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0.jpg" ContentType="image/jpeg"/>
  <Override PartName="/ppt/notesSlides/notesSlide6.xml" ContentType="application/vnd.openxmlformats-officedocument.presentationml.notesSlide+xml"/>
  <Override PartName="/ppt/media/image36.jpg" ContentType="image/jpeg"/>
  <Override PartName="/ppt/notesSlides/notesSlide7.xml" ContentType="application/vnd.openxmlformats-officedocument.presentationml.notesSlide+xml"/>
  <Override PartName="/ppt/media/image37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70.gif" ContentType="image/gif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121.jpg" ContentType="image/jpeg"/>
  <Override PartName="/ppt/media/image122.gif" ContentType="image/gif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135.jp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3659" r:id="rId2"/>
    <p:sldMasterId id="2147483668" r:id="rId3"/>
    <p:sldMasterId id="2147483676" r:id="rId4"/>
    <p:sldMasterId id="2147483688" r:id="rId5"/>
    <p:sldMasterId id="2147483702" r:id="rId6"/>
    <p:sldMasterId id="2147483716" r:id="rId7"/>
    <p:sldMasterId id="2147483730" r:id="rId8"/>
    <p:sldMasterId id="2147483736" r:id="rId9"/>
    <p:sldMasterId id="2147483742" r:id="rId10"/>
    <p:sldMasterId id="2147483748" r:id="rId11"/>
    <p:sldMasterId id="2147483754" r:id="rId12"/>
    <p:sldMasterId id="2147483760" r:id="rId13"/>
    <p:sldMasterId id="2147483766" r:id="rId14"/>
    <p:sldMasterId id="2147483769" r:id="rId15"/>
    <p:sldMasterId id="2147483775" r:id="rId16"/>
    <p:sldMasterId id="2147483781" r:id="rId17"/>
    <p:sldMasterId id="2147483787" r:id="rId18"/>
    <p:sldMasterId id="2147483793" r:id="rId19"/>
    <p:sldMasterId id="2147483799" r:id="rId20"/>
    <p:sldMasterId id="2147483805" r:id="rId21"/>
  </p:sldMasterIdLst>
  <p:notesMasterIdLst>
    <p:notesMasterId r:id="rId96"/>
  </p:notesMasterIdLst>
  <p:handoutMasterIdLst>
    <p:handoutMasterId r:id="rId97"/>
  </p:handoutMasterIdLst>
  <p:sldIdLst>
    <p:sldId id="630" r:id="rId22"/>
    <p:sldId id="408" r:id="rId23"/>
    <p:sldId id="631" r:id="rId24"/>
    <p:sldId id="632" r:id="rId25"/>
    <p:sldId id="629" r:id="rId26"/>
    <p:sldId id="656" r:id="rId27"/>
    <p:sldId id="634" r:id="rId28"/>
    <p:sldId id="635" r:id="rId29"/>
    <p:sldId id="626" r:id="rId30"/>
    <p:sldId id="647" r:id="rId31"/>
    <p:sldId id="416" r:id="rId32"/>
    <p:sldId id="543" r:id="rId33"/>
    <p:sldId id="485" r:id="rId34"/>
    <p:sldId id="546" r:id="rId35"/>
    <p:sldId id="553" r:id="rId36"/>
    <p:sldId id="557" r:id="rId37"/>
    <p:sldId id="568" r:id="rId38"/>
    <p:sldId id="558" r:id="rId39"/>
    <p:sldId id="559" r:id="rId40"/>
    <p:sldId id="577" r:id="rId41"/>
    <p:sldId id="561" r:id="rId42"/>
    <p:sldId id="650" r:id="rId43"/>
    <p:sldId id="578" r:id="rId44"/>
    <p:sldId id="654" r:id="rId45"/>
    <p:sldId id="655" r:id="rId46"/>
    <p:sldId id="576" r:id="rId47"/>
    <p:sldId id="579" r:id="rId48"/>
    <p:sldId id="565" r:id="rId49"/>
    <p:sldId id="621" r:id="rId50"/>
    <p:sldId id="622" r:id="rId51"/>
    <p:sldId id="623" r:id="rId52"/>
    <p:sldId id="624" r:id="rId53"/>
    <p:sldId id="625" r:id="rId54"/>
    <p:sldId id="580" r:id="rId55"/>
    <p:sldId id="610" r:id="rId56"/>
    <p:sldId id="603" r:id="rId57"/>
    <p:sldId id="609" r:id="rId58"/>
    <p:sldId id="604" r:id="rId59"/>
    <p:sldId id="605" r:id="rId60"/>
    <p:sldId id="606" r:id="rId61"/>
    <p:sldId id="612" r:id="rId62"/>
    <p:sldId id="611" r:id="rId63"/>
    <p:sldId id="586" r:id="rId64"/>
    <p:sldId id="657" r:id="rId65"/>
    <p:sldId id="658" r:id="rId66"/>
    <p:sldId id="588" r:id="rId67"/>
    <p:sldId id="589" r:id="rId68"/>
    <p:sldId id="587" r:id="rId69"/>
    <p:sldId id="602" r:id="rId70"/>
    <p:sldId id="585" r:id="rId71"/>
    <p:sldId id="582" r:id="rId72"/>
    <p:sldId id="583" r:id="rId73"/>
    <p:sldId id="584" r:id="rId74"/>
    <p:sldId id="581" r:id="rId75"/>
    <p:sldId id="599" r:id="rId76"/>
    <p:sldId id="600" r:id="rId77"/>
    <p:sldId id="601" r:id="rId78"/>
    <p:sldId id="598" r:id="rId79"/>
    <p:sldId id="651" r:id="rId80"/>
    <p:sldId id="636" r:id="rId81"/>
    <p:sldId id="637" r:id="rId82"/>
    <p:sldId id="544" r:id="rId83"/>
    <p:sldId id="653" r:id="rId84"/>
    <p:sldId id="652" r:id="rId85"/>
    <p:sldId id="414" r:id="rId86"/>
    <p:sldId id="638" r:id="rId87"/>
    <p:sldId id="639" r:id="rId88"/>
    <p:sldId id="640" r:id="rId89"/>
    <p:sldId id="641" r:id="rId90"/>
    <p:sldId id="642" r:id="rId91"/>
    <p:sldId id="643" r:id="rId92"/>
    <p:sldId id="644" r:id="rId93"/>
    <p:sldId id="645" r:id="rId94"/>
    <p:sldId id="646" r:id="rId9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99FF"/>
    <a:srgbClr val="C00000"/>
    <a:srgbClr val="FF9900"/>
    <a:srgbClr val="FED6A0"/>
    <a:srgbClr val="FDF3B9"/>
    <a:srgbClr val="FF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5" autoAdjust="0"/>
    <p:restoredTop sz="81007" autoAdjust="0"/>
  </p:normalViewPr>
  <p:slideViewPr>
    <p:cSldViewPr>
      <p:cViewPr>
        <p:scale>
          <a:sx n="90" d="100"/>
          <a:sy n="90" d="100"/>
        </p:scale>
        <p:origin x="-1764" y="-72"/>
      </p:cViewPr>
      <p:guideLst>
        <p:guide orient="horz" pos="1162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slide" Target="slides/slide72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D1B22B-3DA8-40B5-9B5A-5582784CF5D7}" type="doc">
      <dgm:prSet loTypeId="urn:microsoft.com/office/officeart/2005/8/layout/lProcess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3D8C6E8D-4255-4D67-BBE0-63C857C1117D}">
      <dgm:prSet phldrT="[Text]" custT="1"/>
      <dgm:spPr>
        <a:xfrm>
          <a:off x="2685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SIS100</a:t>
          </a:r>
        </a:p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SIS18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107ED5B6-291D-4BAC-820E-63DDA9CF9AB3}" type="parTrans" cxnId="{D4D37F24-47D5-45DC-969B-5127C74293A4}">
      <dgm:prSet/>
      <dgm:spPr/>
      <dgm:t>
        <a:bodyPr/>
        <a:lstStyle/>
        <a:p>
          <a:endParaRPr lang="de-DE"/>
        </a:p>
      </dgm:t>
    </dgm:pt>
    <dgm:pt modelId="{44CD1899-135B-4933-8D2D-FEF7612A769D}" type="sibTrans" cxnId="{D4D37F24-47D5-45DC-969B-5127C74293A4}">
      <dgm:prSet/>
      <dgm:spPr/>
      <dgm:t>
        <a:bodyPr/>
        <a:lstStyle/>
        <a:p>
          <a:endParaRPr lang="de-DE"/>
        </a:p>
      </dgm:t>
    </dgm:pt>
    <dgm:pt modelId="{A9F6A4A0-E02A-425C-A6A3-9F48C8740220}">
      <dgm:prSet phldrT="[Text]" custT="1"/>
      <dgm:spPr>
        <a:xfrm>
          <a:off x="2685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36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0BA08696-FC5D-4EAE-B805-E069F065492A}" type="parTrans" cxnId="{3F3EB5C7-8758-479A-B698-F73C6617C057}">
      <dgm:prSet/>
      <dgm:spPr>
        <a:xfrm rot="5400000">
          <a:off x="346766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C7D8B1AD-AAC4-4AA6-AB2B-56AE3008F56F}" type="sibTrans" cxnId="{3F3EB5C7-8758-479A-B698-F73C6617C057}">
      <dgm:prSet/>
      <dgm:spPr/>
      <dgm:t>
        <a:bodyPr/>
        <a:lstStyle/>
        <a:p>
          <a:endParaRPr lang="de-DE"/>
        </a:p>
      </dgm:t>
    </dgm:pt>
    <dgm:pt modelId="{D867115F-4663-463A-A96D-F47D9DE26BBE}">
      <dgm:prSet phldrT="[Text]" custT="1"/>
      <dgm:spPr>
        <a:xfrm>
          <a:off x="823082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Super FRS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C147F41D-547C-47A3-B8B0-49E1A6B6CA12}" type="parTrans" cxnId="{4DCC80C9-87B3-42F1-978B-103D1C170C20}">
      <dgm:prSet/>
      <dgm:spPr/>
      <dgm:t>
        <a:bodyPr/>
        <a:lstStyle/>
        <a:p>
          <a:endParaRPr lang="de-DE"/>
        </a:p>
      </dgm:t>
    </dgm:pt>
    <dgm:pt modelId="{2E22F202-0744-48BC-AECA-E2CAE1DA2A3D}" type="sibTrans" cxnId="{4DCC80C9-87B3-42F1-978B-103D1C170C20}">
      <dgm:prSet/>
      <dgm:spPr/>
      <dgm:t>
        <a:bodyPr/>
        <a:lstStyle/>
        <a:p>
          <a:endParaRPr lang="de-DE"/>
        </a:p>
      </dgm:t>
    </dgm:pt>
    <dgm:pt modelId="{73FD2AE7-1083-4B04-BCAC-0AB48CECC914}">
      <dgm:prSet phldrT="[Text]" custT="1"/>
      <dgm:spPr>
        <a:xfrm>
          <a:off x="823082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21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7121FD43-0770-42A7-8C8F-4D3F2B29C680}" type="parTrans" cxnId="{45F182F7-E1B4-4713-8F51-3E6B513B6A08}">
      <dgm:prSet/>
      <dgm:spPr>
        <a:xfrm rot="5400000">
          <a:off x="1167163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EFA3BE05-9CDC-467E-8C77-14BE779F2E03}" type="sibTrans" cxnId="{45F182F7-E1B4-4713-8F51-3E6B513B6A08}">
      <dgm:prSet/>
      <dgm:spPr/>
      <dgm:t>
        <a:bodyPr/>
        <a:lstStyle/>
        <a:p>
          <a:endParaRPr lang="de-DE"/>
        </a:p>
      </dgm:t>
    </dgm:pt>
    <dgm:pt modelId="{764902D5-066B-4E32-8426-E3244DEB75D6}">
      <dgm:prSet phldrT="[Text]" custT="1"/>
      <dgm:spPr>
        <a:xfrm>
          <a:off x="1643480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E3E43D3-9132-4A2A-8DB1-B0F241783746}" type="parTrans" cxnId="{9EC1E158-FB4D-4ADC-80DC-9E66E146F027}">
      <dgm:prSet/>
      <dgm:spPr/>
      <dgm:t>
        <a:bodyPr/>
        <a:lstStyle/>
        <a:p>
          <a:endParaRPr lang="de-DE"/>
        </a:p>
      </dgm:t>
    </dgm:pt>
    <dgm:pt modelId="{B91C06A7-6667-46C6-94E3-62CA8E4C83D6}" type="sibTrans" cxnId="{9EC1E158-FB4D-4ADC-80DC-9E66E146F027}">
      <dgm:prSet/>
      <dgm:spPr/>
      <dgm:t>
        <a:bodyPr/>
        <a:lstStyle/>
        <a:p>
          <a:endParaRPr lang="de-DE"/>
        </a:p>
      </dgm:t>
    </dgm:pt>
    <dgm:pt modelId="{CCF2B533-BFCB-4589-987D-6D31ECD41F16}">
      <dgm:prSet phldrT="[Text]" custT="1"/>
      <dgm:spPr>
        <a:xfrm>
          <a:off x="1643480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14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D76213A4-8A78-4E7B-B3A2-ECA0D1953B85}" type="parTrans" cxnId="{CFBAAF23-A726-477E-AF1A-5F375F2797BB}">
      <dgm:prSet/>
      <dgm:spPr>
        <a:xfrm rot="5400000">
          <a:off x="1987561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16F6B068-2404-427F-AF9B-7BA5F1D90DA9}" type="sibTrans" cxnId="{CFBAAF23-A726-477E-AF1A-5F375F2797BB}">
      <dgm:prSet/>
      <dgm:spPr/>
      <dgm:t>
        <a:bodyPr/>
        <a:lstStyle/>
        <a:p>
          <a:endParaRPr lang="de-DE"/>
        </a:p>
      </dgm:t>
    </dgm:pt>
    <dgm:pt modelId="{85EA8BD4-D8F6-468F-82EA-5F392CA5F7AF}">
      <dgm:prSet phldrT="[Text]" custT="1"/>
      <dgm:spPr>
        <a:xfrm>
          <a:off x="2463877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HESR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52F48FBC-65A3-4160-B4FA-529EAF658D55}" type="parTrans" cxnId="{39D0E280-7425-448E-B2DD-331D36D8703F}">
      <dgm:prSet/>
      <dgm:spPr/>
      <dgm:t>
        <a:bodyPr/>
        <a:lstStyle/>
        <a:p>
          <a:endParaRPr lang="de-DE"/>
        </a:p>
      </dgm:t>
    </dgm:pt>
    <dgm:pt modelId="{FF5CF4EE-25C6-4A8F-AE5A-49451FD74672}" type="sibTrans" cxnId="{39D0E280-7425-448E-B2DD-331D36D8703F}">
      <dgm:prSet/>
      <dgm:spPr/>
      <dgm:t>
        <a:bodyPr/>
        <a:lstStyle/>
        <a:p>
          <a:endParaRPr lang="de-DE"/>
        </a:p>
      </dgm:t>
    </dgm:pt>
    <dgm:pt modelId="{92FD26A6-76A7-4CDE-8754-AA9587B0B826}">
      <dgm:prSet phldrT="[Text]" custT="1"/>
      <dgm:spPr>
        <a:xfrm>
          <a:off x="2463877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9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E8E11850-0238-4737-8DF3-1270DC15A878}" type="parTrans" cxnId="{B532C9B0-0D92-433A-823E-5EEF61CE9006}">
      <dgm:prSet/>
      <dgm:spPr>
        <a:xfrm rot="5400000">
          <a:off x="2807958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68057764-6FE0-4DFF-A1B6-F865B5079A02}" type="sibTrans" cxnId="{B532C9B0-0D92-433A-823E-5EEF61CE9006}">
      <dgm:prSet/>
      <dgm:spPr/>
      <dgm:t>
        <a:bodyPr/>
        <a:lstStyle/>
        <a:p>
          <a:endParaRPr lang="de-DE"/>
        </a:p>
      </dgm:t>
    </dgm:pt>
    <dgm:pt modelId="{46EB0A5E-F256-4B51-B35E-CAEDC485B997}">
      <dgm:prSet phldrT="[Text]" custT="1"/>
      <dgm:spPr>
        <a:xfrm>
          <a:off x="3284275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 bar</a:t>
          </a:r>
        </a:p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p </a:t>
          </a:r>
          <a:r>
            <a:rPr lang="de-DE" sz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Linac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A5166586-A897-42E2-A5B6-D0D0042A7034}" type="parTrans" cxnId="{AA445C99-CC80-4CE7-8E05-6A2F46A1C615}">
      <dgm:prSet/>
      <dgm:spPr/>
      <dgm:t>
        <a:bodyPr/>
        <a:lstStyle/>
        <a:p>
          <a:endParaRPr lang="de-DE"/>
        </a:p>
      </dgm:t>
    </dgm:pt>
    <dgm:pt modelId="{8F53DD48-4DC2-4ADB-954B-82385F0463B5}" type="sibTrans" cxnId="{AA445C99-CC80-4CE7-8E05-6A2F46A1C615}">
      <dgm:prSet/>
      <dgm:spPr/>
      <dgm:t>
        <a:bodyPr/>
        <a:lstStyle/>
        <a:p>
          <a:endParaRPr lang="de-DE"/>
        </a:p>
      </dgm:t>
    </dgm:pt>
    <dgm:pt modelId="{74F3ACDF-485A-4AB1-AB3D-E30D09972DA3}">
      <dgm:prSet phldrT="[Text]" custT="1"/>
      <dgm:spPr>
        <a:xfrm>
          <a:off x="3284275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28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86029B5C-DA03-477C-AE10-1D837183557A}" type="parTrans" cxnId="{9BAF0BE4-824F-4A8D-9E51-63393C94BF50}">
      <dgm:prSet/>
      <dgm:spPr>
        <a:xfrm rot="5400000">
          <a:off x="3628356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D978520B-34CD-4F06-ABCB-F779E5DE9739}" type="sibTrans" cxnId="{9BAF0BE4-824F-4A8D-9E51-63393C94BF50}">
      <dgm:prSet/>
      <dgm:spPr/>
      <dgm:t>
        <a:bodyPr/>
        <a:lstStyle/>
        <a:p>
          <a:endParaRPr lang="de-DE"/>
        </a:p>
      </dgm:t>
    </dgm:pt>
    <dgm:pt modelId="{E056AA7F-E60A-45CE-B169-EDD82F0398F9}">
      <dgm:prSet phldrT="[Text]" custT="1"/>
      <dgm:spPr>
        <a:xfrm>
          <a:off x="4104672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b="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CBM</a:t>
          </a:r>
          <a:endParaRPr lang="de-DE" sz="1200" b="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36B40321-43BB-41A3-A61F-4B59AC55DD06}" type="parTrans" cxnId="{2849320F-2113-496E-AC47-2BD89BB20389}">
      <dgm:prSet/>
      <dgm:spPr/>
      <dgm:t>
        <a:bodyPr/>
        <a:lstStyle/>
        <a:p>
          <a:endParaRPr lang="de-DE"/>
        </a:p>
      </dgm:t>
    </dgm:pt>
    <dgm:pt modelId="{DD28B2D5-1A05-484B-BA5E-88B4745690F4}" type="sibTrans" cxnId="{2849320F-2113-496E-AC47-2BD89BB20389}">
      <dgm:prSet/>
      <dgm:spPr/>
      <dgm:t>
        <a:bodyPr/>
        <a:lstStyle/>
        <a:p>
          <a:endParaRPr lang="de-DE"/>
        </a:p>
      </dgm:t>
    </dgm:pt>
    <dgm:pt modelId="{5282E60C-D312-427D-A255-F393F93B44CA}">
      <dgm:prSet phldrT="[Text]" custT="1"/>
      <dgm:spPr>
        <a:xfrm>
          <a:off x="4104672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44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88840B3-E445-477F-9C42-F08F9E115540}" type="parTrans" cxnId="{EEF92CFF-E46D-4D15-A253-533D19DA5C26}">
      <dgm:prSet/>
      <dgm:spPr>
        <a:xfrm rot="5400000">
          <a:off x="4448753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14579386-7E27-41EB-BC95-F291F1483D48}" type="sibTrans" cxnId="{EEF92CFF-E46D-4D15-A253-533D19DA5C26}">
      <dgm:prSet/>
      <dgm:spPr/>
      <dgm:t>
        <a:bodyPr/>
        <a:lstStyle/>
        <a:p>
          <a:endParaRPr lang="de-DE"/>
        </a:p>
      </dgm:t>
    </dgm:pt>
    <dgm:pt modelId="{142456C2-1DF4-4D42-827A-C53F60CEC006}">
      <dgm:prSet phldrT="[Text]" custT="1"/>
      <dgm:spPr>
        <a:xfrm>
          <a:off x="4925070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NUSTAR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EAB407BD-A105-4EFD-9289-4DA3F81B2953}" type="parTrans" cxnId="{286B1980-9A42-48ED-92A5-EE382FE821A9}">
      <dgm:prSet/>
      <dgm:spPr/>
      <dgm:t>
        <a:bodyPr/>
        <a:lstStyle/>
        <a:p>
          <a:endParaRPr lang="de-DE"/>
        </a:p>
      </dgm:t>
    </dgm:pt>
    <dgm:pt modelId="{84E9DAA4-6C73-479F-9D18-1C28E2512A7C}" type="sibTrans" cxnId="{286B1980-9A42-48ED-92A5-EE382FE821A9}">
      <dgm:prSet/>
      <dgm:spPr/>
      <dgm:t>
        <a:bodyPr/>
        <a:lstStyle/>
        <a:p>
          <a:endParaRPr lang="de-DE"/>
        </a:p>
      </dgm:t>
    </dgm:pt>
    <dgm:pt modelId="{8CCCD44C-0551-43AF-9BAD-4E69A872309C}">
      <dgm:prSet phldrT="[Text]" custT="1"/>
      <dgm:spPr>
        <a:xfrm>
          <a:off x="4925070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79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526649E4-D4F7-42A1-9F10-FEAE7F2C37A7}" type="parTrans" cxnId="{E8760F05-C39D-4490-B19B-A9991BD5FBA2}">
      <dgm:prSet/>
      <dgm:spPr>
        <a:xfrm rot="5400000">
          <a:off x="5269151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BB392CBB-A8F9-484B-9FCF-1ED5BF97954F}" type="sibTrans" cxnId="{E8760F05-C39D-4490-B19B-A9991BD5FBA2}">
      <dgm:prSet/>
      <dgm:spPr/>
      <dgm:t>
        <a:bodyPr/>
        <a:lstStyle/>
        <a:p>
          <a:endParaRPr lang="de-DE"/>
        </a:p>
      </dgm:t>
    </dgm:pt>
    <dgm:pt modelId="{308D97F0-42D9-488A-828C-249A524318CD}">
      <dgm:prSet phldrT="[Text]" custT="1"/>
      <dgm:spPr>
        <a:xfrm>
          <a:off x="5745467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APPA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8B663788-86A5-4FBF-8F65-F2DFEDFD99B6}" type="parTrans" cxnId="{3200EB93-645C-4A25-B9FC-6C26276D8D29}">
      <dgm:prSet/>
      <dgm:spPr/>
      <dgm:t>
        <a:bodyPr/>
        <a:lstStyle/>
        <a:p>
          <a:endParaRPr lang="de-DE"/>
        </a:p>
      </dgm:t>
    </dgm:pt>
    <dgm:pt modelId="{1E10BBA5-DE05-4C90-B547-B29CE6BD69E4}" type="sibTrans" cxnId="{3200EB93-645C-4A25-B9FC-6C26276D8D29}">
      <dgm:prSet/>
      <dgm:spPr/>
      <dgm:t>
        <a:bodyPr/>
        <a:lstStyle/>
        <a:p>
          <a:endParaRPr lang="de-DE"/>
        </a:p>
      </dgm:t>
    </dgm:pt>
    <dgm:pt modelId="{1B3F9A66-F8C0-4213-858B-C9ABB4C0CA29}">
      <dgm:prSet phldrT="[Text]" custT="1"/>
      <dgm:spPr>
        <a:xfrm>
          <a:off x="5745467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63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D453A4C6-BE00-442E-A89F-5AE4BFD94735}" type="parTrans" cxnId="{63075EDB-EEBD-4124-83AC-4921A3057831}">
      <dgm:prSet/>
      <dgm:spPr>
        <a:xfrm rot="5400000">
          <a:off x="6089548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5E29230A-A6BA-49A1-8D80-CF3B8E692AB1}" type="sibTrans" cxnId="{63075EDB-EEBD-4124-83AC-4921A3057831}">
      <dgm:prSet/>
      <dgm:spPr/>
      <dgm:t>
        <a:bodyPr/>
        <a:lstStyle/>
        <a:p>
          <a:endParaRPr lang="de-DE"/>
        </a:p>
      </dgm:t>
    </dgm:pt>
    <dgm:pt modelId="{F1DE1192-6080-43E8-838A-D914E66D32B8}">
      <dgm:prSet phldrT="[Text]" custT="1"/>
      <dgm:spPr>
        <a:xfrm>
          <a:off x="6565865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PANDA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A2672BB4-A3EC-4A01-82AA-858F7842EBD5}" type="parTrans" cxnId="{3FA5F7D5-FCC0-4FFA-BDE9-471B690F6007}">
      <dgm:prSet/>
      <dgm:spPr/>
      <dgm:t>
        <a:bodyPr/>
        <a:lstStyle/>
        <a:p>
          <a:endParaRPr lang="de-DE"/>
        </a:p>
      </dgm:t>
    </dgm:pt>
    <dgm:pt modelId="{94DAFC89-A052-4666-BE95-760D4D887AB7}" type="sibTrans" cxnId="{3FA5F7D5-FCC0-4FFA-BDE9-471B690F6007}">
      <dgm:prSet/>
      <dgm:spPr/>
      <dgm:t>
        <a:bodyPr/>
        <a:lstStyle/>
        <a:p>
          <a:endParaRPr lang="de-DE"/>
        </a:p>
      </dgm:t>
    </dgm:pt>
    <dgm:pt modelId="{5AFA553B-131D-454D-BFDD-28D3D34BF4CF}">
      <dgm:prSet phldrT="[Text]" custT="1"/>
      <dgm:spPr>
        <a:xfrm>
          <a:off x="6565865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32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97E82C7B-3CCD-4524-95F0-23D90E9C625F}" type="parTrans" cxnId="{77AE4C80-2565-490C-BE12-CC4A1C08C10D}">
      <dgm:prSet/>
      <dgm:spPr>
        <a:xfrm rot="5400000">
          <a:off x="6909946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A6AEF76D-B9EF-4FB9-B419-0F558330A444}" type="sibTrans" cxnId="{77AE4C80-2565-490C-BE12-CC4A1C08C10D}">
      <dgm:prSet/>
      <dgm:spPr/>
      <dgm:t>
        <a:bodyPr/>
        <a:lstStyle/>
        <a:p>
          <a:endParaRPr lang="de-DE"/>
        </a:p>
      </dgm:t>
    </dgm:pt>
    <dgm:pt modelId="{308CEBCC-05EE-4979-BB2E-3470C602E3BA}">
      <dgm:prSet phldrT="[Text]" custT="1"/>
      <dgm:spPr>
        <a:xfrm>
          <a:off x="7386262" y="504054"/>
          <a:ext cx="719646" cy="466135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9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COMMONS</a:t>
          </a:r>
          <a:endParaRPr lang="de-DE" sz="9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5468F0A0-4771-4799-9A6E-723019D9DB8D}" type="parTrans" cxnId="{5ECF9830-C026-4C6F-93BF-3DFC44FE2DAD}">
      <dgm:prSet/>
      <dgm:spPr/>
      <dgm:t>
        <a:bodyPr/>
        <a:lstStyle/>
        <a:p>
          <a:endParaRPr lang="de-DE"/>
        </a:p>
      </dgm:t>
    </dgm:pt>
    <dgm:pt modelId="{49F3B09F-B2F7-4C7D-A4CB-3F91B6CA25F7}" type="sibTrans" cxnId="{5ECF9830-C026-4C6F-93BF-3DFC44FE2DAD}">
      <dgm:prSet/>
      <dgm:spPr/>
      <dgm:t>
        <a:bodyPr/>
        <a:lstStyle/>
        <a:p>
          <a:endParaRPr lang="de-DE"/>
        </a:p>
      </dgm:t>
    </dgm:pt>
    <dgm:pt modelId="{EC32BF72-BE2B-4D9D-891F-A69BB8FE3067}">
      <dgm:prSet phldrT="[Text]" custT="1"/>
      <dgm:spPr>
        <a:xfrm>
          <a:off x="7386262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55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26E0B46D-A890-4419-9CE6-171BC2D92FBB}" type="parTrans" cxnId="{FC406567-3B10-4216-B231-8B1220EBCE0E}">
      <dgm:prSet/>
      <dgm:spPr>
        <a:xfrm rot="5400000">
          <a:off x="7730343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C453A453-143D-44D2-924C-63A0B10F384D}" type="sibTrans" cxnId="{FC406567-3B10-4216-B231-8B1220EBCE0E}">
      <dgm:prSet/>
      <dgm:spPr/>
      <dgm:t>
        <a:bodyPr/>
        <a:lstStyle/>
        <a:p>
          <a:endParaRPr lang="de-DE"/>
        </a:p>
      </dgm:t>
    </dgm:pt>
    <dgm:pt modelId="{94C174E8-AFF3-4D62-B208-93F49C4A5ADE}">
      <dgm:prSet phldrT="[Text]" custT="1"/>
      <dgm:spPr>
        <a:xfrm>
          <a:off x="8206660" y="504054"/>
          <a:ext cx="719646" cy="466135"/>
        </a:xfrm>
        <a:solidFill>
          <a:srgbClr val="9BBB59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FSB</a:t>
          </a:r>
          <a:endParaRPr lang="de-DE" sz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28C7F59-94C1-48D8-B3D0-D8B4D8877C8A}" type="parTrans" cxnId="{6F71BA8D-BCD7-4FDF-92C9-298C572CD450}">
      <dgm:prSet/>
      <dgm:spPr/>
      <dgm:t>
        <a:bodyPr/>
        <a:lstStyle/>
        <a:p>
          <a:endParaRPr lang="de-DE"/>
        </a:p>
      </dgm:t>
    </dgm:pt>
    <dgm:pt modelId="{6FAB7903-E7B4-4519-A064-382D98B3A4CB}" type="sibTrans" cxnId="{6F71BA8D-BCD7-4FDF-92C9-298C572CD450}">
      <dgm:prSet/>
      <dgm:spPr/>
      <dgm:t>
        <a:bodyPr/>
        <a:lstStyle/>
        <a:p>
          <a:endParaRPr lang="de-DE"/>
        </a:p>
      </dgm:t>
    </dgm:pt>
    <dgm:pt modelId="{08F924A6-17DF-4268-86A9-7A87842050A1}">
      <dgm:prSet phldrT="[Text]" custT="1"/>
      <dgm:spPr>
        <a:xfrm>
          <a:off x="8206660" y="1033158"/>
          <a:ext cx="719646" cy="490072"/>
        </a:xfr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gm:spPr>
      <dgm:t>
        <a:bodyPr/>
        <a:lstStyle/>
        <a:p>
          <a:r>
            <a:rPr lang="de-DE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9 WP</a:t>
          </a:r>
          <a:endParaRPr lang="de-DE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gm:t>
    </dgm:pt>
    <dgm:pt modelId="{3B456B64-1849-4ED2-904F-212CBE237262}" type="parTrans" cxnId="{09DECBCB-BD79-4895-AF3D-1B499097DC92}">
      <dgm:prSet/>
      <dgm:spPr>
        <a:xfrm rot="5400000">
          <a:off x="8550741" y="985932"/>
          <a:ext cx="31484" cy="31484"/>
        </a:xfr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e-DE"/>
        </a:p>
      </dgm:t>
    </dgm:pt>
    <dgm:pt modelId="{D193284C-3082-4CBB-BC85-9E6E0D9A33CF}" type="sibTrans" cxnId="{09DECBCB-BD79-4895-AF3D-1B499097DC92}">
      <dgm:prSet/>
      <dgm:spPr/>
      <dgm:t>
        <a:bodyPr/>
        <a:lstStyle/>
        <a:p>
          <a:endParaRPr lang="de-DE"/>
        </a:p>
      </dgm:t>
    </dgm:pt>
    <dgm:pt modelId="{7B168085-6C0B-4784-A46E-DA454042F5E5}" type="pres">
      <dgm:prSet presAssocID="{82D1B22B-3DA8-40B5-9B5A-5582784CF5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54CD884-CF3C-41F2-BFF8-8B608232B9EE}" type="pres">
      <dgm:prSet presAssocID="{3D8C6E8D-4255-4D67-BBE0-63C857C1117D}" presName="vertFlow" presStyleCnt="0"/>
      <dgm:spPr/>
    </dgm:pt>
    <dgm:pt modelId="{6DE7B2EA-7109-44FC-824E-D85C55BB3E55}" type="pres">
      <dgm:prSet presAssocID="{3D8C6E8D-4255-4D67-BBE0-63C857C1117D}" presName="header" presStyleLbl="node1" presStyleIdx="0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21BBC4DF-6367-4C8F-8C68-7D162B3C0112}" type="pres">
      <dgm:prSet presAssocID="{0BA08696-FC5D-4EAE-B805-E069F065492A}" presName="parTrans" presStyleLbl="sibTrans2D1" presStyleIdx="0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ADECB779-65A1-44AC-92D0-A933372A7FC7}" type="pres">
      <dgm:prSet presAssocID="{A9F6A4A0-E02A-425C-A6A3-9F48C8740220}" presName="child" presStyleLbl="alignAccFollowNode1" presStyleIdx="0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DBD29F4B-AC79-4CF3-AB54-19F3D461D50F}" type="pres">
      <dgm:prSet presAssocID="{3D8C6E8D-4255-4D67-BBE0-63C857C1117D}" presName="hSp" presStyleCnt="0"/>
      <dgm:spPr/>
    </dgm:pt>
    <dgm:pt modelId="{FFF22D96-2DC4-4FB4-925F-1CD99AABA783}" type="pres">
      <dgm:prSet presAssocID="{D867115F-4663-463A-A96D-F47D9DE26BBE}" presName="vertFlow" presStyleCnt="0"/>
      <dgm:spPr/>
    </dgm:pt>
    <dgm:pt modelId="{B905C63C-CFE1-45B0-BEC3-34027F0480C6}" type="pres">
      <dgm:prSet presAssocID="{D867115F-4663-463A-A96D-F47D9DE26BBE}" presName="header" presStyleLbl="node1" presStyleIdx="1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2DB0E739-C910-4B68-9595-86F3B9A20BE7}" type="pres">
      <dgm:prSet presAssocID="{7121FD43-0770-42A7-8C8F-4D3F2B29C680}" presName="parTrans" presStyleLbl="sibTrans2D1" presStyleIdx="1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FC0A0C73-D083-4D16-BAAF-4C0E39F6DB1A}" type="pres">
      <dgm:prSet presAssocID="{73FD2AE7-1083-4B04-BCAC-0AB48CECC914}" presName="child" presStyleLbl="alignAccFollowNode1" presStyleIdx="1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2C043230-38D4-4FD3-9CA6-7F77C4DB1D14}" type="pres">
      <dgm:prSet presAssocID="{D867115F-4663-463A-A96D-F47D9DE26BBE}" presName="hSp" presStyleCnt="0"/>
      <dgm:spPr/>
    </dgm:pt>
    <dgm:pt modelId="{358CD14B-15D3-4E27-9885-512D956C828F}" type="pres">
      <dgm:prSet presAssocID="{764902D5-066B-4E32-8426-E3244DEB75D6}" presName="vertFlow" presStyleCnt="0"/>
      <dgm:spPr/>
    </dgm:pt>
    <dgm:pt modelId="{1D9EE384-E374-4A4B-BA4E-A00F3965A4EE}" type="pres">
      <dgm:prSet presAssocID="{764902D5-066B-4E32-8426-E3244DEB75D6}" presName="header" presStyleLbl="node1" presStyleIdx="2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577A5731-3F5B-4A4C-8B45-59C533F06FC7}" type="pres">
      <dgm:prSet presAssocID="{D76213A4-8A78-4E7B-B3A2-ECA0D1953B85}" presName="parTrans" presStyleLbl="sibTrans2D1" presStyleIdx="2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ED0FC818-C1DA-4942-B639-3B9C3F39DD03}" type="pres">
      <dgm:prSet presAssocID="{CCF2B533-BFCB-4589-987D-6D31ECD41F16}" presName="child" presStyleLbl="alignAccFollowNode1" presStyleIdx="2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1296C058-3C5D-4BF8-A475-113FB07C0526}" type="pres">
      <dgm:prSet presAssocID="{764902D5-066B-4E32-8426-E3244DEB75D6}" presName="hSp" presStyleCnt="0"/>
      <dgm:spPr/>
    </dgm:pt>
    <dgm:pt modelId="{A740643D-CD16-4572-BF9F-72278F756132}" type="pres">
      <dgm:prSet presAssocID="{85EA8BD4-D8F6-468F-82EA-5F392CA5F7AF}" presName="vertFlow" presStyleCnt="0"/>
      <dgm:spPr/>
    </dgm:pt>
    <dgm:pt modelId="{9D0BE539-A399-49DB-BDC7-DC8148343B17}" type="pres">
      <dgm:prSet presAssocID="{85EA8BD4-D8F6-468F-82EA-5F392CA5F7AF}" presName="header" presStyleLbl="node1" presStyleIdx="3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D5CD9DD6-7D82-494F-85DC-54B964C7A9CF}" type="pres">
      <dgm:prSet presAssocID="{E8E11850-0238-4737-8DF3-1270DC15A878}" presName="parTrans" presStyleLbl="sibTrans2D1" presStyleIdx="3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251132AA-B2CA-42F6-BFE1-C836D93A421E}" type="pres">
      <dgm:prSet presAssocID="{92FD26A6-76A7-4CDE-8754-AA9587B0B826}" presName="child" presStyleLbl="alignAccFollowNode1" presStyleIdx="3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D5F3181F-11AF-4819-8028-260D059AC183}" type="pres">
      <dgm:prSet presAssocID="{85EA8BD4-D8F6-468F-82EA-5F392CA5F7AF}" presName="hSp" presStyleCnt="0"/>
      <dgm:spPr/>
    </dgm:pt>
    <dgm:pt modelId="{6DC5FBCD-DEC8-44D7-BC72-599B8DA7E579}" type="pres">
      <dgm:prSet presAssocID="{46EB0A5E-F256-4B51-B35E-CAEDC485B997}" presName="vertFlow" presStyleCnt="0"/>
      <dgm:spPr/>
    </dgm:pt>
    <dgm:pt modelId="{3F0A6C49-4A4B-45B5-985F-EC0422D52579}" type="pres">
      <dgm:prSet presAssocID="{46EB0A5E-F256-4B51-B35E-CAEDC485B997}" presName="header" presStyleLbl="node1" presStyleIdx="4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C5D4C7D4-D481-4B8B-A8FB-41CEB16EB518}" type="pres">
      <dgm:prSet presAssocID="{86029B5C-DA03-477C-AE10-1D837183557A}" presName="parTrans" presStyleLbl="sibTrans2D1" presStyleIdx="4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B69F830C-28DD-4D23-BF80-4CB60986EEFA}" type="pres">
      <dgm:prSet presAssocID="{74F3ACDF-485A-4AB1-AB3D-E30D09972DA3}" presName="child" presStyleLbl="alignAccFollowNode1" presStyleIdx="4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A3AC0542-7E1F-4B58-B8DA-2D372D8D209C}" type="pres">
      <dgm:prSet presAssocID="{46EB0A5E-F256-4B51-B35E-CAEDC485B997}" presName="hSp" presStyleCnt="0"/>
      <dgm:spPr/>
    </dgm:pt>
    <dgm:pt modelId="{83D5319D-E47E-4183-8FD3-AB16D3F1F214}" type="pres">
      <dgm:prSet presAssocID="{E056AA7F-E60A-45CE-B169-EDD82F0398F9}" presName="vertFlow" presStyleCnt="0"/>
      <dgm:spPr/>
    </dgm:pt>
    <dgm:pt modelId="{BE704A76-8871-4E37-BF64-D299748B4CD7}" type="pres">
      <dgm:prSet presAssocID="{E056AA7F-E60A-45CE-B169-EDD82F0398F9}" presName="header" presStyleLbl="node1" presStyleIdx="5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E2034137-AC01-422A-AC62-58E4D370786E}" type="pres">
      <dgm:prSet presAssocID="{388840B3-E445-477F-9C42-F08F9E115540}" presName="parTrans" presStyleLbl="sibTrans2D1" presStyleIdx="5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E3631441-A47E-49F3-B0F1-E71247FF2FE2}" type="pres">
      <dgm:prSet presAssocID="{5282E60C-D312-427D-A255-F393F93B44CA}" presName="child" presStyleLbl="alignAccFollowNode1" presStyleIdx="5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730764D-46AE-4C8C-94E5-38D76D2BD997}" type="pres">
      <dgm:prSet presAssocID="{E056AA7F-E60A-45CE-B169-EDD82F0398F9}" presName="hSp" presStyleCnt="0"/>
      <dgm:spPr/>
    </dgm:pt>
    <dgm:pt modelId="{08791CEF-4FCA-415D-B726-7E093DECA539}" type="pres">
      <dgm:prSet presAssocID="{142456C2-1DF4-4D42-827A-C53F60CEC006}" presName="vertFlow" presStyleCnt="0"/>
      <dgm:spPr/>
    </dgm:pt>
    <dgm:pt modelId="{69D8A236-0B9C-49C5-9F87-2780ABEEA3FD}" type="pres">
      <dgm:prSet presAssocID="{142456C2-1DF4-4D42-827A-C53F60CEC006}" presName="header" presStyleLbl="node1" presStyleIdx="6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AA674D75-0715-40DF-AC43-9635E053B4FE}" type="pres">
      <dgm:prSet presAssocID="{526649E4-D4F7-42A1-9F10-FEAE7F2C37A7}" presName="parTrans" presStyleLbl="sibTrans2D1" presStyleIdx="6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AB360E14-CBCB-487E-B498-0B4CCF07DB80}" type="pres">
      <dgm:prSet presAssocID="{8CCCD44C-0551-43AF-9BAD-4E69A872309C}" presName="child" presStyleLbl="alignAccFollowNode1" presStyleIdx="6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2D487A2E-7E74-422A-84DB-64BD31143F01}" type="pres">
      <dgm:prSet presAssocID="{142456C2-1DF4-4D42-827A-C53F60CEC006}" presName="hSp" presStyleCnt="0"/>
      <dgm:spPr/>
    </dgm:pt>
    <dgm:pt modelId="{106068F6-53A9-4C06-91EE-A562021F2DF3}" type="pres">
      <dgm:prSet presAssocID="{308D97F0-42D9-488A-828C-249A524318CD}" presName="vertFlow" presStyleCnt="0"/>
      <dgm:spPr/>
    </dgm:pt>
    <dgm:pt modelId="{D8DECE9B-030A-410F-880B-23B212CC8DCE}" type="pres">
      <dgm:prSet presAssocID="{308D97F0-42D9-488A-828C-249A524318CD}" presName="header" presStyleLbl="node1" presStyleIdx="7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89AB20F9-21EE-4CF7-ABB9-BDFD51F155E2}" type="pres">
      <dgm:prSet presAssocID="{D453A4C6-BE00-442E-A89F-5AE4BFD94735}" presName="parTrans" presStyleLbl="sibTrans2D1" presStyleIdx="7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9A001397-B2F3-4C57-8518-40BDE17C7622}" type="pres">
      <dgm:prSet presAssocID="{1B3F9A66-F8C0-4213-858B-C9ABB4C0CA29}" presName="child" presStyleLbl="alignAccFollowNode1" presStyleIdx="7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685FEDDF-2925-498B-A6F9-12BE5721DC3E}" type="pres">
      <dgm:prSet presAssocID="{308D97F0-42D9-488A-828C-249A524318CD}" presName="hSp" presStyleCnt="0"/>
      <dgm:spPr/>
    </dgm:pt>
    <dgm:pt modelId="{242AF497-8DE8-48D7-B6B2-FD1B7CB83126}" type="pres">
      <dgm:prSet presAssocID="{F1DE1192-6080-43E8-838A-D914E66D32B8}" presName="vertFlow" presStyleCnt="0"/>
      <dgm:spPr/>
    </dgm:pt>
    <dgm:pt modelId="{A8E4DD79-F420-46D3-945A-8B78C790CE26}" type="pres">
      <dgm:prSet presAssocID="{F1DE1192-6080-43E8-838A-D914E66D32B8}" presName="header" presStyleLbl="node1" presStyleIdx="8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7C4DA3EC-3246-429D-84B2-763DD8E4F1F2}" type="pres">
      <dgm:prSet presAssocID="{97E82C7B-3CCD-4524-95F0-23D90E9C625F}" presName="parTrans" presStyleLbl="sibTrans2D1" presStyleIdx="8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8E0B8386-F4E7-46CC-9F44-0164568FBC7F}" type="pres">
      <dgm:prSet presAssocID="{5AFA553B-131D-454D-BFDD-28D3D34BF4CF}" presName="child" presStyleLbl="alignAccFollowNode1" presStyleIdx="8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D2303A6A-28FB-4F39-920D-47477F7AF21B}" type="pres">
      <dgm:prSet presAssocID="{F1DE1192-6080-43E8-838A-D914E66D32B8}" presName="hSp" presStyleCnt="0"/>
      <dgm:spPr/>
    </dgm:pt>
    <dgm:pt modelId="{A8A530E1-F22A-4911-84EE-76881CA4C0F4}" type="pres">
      <dgm:prSet presAssocID="{308CEBCC-05EE-4979-BB2E-3470C602E3BA}" presName="vertFlow" presStyleCnt="0"/>
      <dgm:spPr/>
    </dgm:pt>
    <dgm:pt modelId="{16086DE9-7F9E-43F0-96F9-711B78DDE2B9}" type="pres">
      <dgm:prSet presAssocID="{308CEBCC-05EE-4979-BB2E-3470C602E3BA}" presName="header" presStyleLbl="node1" presStyleIdx="9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97E1D568-3328-4405-9FA3-2F6E8A4A1FAC}" type="pres">
      <dgm:prSet presAssocID="{26E0B46D-A890-4419-9CE6-171BC2D92FBB}" presName="parTrans" presStyleLbl="sibTrans2D1" presStyleIdx="9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30B68E74-6BBF-446D-98CD-053F487FDB38}" type="pres">
      <dgm:prSet presAssocID="{EC32BF72-BE2B-4D9D-891F-A69BB8FE3067}" presName="child" presStyleLbl="alignAccFollowNode1" presStyleIdx="9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F9487B8D-5383-48EB-BE1C-076FD851C7A3}" type="pres">
      <dgm:prSet presAssocID="{308CEBCC-05EE-4979-BB2E-3470C602E3BA}" presName="hSp" presStyleCnt="0"/>
      <dgm:spPr/>
    </dgm:pt>
    <dgm:pt modelId="{79C994B4-83D6-4A3F-A713-77B344B11173}" type="pres">
      <dgm:prSet presAssocID="{94C174E8-AFF3-4D62-B208-93F49C4A5ADE}" presName="vertFlow" presStyleCnt="0"/>
      <dgm:spPr/>
    </dgm:pt>
    <dgm:pt modelId="{902112A2-9DC3-4488-BF7D-574ED5A09C5C}" type="pres">
      <dgm:prSet presAssocID="{94C174E8-AFF3-4D62-B208-93F49C4A5ADE}" presName="header" presStyleLbl="node1" presStyleIdx="10" presStyleCnt="11" custScaleY="25909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  <dgm:pt modelId="{5A0B558B-362D-46C9-B880-33EF541F8911}" type="pres">
      <dgm:prSet presAssocID="{3B456B64-1849-4ED2-904F-212CBE237262}" presName="parTrans" presStyleLbl="sibTrans2D1" presStyleIdx="10" presStyleCnt="11"/>
      <dgm:spPr>
        <a:prstGeom prst="rightArrow">
          <a:avLst>
            <a:gd name="adj1" fmla="val 66700"/>
            <a:gd name="adj2" fmla="val 50000"/>
          </a:avLst>
        </a:prstGeom>
      </dgm:spPr>
      <dgm:t>
        <a:bodyPr/>
        <a:lstStyle/>
        <a:p>
          <a:endParaRPr lang="de-DE"/>
        </a:p>
      </dgm:t>
    </dgm:pt>
    <dgm:pt modelId="{19C40804-D593-47CA-A18F-D5F3647231EE}" type="pres">
      <dgm:prSet presAssocID="{08F924A6-17DF-4268-86A9-7A87842050A1}" presName="child" presStyleLbl="alignAccFollowNode1" presStyleIdx="10" presStyleCnt="11" custScaleY="272396">
        <dgm:presLayoutVars>
          <dgm:chMax val="0"/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DE"/>
        </a:p>
      </dgm:t>
    </dgm:pt>
  </dgm:ptLst>
  <dgm:cxnLst>
    <dgm:cxn modelId="{3D339E60-5A0B-4360-8CD5-EDF4D4DAA072}" type="presOf" srcId="{526649E4-D4F7-42A1-9F10-FEAE7F2C37A7}" destId="{AA674D75-0715-40DF-AC43-9635E053B4FE}" srcOrd="0" destOrd="0" presId="urn:microsoft.com/office/officeart/2005/8/layout/lProcess1"/>
    <dgm:cxn modelId="{40F862EF-467E-4E18-A948-4A58792CEE78}" type="presOf" srcId="{1B3F9A66-F8C0-4213-858B-C9ABB4C0CA29}" destId="{9A001397-B2F3-4C57-8518-40BDE17C7622}" srcOrd="0" destOrd="0" presId="urn:microsoft.com/office/officeart/2005/8/layout/lProcess1"/>
    <dgm:cxn modelId="{39D0E280-7425-448E-B2DD-331D36D8703F}" srcId="{82D1B22B-3DA8-40B5-9B5A-5582784CF5D7}" destId="{85EA8BD4-D8F6-468F-82EA-5F392CA5F7AF}" srcOrd="3" destOrd="0" parTransId="{52F48FBC-65A3-4160-B4FA-529EAF658D55}" sibTransId="{FF5CF4EE-25C6-4A8F-AE5A-49451FD74672}"/>
    <dgm:cxn modelId="{586994CC-D54F-474F-8E23-68EC3CF2FA73}" type="presOf" srcId="{82D1B22B-3DA8-40B5-9B5A-5582784CF5D7}" destId="{7B168085-6C0B-4784-A46E-DA454042F5E5}" srcOrd="0" destOrd="0" presId="urn:microsoft.com/office/officeart/2005/8/layout/lProcess1"/>
    <dgm:cxn modelId="{9BAF0BE4-824F-4A8D-9E51-63393C94BF50}" srcId="{46EB0A5E-F256-4B51-B35E-CAEDC485B997}" destId="{74F3ACDF-485A-4AB1-AB3D-E30D09972DA3}" srcOrd="0" destOrd="0" parTransId="{86029B5C-DA03-477C-AE10-1D837183557A}" sibTransId="{D978520B-34CD-4F06-ABCB-F779E5DE9739}"/>
    <dgm:cxn modelId="{147319C9-4958-49F9-9FF4-01A7F70D3DE3}" type="presOf" srcId="{308CEBCC-05EE-4979-BB2E-3470C602E3BA}" destId="{16086DE9-7F9E-43F0-96F9-711B78DDE2B9}" srcOrd="0" destOrd="0" presId="urn:microsoft.com/office/officeart/2005/8/layout/lProcess1"/>
    <dgm:cxn modelId="{FDB3A5A9-61D8-4911-8CBA-4AEF445C41BC}" type="presOf" srcId="{74F3ACDF-485A-4AB1-AB3D-E30D09972DA3}" destId="{B69F830C-28DD-4D23-BF80-4CB60986EEFA}" srcOrd="0" destOrd="0" presId="urn:microsoft.com/office/officeart/2005/8/layout/lProcess1"/>
    <dgm:cxn modelId="{D692C7B4-4733-42E5-999B-F22E493148D6}" type="presOf" srcId="{308D97F0-42D9-488A-828C-249A524318CD}" destId="{D8DECE9B-030A-410F-880B-23B212CC8DCE}" srcOrd="0" destOrd="0" presId="urn:microsoft.com/office/officeart/2005/8/layout/lProcess1"/>
    <dgm:cxn modelId="{19680EBC-FBB9-40EE-B3E5-B8B9CF4E20EC}" type="presOf" srcId="{3B456B64-1849-4ED2-904F-212CBE237262}" destId="{5A0B558B-362D-46C9-B880-33EF541F8911}" srcOrd="0" destOrd="0" presId="urn:microsoft.com/office/officeart/2005/8/layout/lProcess1"/>
    <dgm:cxn modelId="{4DCC80C9-87B3-42F1-978B-103D1C170C20}" srcId="{82D1B22B-3DA8-40B5-9B5A-5582784CF5D7}" destId="{D867115F-4663-463A-A96D-F47D9DE26BBE}" srcOrd="1" destOrd="0" parTransId="{C147F41D-547C-47A3-B8B0-49E1A6B6CA12}" sibTransId="{2E22F202-0744-48BC-AECA-E2CAE1DA2A3D}"/>
    <dgm:cxn modelId="{F859AFCD-21C3-44D4-89D9-23F708B1E79F}" type="presOf" srcId="{5AFA553B-131D-454D-BFDD-28D3D34BF4CF}" destId="{8E0B8386-F4E7-46CC-9F44-0164568FBC7F}" srcOrd="0" destOrd="0" presId="urn:microsoft.com/office/officeart/2005/8/layout/lProcess1"/>
    <dgm:cxn modelId="{6F71BA8D-BCD7-4FDF-92C9-298C572CD450}" srcId="{82D1B22B-3DA8-40B5-9B5A-5582784CF5D7}" destId="{94C174E8-AFF3-4D62-B208-93F49C4A5ADE}" srcOrd="10" destOrd="0" parTransId="{D28C7F59-94C1-48D8-B3D0-D8B4D8877C8A}" sibTransId="{6FAB7903-E7B4-4519-A064-382D98B3A4CB}"/>
    <dgm:cxn modelId="{D3A31754-4479-4359-A220-30F08D6CE199}" type="presOf" srcId="{94C174E8-AFF3-4D62-B208-93F49C4A5ADE}" destId="{902112A2-9DC3-4488-BF7D-574ED5A09C5C}" srcOrd="0" destOrd="0" presId="urn:microsoft.com/office/officeart/2005/8/layout/lProcess1"/>
    <dgm:cxn modelId="{D4D37F24-47D5-45DC-969B-5127C74293A4}" srcId="{82D1B22B-3DA8-40B5-9B5A-5582784CF5D7}" destId="{3D8C6E8D-4255-4D67-BBE0-63C857C1117D}" srcOrd="0" destOrd="0" parTransId="{107ED5B6-291D-4BAC-820E-63DDA9CF9AB3}" sibTransId="{44CD1899-135B-4933-8D2D-FEF7612A769D}"/>
    <dgm:cxn modelId="{45F182F7-E1B4-4713-8F51-3E6B513B6A08}" srcId="{D867115F-4663-463A-A96D-F47D9DE26BBE}" destId="{73FD2AE7-1083-4B04-BCAC-0AB48CECC914}" srcOrd="0" destOrd="0" parTransId="{7121FD43-0770-42A7-8C8F-4D3F2B29C680}" sibTransId="{EFA3BE05-9CDC-467E-8C77-14BE779F2E03}"/>
    <dgm:cxn modelId="{B7A96F29-5108-4478-B929-0477A492A617}" type="presOf" srcId="{8CCCD44C-0551-43AF-9BAD-4E69A872309C}" destId="{AB360E14-CBCB-487E-B498-0B4CCF07DB80}" srcOrd="0" destOrd="0" presId="urn:microsoft.com/office/officeart/2005/8/layout/lProcess1"/>
    <dgm:cxn modelId="{BCFB9322-B85B-4416-89F3-72B295D21798}" type="presOf" srcId="{7121FD43-0770-42A7-8C8F-4D3F2B29C680}" destId="{2DB0E739-C910-4B68-9595-86F3B9A20BE7}" srcOrd="0" destOrd="0" presId="urn:microsoft.com/office/officeart/2005/8/layout/lProcess1"/>
    <dgm:cxn modelId="{FC406567-3B10-4216-B231-8B1220EBCE0E}" srcId="{308CEBCC-05EE-4979-BB2E-3470C602E3BA}" destId="{EC32BF72-BE2B-4D9D-891F-A69BB8FE3067}" srcOrd="0" destOrd="0" parTransId="{26E0B46D-A890-4419-9CE6-171BC2D92FBB}" sibTransId="{C453A453-143D-44D2-924C-63A0B10F384D}"/>
    <dgm:cxn modelId="{4A8E9032-B8B5-4766-A617-D6C09610DE35}" type="presOf" srcId="{D867115F-4663-463A-A96D-F47D9DE26BBE}" destId="{B905C63C-CFE1-45B0-BEC3-34027F0480C6}" srcOrd="0" destOrd="0" presId="urn:microsoft.com/office/officeart/2005/8/layout/lProcess1"/>
    <dgm:cxn modelId="{CFBAAF23-A726-477E-AF1A-5F375F2797BB}" srcId="{764902D5-066B-4E32-8426-E3244DEB75D6}" destId="{CCF2B533-BFCB-4589-987D-6D31ECD41F16}" srcOrd="0" destOrd="0" parTransId="{D76213A4-8A78-4E7B-B3A2-ECA0D1953B85}" sibTransId="{16F6B068-2404-427F-AF9B-7BA5F1D90DA9}"/>
    <dgm:cxn modelId="{286B1980-9A42-48ED-92A5-EE382FE821A9}" srcId="{82D1B22B-3DA8-40B5-9B5A-5582784CF5D7}" destId="{142456C2-1DF4-4D42-827A-C53F60CEC006}" srcOrd="6" destOrd="0" parTransId="{EAB407BD-A105-4EFD-9289-4DA3F81B2953}" sibTransId="{84E9DAA4-6C73-479F-9D18-1C28E2512A7C}"/>
    <dgm:cxn modelId="{AA445C99-CC80-4CE7-8E05-6A2F46A1C615}" srcId="{82D1B22B-3DA8-40B5-9B5A-5582784CF5D7}" destId="{46EB0A5E-F256-4B51-B35E-CAEDC485B997}" srcOrd="4" destOrd="0" parTransId="{A5166586-A897-42E2-A5B6-D0D0042A7034}" sibTransId="{8F53DD48-4DC2-4ADB-954B-82385F0463B5}"/>
    <dgm:cxn modelId="{B532C9B0-0D92-433A-823E-5EEF61CE9006}" srcId="{85EA8BD4-D8F6-468F-82EA-5F392CA5F7AF}" destId="{92FD26A6-76A7-4CDE-8754-AA9587B0B826}" srcOrd="0" destOrd="0" parTransId="{E8E11850-0238-4737-8DF3-1270DC15A878}" sibTransId="{68057764-6FE0-4DFF-A1B6-F865B5079A02}"/>
    <dgm:cxn modelId="{CBDC826A-0743-4958-B68E-57B4075A6662}" type="presOf" srcId="{08F924A6-17DF-4268-86A9-7A87842050A1}" destId="{19C40804-D593-47CA-A18F-D5F3647231EE}" srcOrd="0" destOrd="0" presId="urn:microsoft.com/office/officeart/2005/8/layout/lProcess1"/>
    <dgm:cxn modelId="{9EC1E158-FB4D-4ADC-80DC-9E66E146F027}" srcId="{82D1B22B-3DA8-40B5-9B5A-5582784CF5D7}" destId="{764902D5-066B-4E32-8426-E3244DEB75D6}" srcOrd="2" destOrd="0" parTransId="{4E3E43D3-9132-4A2A-8DB1-B0F241783746}" sibTransId="{B91C06A7-6667-46C6-94E3-62CA8E4C83D6}"/>
    <dgm:cxn modelId="{26112007-085C-4F55-979D-F2BC8B3AC1EC}" type="presOf" srcId="{73FD2AE7-1083-4B04-BCAC-0AB48CECC914}" destId="{FC0A0C73-D083-4D16-BAAF-4C0E39F6DB1A}" srcOrd="0" destOrd="0" presId="urn:microsoft.com/office/officeart/2005/8/layout/lProcess1"/>
    <dgm:cxn modelId="{01B7E82A-929F-4A63-8CD8-40F617881AE1}" type="presOf" srcId="{46EB0A5E-F256-4B51-B35E-CAEDC485B997}" destId="{3F0A6C49-4A4B-45B5-985F-EC0422D52579}" srcOrd="0" destOrd="0" presId="urn:microsoft.com/office/officeart/2005/8/layout/lProcess1"/>
    <dgm:cxn modelId="{345CE013-B23A-46C5-A4F2-9802BE801ECF}" type="presOf" srcId="{D76213A4-8A78-4E7B-B3A2-ECA0D1953B85}" destId="{577A5731-3F5B-4A4C-8B45-59C533F06FC7}" srcOrd="0" destOrd="0" presId="urn:microsoft.com/office/officeart/2005/8/layout/lProcess1"/>
    <dgm:cxn modelId="{2849320F-2113-496E-AC47-2BD89BB20389}" srcId="{82D1B22B-3DA8-40B5-9B5A-5582784CF5D7}" destId="{E056AA7F-E60A-45CE-B169-EDD82F0398F9}" srcOrd="5" destOrd="0" parTransId="{36B40321-43BB-41A3-A61F-4B59AC55DD06}" sibTransId="{DD28B2D5-1A05-484B-BA5E-88B4745690F4}"/>
    <dgm:cxn modelId="{9D066AC9-DFA3-4F9A-97AF-C4E03237B4A6}" type="presOf" srcId="{E056AA7F-E60A-45CE-B169-EDD82F0398F9}" destId="{BE704A76-8871-4E37-BF64-D299748B4CD7}" srcOrd="0" destOrd="0" presId="urn:microsoft.com/office/officeart/2005/8/layout/lProcess1"/>
    <dgm:cxn modelId="{5ECF9830-C026-4C6F-93BF-3DFC44FE2DAD}" srcId="{82D1B22B-3DA8-40B5-9B5A-5582784CF5D7}" destId="{308CEBCC-05EE-4979-BB2E-3470C602E3BA}" srcOrd="9" destOrd="0" parTransId="{5468F0A0-4771-4799-9A6E-723019D9DB8D}" sibTransId="{49F3B09F-B2F7-4C7D-A4CB-3F91B6CA25F7}"/>
    <dgm:cxn modelId="{77AE4C80-2565-490C-BE12-CC4A1C08C10D}" srcId="{F1DE1192-6080-43E8-838A-D914E66D32B8}" destId="{5AFA553B-131D-454D-BFDD-28D3D34BF4CF}" srcOrd="0" destOrd="0" parTransId="{97E82C7B-3CCD-4524-95F0-23D90E9C625F}" sibTransId="{A6AEF76D-B9EF-4FB9-B419-0F558330A444}"/>
    <dgm:cxn modelId="{DD0F8A01-8AD6-4D50-8B8A-058C0DCB8264}" type="presOf" srcId="{CCF2B533-BFCB-4589-987D-6D31ECD41F16}" destId="{ED0FC818-C1DA-4942-B639-3B9C3F39DD03}" srcOrd="0" destOrd="0" presId="urn:microsoft.com/office/officeart/2005/8/layout/lProcess1"/>
    <dgm:cxn modelId="{03D45B30-BECF-4E78-AFF4-25EC1AFE5D30}" type="presOf" srcId="{85EA8BD4-D8F6-468F-82EA-5F392CA5F7AF}" destId="{9D0BE539-A399-49DB-BDC7-DC8148343B17}" srcOrd="0" destOrd="0" presId="urn:microsoft.com/office/officeart/2005/8/layout/lProcess1"/>
    <dgm:cxn modelId="{EEF92CFF-E46D-4D15-A253-533D19DA5C26}" srcId="{E056AA7F-E60A-45CE-B169-EDD82F0398F9}" destId="{5282E60C-D312-427D-A255-F393F93B44CA}" srcOrd="0" destOrd="0" parTransId="{388840B3-E445-477F-9C42-F08F9E115540}" sibTransId="{14579386-7E27-41EB-BC95-F291F1483D48}"/>
    <dgm:cxn modelId="{63075EDB-EEBD-4124-83AC-4921A3057831}" srcId="{308D97F0-42D9-488A-828C-249A524318CD}" destId="{1B3F9A66-F8C0-4213-858B-C9ABB4C0CA29}" srcOrd="0" destOrd="0" parTransId="{D453A4C6-BE00-442E-A89F-5AE4BFD94735}" sibTransId="{5E29230A-A6BA-49A1-8D80-CF3B8E692AB1}"/>
    <dgm:cxn modelId="{F4DD7888-C6D4-47D7-9145-0303756B8A3A}" type="presOf" srcId="{E8E11850-0238-4737-8DF3-1270DC15A878}" destId="{D5CD9DD6-7D82-494F-85DC-54B964C7A9CF}" srcOrd="0" destOrd="0" presId="urn:microsoft.com/office/officeart/2005/8/layout/lProcess1"/>
    <dgm:cxn modelId="{8E2CCAA3-87D2-49B1-9F49-D8D589711DF4}" type="presOf" srcId="{764902D5-066B-4E32-8426-E3244DEB75D6}" destId="{1D9EE384-E374-4A4B-BA4E-A00F3965A4EE}" srcOrd="0" destOrd="0" presId="urn:microsoft.com/office/officeart/2005/8/layout/lProcess1"/>
    <dgm:cxn modelId="{3F3EB5C7-8758-479A-B698-F73C6617C057}" srcId="{3D8C6E8D-4255-4D67-BBE0-63C857C1117D}" destId="{A9F6A4A0-E02A-425C-A6A3-9F48C8740220}" srcOrd="0" destOrd="0" parTransId="{0BA08696-FC5D-4EAE-B805-E069F065492A}" sibTransId="{C7D8B1AD-AAC4-4AA6-AB2B-56AE3008F56F}"/>
    <dgm:cxn modelId="{3D6BD527-7452-4441-9EF9-8D549488A342}" type="presOf" srcId="{26E0B46D-A890-4419-9CE6-171BC2D92FBB}" destId="{97E1D568-3328-4405-9FA3-2F6E8A4A1FAC}" srcOrd="0" destOrd="0" presId="urn:microsoft.com/office/officeart/2005/8/layout/lProcess1"/>
    <dgm:cxn modelId="{7B85BE68-C482-486A-A978-53F8DC49C0BD}" type="presOf" srcId="{3D8C6E8D-4255-4D67-BBE0-63C857C1117D}" destId="{6DE7B2EA-7109-44FC-824E-D85C55BB3E55}" srcOrd="0" destOrd="0" presId="urn:microsoft.com/office/officeart/2005/8/layout/lProcess1"/>
    <dgm:cxn modelId="{05AA47A6-1673-46EB-BFFB-2174D96F53FB}" type="presOf" srcId="{0BA08696-FC5D-4EAE-B805-E069F065492A}" destId="{21BBC4DF-6367-4C8F-8C68-7D162B3C0112}" srcOrd="0" destOrd="0" presId="urn:microsoft.com/office/officeart/2005/8/layout/lProcess1"/>
    <dgm:cxn modelId="{E8760F05-C39D-4490-B19B-A9991BD5FBA2}" srcId="{142456C2-1DF4-4D42-827A-C53F60CEC006}" destId="{8CCCD44C-0551-43AF-9BAD-4E69A872309C}" srcOrd="0" destOrd="0" parTransId="{526649E4-D4F7-42A1-9F10-FEAE7F2C37A7}" sibTransId="{BB392CBB-A8F9-484B-9FCF-1ED5BF97954F}"/>
    <dgm:cxn modelId="{FDD2E86D-42DF-4939-BB27-BB8AE007F3C4}" type="presOf" srcId="{F1DE1192-6080-43E8-838A-D914E66D32B8}" destId="{A8E4DD79-F420-46D3-945A-8B78C790CE26}" srcOrd="0" destOrd="0" presId="urn:microsoft.com/office/officeart/2005/8/layout/lProcess1"/>
    <dgm:cxn modelId="{92C72FD0-45C3-44E3-B059-109EECD680E5}" type="presOf" srcId="{5282E60C-D312-427D-A255-F393F93B44CA}" destId="{E3631441-A47E-49F3-B0F1-E71247FF2FE2}" srcOrd="0" destOrd="0" presId="urn:microsoft.com/office/officeart/2005/8/layout/lProcess1"/>
    <dgm:cxn modelId="{0D757C8E-FFD6-4F88-A5CD-77D23E85A2A4}" type="presOf" srcId="{388840B3-E445-477F-9C42-F08F9E115540}" destId="{E2034137-AC01-422A-AC62-58E4D370786E}" srcOrd="0" destOrd="0" presId="urn:microsoft.com/office/officeart/2005/8/layout/lProcess1"/>
    <dgm:cxn modelId="{EF74A93E-B1BF-44E9-AA07-0D6E5B1C9913}" type="presOf" srcId="{142456C2-1DF4-4D42-827A-C53F60CEC006}" destId="{69D8A236-0B9C-49C5-9F87-2780ABEEA3FD}" srcOrd="0" destOrd="0" presId="urn:microsoft.com/office/officeart/2005/8/layout/lProcess1"/>
    <dgm:cxn modelId="{C4D4FCC2-215C-43D6-89C9-ADFC92EC602B}" type="presOf" srcId="{92FD26A6-76A7-4CDE-8754-AA9587B0B826}" destId="{251132AA-B2CA-42F6-BFE1-C836D93A421E}" srcOrd="0" destOrd="0" presId="urn:microsoft.com/office/officeart/2005/8/layout/lProcess1"/>
    <dgm:cxn modelId="{55189A2D-EFB1-4C02-B1AA-04F2A9FA7C3E}" type="presOf" srcId="{EC32BF72-BE2B-4D9D-891F-A69BB8FE3067}" destId="{30B68E74-6BBF-446D-98CD-053F487FDB38}" srcOrd="0" destOrd="0" presId="urn:microsoft.com/office/officeart/2005/8/layout/lProcess1"/>
    <dgm:cxn modelId="{3200EB93-645C-4A25-B9FC-6C26276D8D29}" srcId="{82D1B22B-3DA8-40B5-9B5A-5582784CF5D7}" destId="{308D97F0-42D9-488A-828C-249A524318CD}" srcOrd="7" destOrd="0" parTransId="{8B663788-86A5-4FBF-8F65-F2DFEDFD99B6}" sibTransId="{1E10BBA5-DE05-4C90-B547-B29CE6BD69E4}"/>
    <dgm:cxn modelId="{F8510CF7-FAF5-45BF-8F44-C97118036624}" type="presOf" srcId="{86029B5C-DA03-477C-AE10-1D837183557A}" destId="{C5D4C7D4-D481-4B8B-A8FB-41CEB16EB518}" srcOrd="0" destOrd="0" presId="urn:microsoft.com/office/officeart/2005/8/layout/lProcess1"/>
    <dgm:cxn modelId="{2B35D6F8-4B01-44A4-9E6D-849CD2272B7E}" type="presOf" srcId="{97E82C7B-3CCD-4524-95F0-23D90E9C625F}" destId="{7C4DA3EC-3246-429D-84B2-763DD8E4F1F2}" srcOrd="0" destOrd="0" presId="urn:microsoft.com/office/officeart/2005/8/layout/lProcess1"/>
    <dgm:cxn modelId="{09DECBCB-BD79-4895-AF3D-1B499097DC92}" srcId="{94C174E8-AFF3-4D62-B208-93F49C4A5ADE}" destId="{08F924A6-17DF-4268-86A9-7A87842050A1}" srcOrd="0" destOrd="0" parTransId="{3B456B64-1849-4ED2-904F-212CBE237262}" sibTransId="{D193284C-3082-4CBB-BC85-9E6E0D9A33CF}"/>
    <dgm:cxn modelId="{3FA5F7D5-FCC0-4FFA-BDE9-471B690F6007}" srcId="{82D1B22B-3DA8-40B5-9B5A-5582784CF5D7}" destId="{F1DE1192-6080-43E8-838A-D914E66D32B8}" srcOrd="8" destOrd="0" parTransId="{A2672BB4-A3EC-4A01-82AA-858F7842EBD5}" sibTransId="{94DAFC89-A052-4666-BE95-760D4D887AB7}"/>
    <dgm:cxn modelId="{361E4BC8-2262-46CA-A832-AA270B7134FF}" type="presOf" srcId="{A9F6A4A0-E02A-425C-A6A3-9F48C8740220}" destId="{ADECB779-65A1-44AC-92D0-A933372A7FC7}" srcOrd="0" destOrd="0" presId="urn:microsoft.com/office/officeart/2005/8/layout/lProcess1"/>
    <dgm:cxn modelId="{5317C234-6AAF-4B3C-A620-3E6FABE85597}" type="presOf" srcId="{D453A4C6-BE00-442E-A89F-5AE4BFD94735}" destId="{89AB20F9-21EE-4CF7-ABB9-BDFD51F155E2}" srcOrd="0" destOrd="0" presId="urn:microsoft.com/office/officeart/2005/8/layout/lProcess1"/>
    <dgm:cxn modelId="{A340F58C-F838-420C-A0A6-D213FD3755B7}" type="presParOf" srcId="{7B168085-6C0B-4784-A46E-DA454042F5E5}" destId="{354CD884-CF3C-41F2-BFF8-8B608232B9EE}" srcOrd="0" destOrd="0" presId="urn:microsoft.com/office/officeart/2005/8/layout/lProcess1"/>
    <dgm:cxn modelId="{3B08FDDF-0160-43D7-97A9-7D20D2632391}" type="presParOf" srcId="{354CD884-CF3C-41F2-BFF8-8B608232B9EE}" destId="{6DE7B2EA-7109-44FC-824E-D85C55BB3E55}" srcOrd="0" destOrd="0" presId="urn:microsoft.com/office/officeart/2005/8/layout/lProcess1"/>
    <dgm:cxn modelId="{510E7679-941C-4AD0-8F1C-C60984FC22A1}" type="presParOf" srcId="{354CD884-CF3C-41F2-BFF8-8B608232B9EE}" destId="{21BBC4DF-6367-4C8F-8C68-7D162B3C0112}" srcOrd="1" destOrd="0" presId="urn:microsoft.com/office/officeart/2005/8/layout/lProcess1"/>
    <dgm:cxn modelId="{437F5796-EC55-4C3A-B267-25F0B7DD2D2A}" type="presParOf" srcId="{354CD884-CF3C-41F2-BFF8-8B608232B9EE}" destId="{ADECB779-65A1-44AC-92D0-A933372A7FC7}" srcOrd="2" destOrd="0" presId="urn:microsoft.com/office/officeart/2005/8/layout/lProcess1"/>
    <dgm:cxn modelId="{38870E62-6665-496C-A4BB-0E26F70C089F}" type="presParOf" srcId="{7B168085-6C0B-4784-A46E-DA454042F5E5}" destId="{DBD29F4B-AC79-4CF3-AB54-19F3D461D50F}" srcOrd="1" destOrd="0" presId="urn:microsoft.com/office/officeart/2005/8/layout/lProcess1"/>
    <dgm:cxn modelId="{45B1D020-FDAE-44A6-9489-A26A5008178C}" type="presParOf" srcId="{7B168085-6C0B-4784-A46E-DA454042F5E5}" destId="{FFF22D96-2DC4-4FB4-925F-1CD99AABA783}" srcOrd="2" destOrd="0" presId="urn:microsoft.com/office/officeart/2005/8/layout/lProcess1"/>
    <dgm:cxn modelId="{6B34E7D3-DDE7-4A09-BA1C-CA60E47F87E3}" type="presParOf" srcId="{FFF22D96-2DC4-4FB4-925F-1CD99AABA783}" destId="{B905C63C-CFE1-45B0-BEC3-34027F0480C6}" srcOrd="0" destOrd="0" presId="urn:microsoft.com/office/officeart/2005/8/layout/lProcess1"/>
    <dgm:cxn modelId="{516702E4-0368-4A83-8656-E1D316A8A5B9}" type="presParOf" srcId="{FFF22D96-2DC4-4FB4-925F-1CD99AABA783}" destId="{2DB0E739-C910-4B68-9595-86F3B9A20BE7}" srcOrd="1" destOrd="0" presId="urn:microsoft.com/office/officeart/2005/8/layout/lProcess1"/>
    <dgm:cxn modelId="{5DFEA886-1B5B-4458-8242-E58CF8FC0949}" type="presParOf" srcId="{FFF22D96-2DC4-4FB4-925F-1CD99AABA783}" destId="{FC0A0C73-D083-4D16-BAAF-4C0E39F6DB1A}" srcOrd="2" destOrd="0" presId="urn:microsoft.com/office/officeart/2005/8/layout/lProcess1"/>
    <dgm:cxn modelId="{F57F4BD8-CE73-4EE1-8B25-9C408CA84B45}" type="presParOf" srcId="{7B168085-6C0B-4784-A46E-DA454042F5E5}" destId="{2C043230-38D4-4FD3-9CA6-7F77C4DB1D14}" srcOrd="3" destOrd="0" presId="urn:microsoft.com/office/officeart/2005/8/layout/lProcess1"/>
    <dgm:cxn modelId="{B55D3BDC-349B-4FF3-AF71-E1262035A7AB}" type="presParOf" srcId="{7B168085-6C0B-4784-A46E-DA454042F5E5}" destId="{358CD14B-15D3-4E27-9885-512D956C828F}" srcOrd="4" destOrd="0" presId="urn:microsoft.com/office/officeart/2005/8/layout/lProcess1"/>
    <dgm:cxn modelId="{C6F326BE-54A5-4E64-94ED-00EDD441135A}" type="presParOf" srcId="{358CD14B-15D3-4E27-9885-512D956C828F}" destId="{1D9EE384-E374-4A4B-BA4E-A00F3965A4EE}" srcOrd="0" destOrd="0" presId="urn:microsoft.com/office/officeart/2005/8/layout/lProcess1"/>
    <dgm:cxn modelId="{7C82F1CA-F711-4D72-8918-F1D1946A0063}" type="presParOf" srcId="{358CD14B-15D3-4E27-9885-512D956C828F}" destId="{577A5731-3F5B-4A4C-8B45-59C533F06FC7}" srcOrd="1" destOrd="0" presId="urn:microsoft.com/office/officeart/2005/8/layout/lProcess1"/>
    <dgm:cxn modelId="{A9024212-F472-4A6F-A546-CA84E8F48FB1}" type="presParOf" srcId="{358CD14B-15D3-4E27-9885-512D956C828F}" destId="{ED0FC818-C1DA-4942-B639-3B9C3F39DD03}" srcOrd="2" destOrd="0" presId="urn:microsoft.com/office/officeart/2005/8/layout/lProcess1"/>
    <dgm:cxn modelId="{D50D41EE-945C-40CD-92DB-BCF45A8C3523}" type="presParOf" srcId="{7B168085-6C0B-4784-A46E-DA454042F5E5}" destId="{1296C058-3C5D-4BF8-A475-113FB07C0526}" srcOrd="5" destOrd="0" presId="urn:microsoft.com/office/officeart/2005/8/layout/lProcess1"/>
    <dgm:cxn modelId="{395FD54B-4CA4-4127-912B-319AE78FA9BD}" type="presParOf" srcId="{7B168085-6C0B-4784-A46E-DA454042F5E5}" destId="{A740643D-CD16-4572-BF9F-72278F756132}" srcOrd="6" destOrd="0" presId="urn:microsoft.com/office/officeart/2005/8/layout/lProcess1"/>
    <dgm:cxn modelId="{A7909F21-DABA-47E9-B0AF-297FE7C1DAC1}" type="presParOf" srcId="{A740643D-CD16-4572-BF9F-72278F756132}" destId="{9D0BE539-A399-49DB-BDC7-DC8148343B17}" srcOrd="0" destOrd="0" presId="urn:microsoft.com/office/officeart/2005/8/layout/lProcess1"/>
    <dgm:cxn modelId="{B9BA36CD-BE0E-4AF8-98A6-988E96F13C2B}" type="presParOf" srcId="{A740643D-CD16-4572-BF9F-72278F756132}" destId="{D5CD9DD6-7D82-494F-85DC-54B964C7A9CF}" srcOrd="1" destOrd="0" presId="urn:microsoft.com/office/officeart/2005/8/layout/lProcess1"/>
    <dgm:cxn modelId="{D7A3119E-8ABA-4BD9-B0EF-E1FB1AA61131}" type="presParOf" srcId="{A740643D-CD16-4572-BF9F-72278F756132}" destId="{251132AA-B2CA-42F6-BFE1-C836D93A421E}" srcOrd="2" destOrd="0" presId="urn:microsoft.com/office/officeart/2005/8/layout/lProcess1"/>
    <dgm:cxn modelId="{8103681D-C62A-4374-BF32-E09C4979FA40}" type="presParOf" srcId="{7B168085-6C0B-4784-A46E-DA454042F5E5}" destId="{D5F3181F-11AF-4819-8028-260D059AC183}" srcOrd="7" destOrd="0" presId="urn:microsoft.com/office/officeart/2005/8/layout/lProcess1"/>
    <dgm:cxn modelId="{4961DFA0-FA02-4F1D-BBC7-0693B11F6156}" type="presParOf" srcId="{7B168085-6C0B-4784-A46E-DA454042F5E5}" destId="{6DC5FBCD-DEC8-44D7-BC72-599B8DA7E579}" srcOrd="8" destOrd="0" presId="urn:microsoft.com/office/officeart/2005/8/layout/lProcess1"/>
    <dgm:cxn modelId="{81FB8F18-58F8-401D-8D62-E266AE63967F}" type="presParOf" srcId="{6DC5FBCD-DEC8-44D7-BC72-599B8DA7E579}" destId="{3F0A6C49-4A4B-45B5-985F-EC0422D52579}" srcOrd="0" destOrd="0" presId="urn:microsoft.com/office/officeart/2005/8/layout/lProcess1"/>
    <dgm:cxn modelId="{CA1D9333-6D87-470B-9ABD-25B68EDAA98B}" type="presParOf" srcId="{6DC5FBCD-DEC8-44D7-BC72-599B8DA7E579}" destId="{C5D4C7D4-D481-4B8B-A8FB-41CEB16EB518}" srcOrd="1" destOrd="0" presId="urn:microsoft.com/office/officeart/2005/8/layout/lProcess1"/>
    <dgm:cxn modelId="{58A3CD62-075E-4C61-8C3C-4FD69AC6DB5F}" type="presParOf" srcId="{6DC5FBCD-DEC8-44D7-BC72-599B8DA7E579}" destId="{B69F830C-28DD-4D23-BF80-4CB60986EEFA}" srcOrd="2" destOrd="0" presId="urn:microsoft.com/office/officeart/2005/8/layout/lProcess1"/>
    <dgm:cxn modelId="{08F7376E-EDAE-48FA-8B24-8D1D750AC003}" type="presParOf" srcId="{7B168085-6C0B-4784-A46E-DA454042F5E5}" destId="{A3AC0542-7E1F-4B58-B8DA-2D372D8D209C}" srcOrd="9" destOrd="0" presId="urn:microsoft.com/office/officeart/2005/8/layout/lProcess1"/>
    <dgm:cxn modelId="{39BF5E31-6EBB-441C-AAAF-827E8181A67D}" type="presParOf" srcId="{7B168085-6C0B-4784-A46E-DA454042F5E5}" destId="{83D5319D-E47E-4183-8FD3-AB16D3F1F214}" srcOrd="10" destOrd="0" presId="urn:microsoft.com/office/officeart/2005/8/layout/lProcess1"/>
    <dgm:cxn modelId="{EA32D041-DD95-4421-AD36-2359695CC949}" type="presParOf" srcId="{83D5319D-E47E-4183-8FD3-AB16D3F1F214}" destId="{BE704A76-8871-4E37-BF64-D299748B4CD7}" srcOrd="0" destOrd="0" presId="urn:microsoft.com/office/officeart/2005/8/layout/lProcess1"/>
    <dgm:cxn modelId="{00CA82C6-74C3-419B-8B94-8482C961ABAB}" type="presParOf" srcId="{83D5319D-E47E-4183-8FD3-AB16D3F1F214}" destId="{E2034137-AC01-422A-AC62-58E4D370786E}" srcOrd="1" destOrd="0" presId="urn:microsoft.com/office/officeart/2005/8/layout/lProcess1"/>
    <dgm:cxn modelId="{F4DC418C-134A-4AEF-8EB1-71604B35B076}" type="presParOf" srcId="{83D5319D-E47E-4183-8FD3-AB16D3F1F214}" destId="{E3631441-A47E-49F3-B0F1-E71247FF2FE2}" srcOrd="2" destOrd="0" presId="urn:microsoft.com/office/officeart/2005/8/layout/lProcess1"/>
    <dgm:cxn modelId="{6FA41A59-C6A2-4BD1-B588-2A334E21716D}" type="presParOf" srcId="{7B168085-6C0B-4784-A46E-DA454042F5E5}" destId="{F730764D-46AE-4C8C-94E5-38D76D2BD997}" srcOrd="11" destOrd="0" presId="urn:microsoft.com/office/officeart/2005/8/layout/lProcess1"/>
    <dgm:cxn modelId="{843A8594-DF7F-46D7-816F-D4E4B931B759}" type="presParOf" srcId="{7B168085-6C0B-4784-A46E-DA454042F5E5}" destId="{08791CEF-4FCA-415D-B726-7E093DECA539}" srcOrd="12" destOrd="0" presId="urn:microsoft.com/office/officeart/2005/8/layout/lProcess1"/>
    <dgm:cxn modelId="{B7483801-2734-4D7A-BD35-A4457CF975C5}" type="presParOf" srcId="{08791CEF-4FCA-415D-B726-7E093DECA539}" destId="{69D8A236-0B9C-49C5-9F87-2780ABEEA3FD}" srcOrd="0" destOrd="0" presId="urn:microsoft.com/office/officeart/2005/8/layout/lProcess1"/>
    <dgm:cxn modelId="{46094CD5-0EF9-4F9F-A9B2-5F20DBD48B0D}" type="presParOf" srcId="{08791CEF-4FCA-415D-B726-7E093DECA539}" destId="{AA674D75-0715-40DF-AC43-9635E053B4FE}" srcOrd="1" destOrd="0" presId="urn:microsoft.com/office/officeart/2005/8/layout/lProcess1"/>
    <dgm:cxn modelId="{A4945227-7359-4B19-8ADE-987D3E59E90F}" type="presParOf" srcId="{08791CEF-4FCA-415D-B726-7E093DECA539}" destId="{AB360E14-CBCB-487E-B498-0B4CCF07DB80}" srcOrd="2" destOrd="0" presId="urn:microsoft.com/office/officeart/2005/8/layout/lProcess1"/>
    <dgm:cxn modelId="{302C7DCD-62E1-4887-8C4B-724C0C7E706E}" type="presParOf" srcId="{7B168085-6C0B-4784-A46E-DA454042F5E5}" destId="{2D487A2E-7E74-422A-84DB-64BD31143F01}" srcOrd="13" destOrd="0" presId="urn:microsoft.com/office/officeart/2005/8/layout/lProcess1"/>
    <dgm:cxn modelId="{7D68957C-5D65-4C61-900D-1386B604DAE9}" type="presParOf" srcId="{7B168085-6C0B-4784-A46E-DA454042F5E5}" destId="{106068F6-53A9-4C06-91EE-A562021F2DF3}" srcOrd="14" destOrd="0" presId="urn:microsoft.com/office/officeart/2005/8/layout/lProcess1"/>
    <dgm:cxn modelId="{2ABBCB99-85F9-44AF-BB0F-532C6C58B8FC}" type="presParOf" srcId="{106068F6-53A9-4C06-91EE-A562021F2DF3}" destId="{D8DECE9B-030A-410F-880B-23B212CC8DCE}" srcOrd="0" destOrd="0" presId="urn:microsoft.com/office/officeart/2005/8/layout/lProcess1"/>
    <dgm:cxn modelId="{B2D34B51-EA60-4478-B84F-044EE4301234}" type="presParOf" srcId="{106068F6-53A9-4C06-91EE-A562021F2DF3}" destId="{89AB20F9-21EE-4CF7-ABB9-BDFD51F155E2}" srcOrd="1" destOrd="0" presId="urn:microsoft.com/office/officeart/2005/8/layout/lProcess1"/>
    <dgm:cxn modelId="{4C690CA2-745A-4011-9D9F-4F72A1FA84B6}" type="presParOf" srcId="{106068F6-53A9-4C06-91EE-A562021F2DF3}" destId="{9A001397-B2F3-4C57-8518-40BDE17C7622}" srcOrd="2" destOrd="0" presId="urn:microsoft.com/office/officeart/2005/8/layout/lProcess1"/>
    <dgm:cxn modelId="{13CC5E98-6341-4559-BE2B-0D913D111D4D}" type="presParOf" srcId="{7B168085-6C0B-4784-A46E-DA454042F5E5}" destId="{685FEDDF-2925-498B-A6F9-12BE5721DC3E}" srcOrd="15" destOrd="0" presId="urn:microsoft.com/office/officeart/2005/8/layout/lProcess1"/>
    <dgm:cxn modelId="{309CDE5F-D1AA-4847-B208-4935984A553D}" type="presParOf" srcId="{7B168085-6C0B-4784-A46E-DA454042F5E5}" destId="{242AF497-8DE8-48D7-B6B2-FD1B7CB83126}" srcOrd="16" destOrd="0" presId="urn:microsoft.com/office/officeart/2005/8/layout/lProcess1"/>
    <dgm:cxn modelId="{1CA8D4EC-858B-479D-9286-F1FE42DAF3BD}" type="presParOf" srcId="{242AF497-8DE8-48D7-B6B2-FD1B7CB83126}" destId="{A8E4DD79-F420-46D3-945A-8B78C790CE26}" srcOrd="0" destOrd="0" presId="urn:microsoft.com/office/officeart/2005/8/layout/lProcess1"/>
    <dgm:cxn modelId="{3A56DBCE-DA8E-4FE0-B096-5BCEC9DB8AE3}" type="presParOf" srcId="{242AF497-8DE8-48D7-B6B2-FD1B7CB83126}" destId="{7C4DA3EC-3246-429D-84B2-763DD8E4F1F2}" srcOrd="1" destOrd="0" presId="urn:microsoft.com/office/officeart/2005/8/layout/lProcess1"/>
    <dgm:cxn modelId="{4FAB12CF-82E3-47E8-A6DA-FC4198097C5F}" type="presParOf" srcId="{242AF497-8DE8-48D7-B6B2-FD1B7CB83126}" destId="{8E0B8386-F4E7-46CC-9F44-0164568FBC7F}" srcOrd="2" destOrd="0" presId="urn:microsoft.com/office/officeart/2005/8/layout/lProcess1"/>
    <dgm:cxn modelId="{9B29CC5F-E49B-4C72-88A2-FF84917E0C06}" type="presParOf" srcId="{7B168085-6C0B-4784-A46E-DA454042F5E5}" destId="{D2303A6A-28FB-4F39-920D-47477F7AF21B}" srcOrd="17" destOrd="0" presId="urn:microsoft.com/office/officeart/2005/8/layout/lProcess1"/>
    <dgm:cxn modelId="{F889A57D-B4AF-414D-8225-29945D8D45DB}" type="presParOf" srcId="{7B168085-6C0B-4784-A46E-DA454042F5E5}" destId="{A8A530E1-F22A-4911-84EE-76881CA4C0F4}" srcOrd="18" destOrd="0" presId="urn:microsoft.com/office/officeart/2005/8/layout/lProcess1"/>
    <dgm:cxn modelId="{39B1AD27-8D37-4BE4-B4A4-0DCD836EF539}" type="presParOf" srcId="{A8A530E1-F22A-4911-84EE-76881CA4C0F4}" destId="{16086DE9-7F9E-43F0-96F9-711B78DDE2B9}" srcOrd="0" destOrd="0" presId="urn:microsoft.com/office/officeart/2005/8/layout/lProcess1"/>
    <dgm:cxn modelId="{94F5D0E7-324D-43A1-A9F0-598D6365A14D}" type="presParOf" srcId="{A8A530E1-F22A-4911-84EE-76881CA4C0F4}" destId="{97E1D568-3328-4405-9FA3-2F6E8A4A1FAC}" srcOrd="1" destOrd="0" presId="urn:microsoft.com/office/officeart/2005/8/layout/lProcess1"/>
    <dgm:cxn modelId="{09020767-DDE3-457F-9745-AE4B75718FAB}" type="presParOf" srcId="{A8A530E1-F22A-4911-84EE-76881CA4C0F4}" destId="{30B68E74-6BBF-446D-98CD-053F487FDB38}" srcOrd="2" destOrd="0" presId="urn:microsoft.com/office/officeart/2005/8/layout/lProcess1"/>
    <dgm:cxn modelId="{3D5C75CF-2949-476D-B4EA-97AC947B537A}" type="presParOf" srcId="{7B168085-6C0B-4784-A46E-DA454042F5E5}" destId="{F9487B8D-5383-48EB-BE1C-076FD851C7A3}" srcOrd="19" destOrd="0" presId="urn:microsoft.com/office/officeart/2005/8/layout/lProcess1"/>
    <dgm:cxn modelId="{0A8996C6-DA39-463C-A040-DD18ED195370}" type="presParOf" srcId="{7B168085-6C0B-4784-A46E-DA454042F5E5}" destId="{79C994B4-83D6-4A3F-A713-77B344B11173}" srcOrd="20" destOrd="0" presId="urn:microsoft.com/office/officeart/2005/8/layout/lProcess1"/>
    <dgm:cxn modelId="{60B62B4F-4186-4D1B-A7C1-B594D28D4EAF}" type="presParOf" srcId="{79C994B4-83D6-4A3F-A713-77B344B11173}" destId="{902112A2-9DC3-4488-BF7D-574ED5A09C5C}" srcOrd="0" destOrd="0" presId="urn:microsoft.com/office/officeart/2005/8/layout/lProcess1"/>
    <dgm:cxn modelId="{3AD707BD-DF72-4750-A4B2-7024D601A2E0}" type="presParOf" srcId="{79C994B4-83D6-4A3F-A713-77B344B11173}" destId="{5A0B558B-362D-46C9-B880-33EF541F8911}" srcOrd="1" destOrd="0" presId="urn:microsoft.com/office/officeart/2005/8/layout/lProcess1"/>
    <dgm:cxn modelId="{197ED839-C52B-452E-8CD7-B7F18F818E34}" type="presParOf" srcId="{79C994B4-83D6-4A3F-A713-77B344B11173}" destId="{19C40804-D593-47CA-A18F-D5F3647231EE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1B22B-3DA8-40B5-9B5A-5582784CF5D7}" type="doc">
      <dgm:prSet loTypeId="urn:microsoft.com/office/officeart/2005/8/layout/lProcess1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1F05A7A2-20E8-418D-8F29-C0E23712BFD1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dirty="0" smtClean="0">
              <a:solidFill>
                <a:schemeClr val="tx1"/>
              </a:solidFill>
            </a:rPr>
            <a:t>18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35041D34-6A3A-4DA8-9DEA-2DC8E5D61525}" type="parTrans" cxnId="{4A462838-7810-4C19-B41D-2D8C457E3842}">
      <dgm:prSet/>
      <dgm:spPr/>
      <dgm:t>
        <a:bodyPr/>
        <a:lstStyle/>
        <a:p>
          <a:endParaRPr lang="de-DE" sz="1050"/>
        </a:p>
      </dgm:t>
    </dgm:pt>
    <dgm:pt modelId="{C31F8C7D-77BC-465A-A032-0EE61B1F7000}" type="sibTrans" cxnId="{4A462838-7810-4C19-B41D-2D8C457E3842}">
      <dgm:prSet/>
      <dgm:spPr/>
      <dgm:t>
        <a:bodyPr/>
        <a:lstStyle/>
        <a:p>
          <a:endParaRPr lang="de-DE" sz="1050"/>
        </a:p>
      </dgm:t>
    </dgm:pt>
    <dgm:pt modelId="{3F0B6FD4-884F-417C-9D44-8EC3FB474391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1 plan</a:t>
          </a:r>
          <a:endParaRPr lang="de-DE" sz="1050" b="1" dirty="0">
            <a:solidFill>
              <a:schemeClr val="tx1"/>
            </a:solidFill>
          </a:endParaRPr>
        </a:p>
      </dgm:t>
    </dgm:pt>
    <dgm:pt modelId="{CEC480F7-BF61-4923-8C0E-34562677C57F}" type="parTrans" cxnId="{1FCED82C-A17D-4771-8C78-6BA21B6242E1}">
      <dgm:prSet/>
      <dgm:spPr/>
      <dgm:t>
        <a:bodyPr/>
        <a:lstStyle/>
        <a:p>
          <a:endParaRPr lang="de-DE" sz="1050"/>
        </a:p>
      </dgm:t>
    </dgm:pt>
    <dgm:pt modelId="{02697774-A6FC-464A-A0AB-09A5CE7CE5C4}" type="sibTrans" cxnId="{1FCED82C-A17D-4771-8C78-6BA21B6242E1}">
      <dgm:prSet/>
      <dgm:spPr/>
      <dgm:t>
        <a:bodyPr/>
        <a:lstStyle/>
        <a:p>
          <a:endParaRPr lang="de-DE" sz="1050"/>
        </a:p>
      </dgm:t>
    </dgm:pt>
    <dgm:pt modelId="{8BCA6949-6BA9-410E-8FE9-53D4E43A6392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54 plans</a:t>
          </a:r>
          <a:endParaRPr lang="de-DE" sz="1050" b="1" dirty="0">
            <a:solidFill>
              <a:schemeClr val="tx1"/>
            </a:solidFill>
          </a:endParaRPr>
        </a:p>
      </dgm:t>
    </dgm:pt>
    <dgm:pt modelId="{C89C032B-9AA4-483A-AD9E-FE9D79F15DF9}" type="parTrans" cxnId="{B05BDE88-422B-45B6-A907-6E32C622CB14}">
      <dgm:prSet/>
      <dgm:spPr/>
      <dgm:t>
        <a:bodyPr/>
        <a:lstStyle/>
        <a:p>
          <a:endParaRPr lang="de-DE" sz="1050"/>
        </a:p>
      </dgm:t>
    </dgm:pt>
    <dgm:pt modelId="{BAB70DD0-1E90-411E-B57B-00F98CB27237}" type="sibTrans" cxnId="{B05BDE88-422B-45B6-A907-6E32C622CB14}">
      <dgm:prSet/>
      <dgm:spPr/>
      <dgm:t>
        <a:bodyPr/>
        <a:lstStyle/>
        <a:p>
          <a:endParaRPr lang="de-DE" sz="1050"/>
        </a:p>
      </dgm:t>
    </dgm:pt>
    <dgm:pt modelId="{8C4152A0-1C3D-493C-8290-414E89AE8D82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dirty="0" smtClean="0">
              <a:solidFill>
                <a:schemeClr val="tx1"/>
              </a:solidFill>
            </a:rPr>
            <a:t>57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5B33AA61-38FB-4C54-8C23-531405D01FF2}" type="parTrans" cxnId="{E2C5484F-E11F-429E-9D83-1E0947A1570F}">
      <dgm:prSet/>
      <dgm:spPr/>
      <dgm:t>
        <a:bodyPr/>
        <a:lstStyle/>
        <a:p>
          <a:endParaRPr lang="de-DE" sz="1050"/>
        </a:p>
      </dgm:t>
    </dgm:pt>
    <dgm:pt modelId="{12C0615F-D0BF-4D4E-91BE-FD0DEF9FEAD5}" type="sibTrans" cxnId="{E2C5484F-E11F-429E-9D83-1E0947A1570F}">
      <dgm:prSet/>
      <dgm:spPr/>
      <dgm:t>
        <a:bodyPr/>
        <a:lstStyle/>
        <a:p>
          <a:endParaRPr lang="de-DE" sz="1050"/>
        </a:p>
      </dgm:t>
    </dgm:pt>
    <dgm:pt modelId="{AB84742D-1319-4E82-9E4B-FCFCEA141926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21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8A68A2DA-D941-462D-9670-A59AD2A252B5}" type="parTrans" cxnId="{73C02C92-2B6B-4E92-BB8F-3287E528CE8D}">
      <dgm:prSet/>
      <dgm:spPr/>
      <dgm:t>
        <a:bodyPr/>
        <a:lstStyle/>
        <a:p>
          <a:endParaRPr lang="de-DE" sz="1050"/>
        </a:p>
      </dgm:t>
    </dgm:pt>
    <dgm:pt modelId="{83FA0A8E-78F3-4807-BC88-383F4ED9D568}" type="sibTrans" cxnId="{73C02C92-2B6B-4E92-BB8F-3287E528CE8D}">
      <dgm:prSet/>
      <dgm:spPr/>
      <dgm:t>
        <a:bodyPr/>
        <a:lstStyle/>
        <a:p>
          <a:endParaRPr lang="de-DE" sz="1050"/>
        </a:p>
      </dgm:t>
    </dgm:pt>
    <dgm:pt modelId="{47B629AE-38DA-4224-B89A-8D9CD6F20BA9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34 plans</a:t>
          </a:r>
          <a:endParaRPr lang="de-DE" sz="1050" b="1" dirty="0">
            <a:solidFill>
              <a:schemeClr val="tx1"/>
            </a:solidFill>
          </a:endParaRPr>
        </a:p>
      </dgm:t>
    </dgm:pt>
    <dgm:pt modelId="{8F1A84C2-3A68-475B-8FF7-262E1D88F677}" type="parTrans" cxnId="{596E4FE0-3FA5-4D4A-8155-B7C0D504C62F}">
      <dgm:prSet/>
      <dgm:spPr/>
      <dgm:t>
        <a:bodyPr/>
        <a:lstStyle/>
        <a:p>
          <a:endParaRPr lang="de-DE" sz="1050"/>
        </a:p>
      </dgm:t>
    </dgm:pt>
    <dgm:pt modelId="{725A090B-953B-4EDF-BB95-29EE5DAABAF3}" type="sibTrans" cxnId="{596E4FE0-3FA5-4D4A-8155-B7C0D504C62F}">
      <dgm:prSet/>
      <dgm:spPr/>
      <dgm:t>
        <a:bodyPr/>
        <a:lstStyle/>
        <a:p>
          <a:endParaRPr lang="de-DE" sz="1050"/>
        </a:p>
      </dgm:t>
    </dgm:pt>
    <dgm:pt modelId="{7E774C37-9905-43ED-9EE9-0C9956697E61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88 plans</a:t>
          </a:r>
          <a:endParaRPr lang="de-DE" sz="1050" b="1" dirty="0">
            <a:solidFill>
              <a:schemeClr val="tx1"/>
            </a:solidFill>
          </a:endParaRPr>
        </a:p>
      </dgm:t>
    </dgm:pt>
    <dgm:pt modelId="{87642582-CA87-4029-BD7E-12E8DE9B31CA}" type="parTrans" cxnId="{AA73D53E-8825-4596-8361-ED46F89C4287}">
      <dgm:prSet/>
      <dgm:spPr/>
      <dgm:t>
        <a:bodyPr/>
        <a:lstStyle/>
        <a:p>
          <a:endParaRPr lang="de-DE" sz="1050"/>
        </a:p>
      </dgm:t>
    </dgm:pt>
    <dgm:pt modelId="{771E41BB-8197-4FAA-B1E2-235163FCA788}" type="sibTrans" cxnId="{AA73D53E-8825-4596-8361-ED46F89C4287}">
      <dgm:prSet/>
      <dgm:spPr/>
      <dgm:t>
        <a:bodyPr/>
        <a:lstStyle/>
        <a:p>
          <a:endParaRPr lang="de-DE" sz="1050"/>
        </a:p>
      </dgm:t>
    </dgm:pt>
    <dgm:pt modelId="{8B88A1C6-0CE1-4B54-9775-B9ABB78B2594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dirty="0" smtClean="0">
              <a:solidFill>
                <a:schemeClr val="tx1"/>
              </a:solidFill>
            </a:rPr>
            <a:t>2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E08FE318-7608-4F2E-BA67-4C9DAE095F7C}" type="parTrans" cxnId="{ADD9E93A-8CA8-43AF-AB72-D7F73BA6C799}">
      <dgm:prSet/>
      <dgm:spPr/>
      <dgm:t>
        <a:bodyPr/>
        <a:lstStyle/>
        <a:p>
          <a:endParaRPr lang="de-DE" sz="1050"/>
        </a:p>
      </dgm:t>
    </dgm:pt>
    <dgm:pt modelId="{1ECD3581-CBEA-4BE3-807D-4BB8B88C8571}" type="sibTrans" cxnId="{ADD9E93A-8CA8-43AF-AB72-D7F73BA6C799}">
      <dgm:prSet/>
      <dgm:spPr/>
      <dgm:t>
        <a:bodyPr/>
        <a:lstStyle/>
        <a:p>
          <a:endParaRPr lang="de-DE" sz="1050"/>
        </a:p>
      </dgm:t>
    </dgm:pt>
    <dgm:pt modelId="{F2DAF44F-2FDA-45F7-B9A3-1CA7C99B13A0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dirty="0" smtClean="0">
              <a:solidFill>
                <a:schemeClr val="tx1"/>
              </a:solidFill>
            </a:rPr>
            <a:t>55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66AE3D3D-D251-46B0-A5C2-A5A8C1153450}" type="parTrans" cxnId="{24A313E6-F1C5-4540-9E77-E5ECDC2ADF9D}">
      <dgm:prSet/>
      <dgm:spPr/>
      <dgm:t>
        <a:bodyPr/>
        <a:lstStyle/>
        <a:p>
          <a:endParaRPr lang="de-DE" sz="1050"/>
        </a:p>
      </dgm:t>
    </dgm:pt>
    <dgm:pt modelId="{D4DB407B-4270-414F-81FB-1662F603313B}" type="sibTrans" cxnId="{24A313E6-F1C5-4540-9E77-E5ECDC2ADF9D}">
      <dgm:prSet/>
      <dgm:spPr/>
      <dgm:t>
        <a:bodyPr/>
        <a:lstStyle/>
        <a:p>
          <a:endParaRPr lang="de-DE" sz="1050"/>
        </a:p>
      </dgm:t>
    </dgm:pt>
    <dgm:pt modelId="{0D2B8B2B-FE63-445F-9CAD-32689B5296C3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dirty="0" smtClean="0">
              <a:solidFill>
                <a:schemeClr val="tx1"/>
              </a:solidFill>
            </a:rPr>
            <a:t>30 </a:t>
          </a:r>
          <a:r>
            <a:rPr lang="de-DE" sz="1050" b="1" dirty="0" err="1" smtClean="0">
              <a:solidFill>
                <a:schemeClr val="tx1"/>
              </a:solidFill>
            </a:rPr>
            <a:t>plans</a:t>
          </a:r>
          <a:endParaRPr lang="de-DE" sz="1050" b="1" dirty="0">
            <a:solidFill>
              <a:schemeClr val="tx1"/>
            </a:solidFill>
          </a:endParaRPr>
        </a:p>
      </dgm:t>
    </dgm:pt>
    <dgm:pt modelId="{0D7044D5-34E9-42F4-B700-D7C42F105F8D}" type="parTrans" cxnId="{4AA29BD8-29D2-48E0-A17C-A690C42FA946}">
      <dgm:prSet/>
      <dgm:spPr/>
      <dgm:t>
        <a:bodyPr/>
        <a:lstStyle/>
        <a:p>
          <a:endParaRPr lang="de-DE" sz="1050"/>
        </a:p>
      </dgm:t>
    </dgm:pt>
    <dgm:pt modelId="{9B222AB1-9B9E-45CC-A892-9195B4109415}" type="sibTrans" cxnId="{4AA29BD8-29D2-48E0-A17C-A690C42FA946}">
      <dgm:prSet/>
      <dgm:spPr/>
      <dgm:t>
        <a:bodyPr/>
        <a:lstStyle/>
        <a:p>
          <a:endParaRPr lang="de-DE" sz="1050"/>
        </a:p>
      </dgm:t>
    </dgm:pt>
    <dgm:pt modelId="{B89F2F15-7CDF-4847-851E-F2D9EB171CB0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de-DE" sz="1050" b="1" smtClean="0">
              <a:solidFill>
                <a:schemeClr val="tx1"/>
              </a:solidFill>
            </a:rPr>
            <a:t>31 plans</a:t>
          </a:r>
          <a:endParaRPr lang="de-DE" sz="1050" b="1" dirty="0">
            <a:solidFill>
              <a:schemeClr val="tx1"/>
            </a:solidFill>
          </a:endParaRPr>
        </a:p>
      </dgm:t>
    </dgm:pt>
    <dgm:pt modelId="{19A21290-BA51-40B1-9839-1EAA27E706BE}" type="parTrans" cxnId="{9563B785-8015-4879-A733-E5908F9CA8B6}">
      <dgm:prSet/>
      <dgm:spPr/>
      <dgm:t>
        <a:bodyPr/>
        <a:lstStyle/>
        <a:p>
          <a:endParaRPr lang="de-DE" sz="1050"/>
        </a:p>
      </dgm:t>
    </dgm:pt>
    <dgm:pt modelId="{73CC1B68-5318-48D9-8E4C-C33D4423533C}" type="sibTrans" cxnId="{9563B785-8015-4879-A733-E5908F9CA8B6}">
      <dgm:prSet/>
      <dgm:spPr/>
      <dgm:t>
        <a:bodyPr/>
        <a:lstStyle/>
        <a:p>
          <a:endParaRPr lang="de-DE" sz="1050"/>
        </a:p>
      </dgm:t>
    </dgm:pt>
    <dgm:pt modelId="{7B168085-6C0B-4784-A46E-DA454042F5E5}" type="pres">
      <dgm:prSet presAssocID="{82D1B22B-3DA8-40B5-9B5A-5582784CF5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C97887B-C5DF-4328-8B07-F7FF14EF4B3D}" type="pres">
      <dgm:prSet presAssocID="{F2DAF44F-2FDA-45F7-B9A3-1CA7C99B13A0}" presName="vertFlow" presStyleCnt="0"/>
      <dgm:spPr/>
    </dgm:pt>
    <dgm:pt modelId="{EC7E1532-7489-4755-9A78-84F8A621DA65}" type="pres">
      <dgm:prSet presAssocID="{F2DAF44F-2FDA-45F7-B9A3-1CA7C99B13A0}" presName="header" presStyleLbl="node1" presStyleIdx="0" presStyleCnt="11" custScaleY="242031"/>
      <dgm:spPr/>
      <dgm:t>
        <a:bodyPr/>
        <a:lstStyle/>
        <a:p>
          <a:endParaRPr lang="de-DE"/>
        </a:p>
      </dgm:t>
    </dgm:pt>
    <dgm:pt modelId="{ECF6E92E-CE19-4BB5-BF87-A5C1ADA610C0}" type="pres">
      <dgm:prSet presAssocID="{F2DAF44F-2FDA-45F7-B9A3-1CA7C99B13A0}" presName="hSp" presStyleCnt="0"/>
      <dgm:spPr/>
    </dgm:pt>
    <dgm:pt modelId="{B6B40B63-E55C-4991-8E7D-52026C64E1D4}" type="pres">
      <dgm:prSet presAssocID="{0D2B8B2B-FE63-445F-9CAD-32689B5296C3}" presName="vertFlow" presStyleCnt="0"/>
      <dgm:spPr/>
    </dgm:pt>
    <dgm:pt modelId="{ADF77B9B-23F5-4D8F-9701-FB76C1F7942C}" type="pres">
      <dgm:prSet presAssocID="{0D2B8B2B-FE63-445F-9CAD-32689B5296C3}" presName="header" presStyleLbl="node1" presStyleIdx="1" presStyleCnt="11" custScaleY="242031"/>
      <dgm:spPr/>
      <dgm:t>
        <a:bodyPr/>
        <a:lstStyle/>
        <a:p>
          <a:endParaRPr lang="de-DE"/>
        </a:p>
      </dgm:t>
    </dgm:pt>
    <dgm:pt modelId="{E9193CAF-D2A4-4293-8C6F-64BD7E07A59E}" type="pres">
      <dgm:prSet presAssocID="{0D2B8B2B-FE63-445F-9CAD-32689B5296C3}" presName="hSp" presStyleCnt="0"/>
      <dgm:spPr/>
    </dgm:pt>
    <dgm:pt modelId="{A03F8605-634E-4A80-AD0F-992FA86F50D0}" type="pres">
      <dgm:prSet presAssocID="{1F05A7A2-20E8-418D-8F29-C0E23712BFD1}" presName="vertFlow" presStyleCnt="0"/>
      <dgm:spPr/>
    </dgm:pt>
    <dgm:pt modelId="{362D9219-B9AA-438C-A6A9-BFDB049647F7}" type="pres">
      <dgm:prSet presAssocID="{1F05A7A2-20E8-418D-8F29-C0E23712BFD1}" presName="header" presStyleLbl="node1" presStyleIdx="2" presStyleCnt="11" custScaleY="242031"/>
      <dgm:spPr/>
      <dgm:t>
        <a:bodyPr/>
        <a:lstStyle/>
        <a:p>
          <a:endParaRPr lang="de-DE"/>
        </a:p>
      </dgm:t>
    </dgm:pt>
    <dgm:pt modelId="{F2B64065-7D5E-4FA7-96A8-2D4AFB5CC65B}" type="pres">
      <dgm:prSet presAssocID="{1F05A7A2-20E8-418D-8F29-C0E23712BFD1}" presName="hSp" presStyleCnt="0"/>
      <dgm:spPr/>
    </dgm:pt>
    <dgm:pt modelId="{AC982B07-5935-449D-95F4-87DD27891FF4}" type="pres">
      <dgm:prSet presAssocID="{3F0B6FD4-884F-417C-9D44-8EC3FB474391}" presName="vertFlow" presStyleCnt="0"/>
      <dgm:spPr/>
    </dgm:pt>
    <dgm:pt modelId="{DD83AC5B-2816-44E5-B44B-8091F593EDCB}" type="pres">
      <dgm:prSet presAssocID="{3F0B6FD4-884F-417C-9D44-8EC3FB474391}" presName="header" presStyleLbl="node1" presStyleIdx="3" presStyleCnt="11" custScaleY="242031"/>
      <dgm:spPr/>
      <dgm:t>
        <a:bodyPr/>
        <a:lstStyle/>
        <a:p>
          <a:endParaRPr lang="de-DE"/>
        </a:p>
      </dgm:t>
    </dgm:pt>
    <dgm:pt modelId="{091C7ADB-9279-46FD-AC65-6AD291444147}" type="pres">
      <dgm:prSet presAssocID="{3F0B6FD4-884F-417C-9D44-8EC3FB474391}" presName="hSp" presStyleCnt="0"/>
      <dgm:spPr/>
    </dgm:pt>
    <dgm:pt modelId="{3ADB4B37-0FB7-4E3D-831F-0ACF295AFE67}" type="pres">
      <dgm:prSet presAssocID="{8BCA6949-6BA9-410E-8FE9-53D4E43A6392}" presName="vertFlow" presStyleCnt="0"/>
      <dgm:spPr/>
    </dgm:pt>
    <dgm:pt modelId="{7C4D82DA-A6C9-4DA4-98C1-8998DA9BE2BD}" type="pres">
      <dgm:prSet presAssocID="{8BCA6949-6BA9-410E-8FE9-53D4E43A6392}" presName="header" presStyleLbl="node1" presStyleIdx="4" presStyleCnt="11" custScaleY="242031" custLinFactNeighborY="40109"/>
      <dgm:spPr/>
      <dgm:t>
        <a:bodyPr/>
        <a:lstStyle/>
        <a:p>
          <a:endParaRPr lang="de-DE"/>
        </a:p>
      </dgm:t>
    </dgm:pt>
    <dgm:pt modelId="{CC2557A6-6B1D-490D-9A08-87D12E38718A}" type="pres">
      <dgm:prSet presAssocID="{8BCA6949-6BA9-410E-8FE9-53D4E43A6392}" presName="hSp" presStyleCnt="0"/>
      <dgm:spPr/>
    </dgm:pt>
    <dgm:pt modelId="{9E4DD95C-5A00-4BCA-A30F-34D0C9056BDC}" type="pres">
      <dgm:prSet presAssocID="{B89F2F15-7CDF-4847-851E-F2D9EB171CB0}" presName="vertFlow" presStyleCnt="0"/>
      <dgm:spPr/>
    </dgm:pt>
    <dgm:pt modelId="{A9BC5DFE-1C1D-4EFB-BB41-85D442D5EAC2}" type="pres">
      <dgm:prSet presAssocID="{B89F2F15-7CDF-4847-851E-F2D9EB171CB0}" presName="header" presStyleLbl="node1" presStyleIdx="5" presStyleCnt="11" custScaleY="242031"/>
      <dgm:spPr/>
      <dgm:t>
        <a:bodyPr/>
        <a:lstStyle/>
        <a:p>
          <a:endParaRPr lang="de-DE"/>
        </a:p>
      </dgm:t>
    </dgm:pt>
    <dgm:pt modelId="{932ABAF6-E251-4081-AB8B-9B6472A30E58}" type="pres">
      <dgm:prSet presAssocID="{B89F2F15-7CDF-4847-851E-F2D9EB171CB0}" presName="hSp" presStyleCnt="0"/>
      <dgm:spPr/>
    </dgm:pt>
    <dgm:pt modelId="{F0FF6ECA-0123-4468-B8A7-1D9DD37D8D15}" type="pres">
      <dgm:prSet presAssocID="{8C4152A0-1C3D-493C-8290-414E89AE8D82}" presName="vertFlow" presStyleCnt="0"/>
      <dgm:spPr/>
    </dgm:pt>
    <dgm:pt modelId="{25F80102-B997-44DE-BAFA-1A298819C77E}" type="pres">
      <dgm:prSet presAssocID="{8C4152A0-1C3D-493C-8290-414E89AE8D82}" presName="header" presStyleLbl="node1" presStyleIdx="6" presStyleCnt="11" custScaleY="242031"/>
      <dgm:spPr/>
      <dgm:t>
        <a:bodyPr/>
        <a:lstStyle/>
        <a:p>
          <a:endParaRPr lang="de-DE"/>
        </a:p>
      </dgm:t>
    </dgm:pt>
    <dgm:pt modelId="{9A0E1FF4-279C-4F67-A4F7-CDAA06EB89B0}" type="pres">
      <dgm:prSet presAssocID="{8C4152A0-1C3D-493C-8290-414E89AE8D82}" presName="hSp" presStyleCnt="0"/>
      <dgm:spPr/>
    </dgm:pt>
    <dgm:pt modelId="{8DD252F8-D38F-4AC5-85D5-6832723F929A}" type="pres">
      <dgm:prSet presAssocID="{AB84742D-1319-4E82-9E4B-FCFCEA141926}" presName="vertFlow" presStyleCnt="0"/>
      <dgm:spPr/>
    </dgm:pt>
    <dgm:pt modelId="{260B5807-7885-446A-82A8-00865C431D3F}" type="pres">
      <dgm:prSet presAssocID="{AB84742D-1319-4E82-9E4B-FCFCEA141926}" presName="header" presStyleLbl="node1" presStyleIdx="7" presStyleCnt="11" custScaleY="242031"/>
      <dgm:spPr/>
      <dgm:t>
        <a:bodyPr/>
        <a:lstStyle/>
        <a:p>
          <a:endParaRPr lang="de-DE"/>
        </a:p>
      </dgm:t>
    </dgm:pt>
    <dgm:pt modelId="{85726DDF-E76A-4AE3-8EC4-F7DA6F800563}" type="pres">
      <dgm:prSet presAssocID="{AB84742D-1319-4E82-9E4B-FCFCEA141926}" presName="hSp" presStyleCnt="0"/>
      <dgm:spPr/>
    </dgm:pt>
    <dgm:pt modelId="{EB5951BE-BD54-49EC-B067-F3C678A95EB5}" type="pres">
      <dgm:prSet presAssocID="{47B629AE-38DA-4224-B89A-8D9CD6F20BA9}" presName="vertFlow" presStyleCnt="0"/>
      <dgm:spPr/>
    </dgm:pt>
    <dgm:pt modelId="{70091EF8-0806-4BD9-A0E0-E91C3B592064}" type="pres">
      <dgm:prSet presAssocID="{47B629AE-38DA-4224-B89A-8D9CD6F20BA9}" presName="header" presStyleLbl="node1" presStyleIdx="8" presStyleCnt="11" custScaleY="242031"/>
      <dgm:spPr/>
      <dgm:t>
        <a:bodyPr/>
        <a:lstStyle/>
        <a:p>
          <a:endParaRPr lang="de-DE"/>
        </a:p>
      </dgm:t>
    </dgm:pt>
    <dgm:pt modelId="{3BB965DF-CD77-4A4F-A670-73EB11A46613}" type="pres">
      <dgm:prSet presAssocID="{47B629AE-38DA-4224-B89A-8D9CD6F20BA9}" presName="hSp" presStyleCnt="0"/>
      <dgm:spPr/>
    </dgm:pt>
    <dgm:pt modelId="{19332AB1-80EF-42D6-BDCB-39C1FB0E9B48}" type="pres">
      <dgm:prSet presAssocID="{7E774C37-9905-43ED-9EE9-0C9956697E61}" presName="vertFlow" presStyleCnt="0"/>
      <dgm:spPr/>
    </dgm:pt>
    <dgm:pt modelId="{567815DF-D402-4537-A415-3178ABDCA26E}" type="pres">
      <dgm:prSet presAssocID="{7E774C37-9905-43ED-9EE9-0C9956697E61}" presName="header" presStyleLbl="node1" presStyleIdx="9" presStyleCnt="11" custScaleY="242031"/>
      <dgm:spPr/>
      <dgm:t>
        <a:bodyPr/>
        <a:lstStyle/>
        <a:p>
          <a:endParaRPr lang="de-DE"/>
        </a:p>
      </dgm:t>
    </dgm:pt>
    <dgm:pt modelId="{9B9FBC87-CA06-49DF-8579-F61D14D4C62B}" type="pres">
      <dgm:prSet presAssocID="{7E774C37-9905-43ED-9EE9-0C9956697E61}" presName="hSp" presStyleCnt="0"/>
      <dgm:spPr/>
    </dgm:pt>
    <dgm:pt modelId="{AB7CC215-E8F4-4243-9786-849ED6EE1699}" type="pres">
      <dgm:prSet presAssocID="{8B88A1C6-0CE1-4B54-9775-B9ABB78B2594}" presName="vertFlow" presStyleCnt="0"/>
      <dgm:spPr/>
    </dgm:pt>
    <dgm:pt modelId="{2866033F-2F81-4485-B5D1-C53F10424DF8}" type="pres">
      <dgm:prSet presAssocID="{8B88A1C6-0CE1-4B54-9775-B9ABB78B2594}" presName="header" presStyleLbl="node1" presStyleIdx="10" presStyleCnt="11" custScaleY="242031"/>
      <dgm:spPr/>
      <dgm:t>
        <a:bodyPr/>
        <a:lstStyle/>
        <a:p>
          <a:endParaRPr lang="de-DE"/>
        </a:p>
      </dgm:t>
    </dgm:pt>
  </dgm:ptLst>
  <dgm:cxnLst>
    <dgm:cxn modelId="{24A313E6-F1C5-4540-9E77-E5ECDC2ADF9D}" srcId="{82D1B22B-3DA8-40B5-9B5A-5582784CF5D7}" destId="{F2DAF44F-2FDA-45F7-B9A3-1CA7C99B13A0}" srcOrd="0" destOrd="0" parTransId="{66AE3D3D-D251-46B0-A5C2-A5A8C1153450}" sibTransId="{D4DB407B-4270-414F-81FB-1662F603313B}"/>
    <dgm:cxn modelId="{DB7C3EEF-E285-4214-8C4D-4399162230E1}" type="presOf" srcId="{3F0B6FD4-884F-417C-9D44-8EC3FB474391}" destId="{DD83AC5B-2816-44E5-B44B-8091F593EDCB}" srcOrd="0" destOrd="0" presId="urn:microsoft.com/office/officeart/2005/8/layout/lProcess1"/>
    <dgm:cxn modelId="{4AA29BD8-29D2-48E0-A17C-A690C42FA946}" srcId="{82D1B22B-3DA8-40B5-9B5A-5582784CF5D7}" destId="{0D2B8B2B-FE63-445F-9CAD-32689B5296C3}" srcOrd="1" destOrd="0" parTransId="{0D7044D5-34E9-42F4-B700-D7C42F105F8D}" sibTransId="{9B222AB1-9B9E-45CC-A892-9195B4109415}"/>
    <dgm:cxn modelId="{596E4FE0-3FA5-4D4A-8155-B7C0D504C62F}" srcId="{82D1B22B-3DA8-40B5-9B5A-5582784CF5D7}" destId="{47B629AE-38DA-4224-B89A-8D9CD6F20BA9}" srcOrd="8" destOrd="0" parTransId="{8F1A84C2-3A68-475B-8FF7-262E1D88F677}" sibTransId="{725A090B-953B-4EDF-BB95-29EE5DAABAF3}"/>
    <dgm:cxn modelId="{2FFB5307-16FF-4F3C-9574-DA0CE14D6C2B}" type="presOf" srcId="{B89F2F15-7CDF-4847-851E-F2D9EB171CB0}" destId="{A9BC5DFE-1C1D-4EFB-BB41-85D442D5EAC2}" srcOrd="0" destOrd="0" presId="urn:microsoft.com/office/officeart/2005/8/layout/lProcess1"/>
    <dgm:cxn modelId="{734E9EF7-1A03-4BF4-A9B3-78501208D0DA}" type="presOf" srcId="{F2DAF44F-2FDA-45F7-B9A3-1CA7C99B13A0}" destId="{EC7E1532-7489-4755-9A78-84F8A621DA65}" srcOrd="0" destOrd="0" presId="urn:microsoft.com/office/officeart/2005/8/layout/lProcess1"/>
    <dgm:cxn modelId="{4A462838-7810-4C19-B41D-2D8C457E3842}" srcId="{82D1B22B-3DA8-40B5-9B5A-5582784CF5D7}" destId="{1F05A7A2-20E8-418D-8F29-C0E23712BFD1}" srcOrd="2" destOrd="0" parTransId="{35041D34-6A3A-4DA8-9DEA-2DC8E5D61525}" sibTransId="{C31F8C7D-77BC-465A-A032-0EE61B1F7000}"/>
    <dgm:cxn modelId="{026A7E00-A387-47E1-AC0C-4CDDF8503241}" type="presOf" srcId="{AB84742D-1319-4E82-9E4B-FCFCEA141926}" destId="{260B5807-7885-446A-82A8-00865C431D3F}" srcOrd="0" destOrd="0" presId="urn:microsoft.com/office/officeart/2005/8/layout/lProcess1"/>
    <dgm:cxn modelId="{ADD9E93A-8CA8-43AF-AB72-D7F73BA6C799}" srcId="{82D1B22B-3DA8-40B5-9B5A-5582784CF5D7}" destId="{8B88A1C6-0CE1-4B54-9775-B9ABB78B2594}" srcOrd="10" destOrd="0" parTransId="{E08FE318-7608-4F2E-BA67-4C9DAE095F7C}" sibTransId="{1ECD3581-CBEA-4BE3-807D-4BB8B88C8571}"/>
    <dgm:cxn modelId="{1FCED82C-A17D-4771-8C78-6BA21B6242E1}" srcId="{82D1B22B-3DA8-40B5-9B5A-5582784CF5D7}" destId="{3F0B6FD4-884F-417C-9D44-8EC3FB474391}" srcOrd="3" destOrd="0" parTransId="{CEC480F7-BF61-4923-8C0E-34562677C57F}" sibTransId="{02697774-A6FC-464A-A0AB-09A5CE7CE5C4}"/>
    <dgm:cxn modelId="{E82A63E4-B48F-4AEF-A08E-CFB3C710BB5D}" type="presOf" srcId="{0D2B8B2B-FE63-445F-9CAD-32689B5296C3}" destId="{ADF77B9B-23F5-4D8F-9701-FB76C1F7942C}" srcOrd="0" destOrd="0" presId="urn:microsoft.com/office/officeart/2005/8/layout/lProcess1"/>
    <dgm:cxn modelId="{D3AE5B31-FD2F-4683-97F3-C2E29262876E}" type="presOf" srcId="{7E774C37-9905-43ED-9EE9-0C9956697E61}" destId="{567815DF-D402-4537-A415-3178ABDCA26E}" srcOrd="0" destOrd="0" presId="urn:microsoft.com/office/officeart/2005/8/layout/lProcess1"/>
    <dgm:cxn modelId="{9563B785-8015-4879-A733-E5908F9CA8B6}" srcId="{82D1B22B-3DA8-40B5-9B5A-5582784CF5D7}" destId="{B89F2F15-7CDF-4847-851E-F2D9EB171CB0}" srcOrd="5" destOrd="0" parTransId="{19A21290-BA51-40B1-9839-1EAA27E706BE}" sibTransId="{73CC1B68-5318-48D9-8E4C-C33D4423533C}"/>
    <dgm:cxn modelId="{AA73D53E-8825-4596-8361-ED46F89C4287}" srcId="{82D1B22B-3DA8-40B5-9B5A-5582784CF5D7}" destId="{7E774C37-9905-43ED-9EE9-0C9956697E61}" srcOrd="9" destOrd="0" parTransId="{87642582-CA87-4029-BD7E-12E8DE9B31CA}" sibTransId="{771E41BB-8197-4FAA-B1E2-235163FCA788}"/>
    <dgm:cxn modelId="{E2C5484F-E11F-429E-9D83-1E0947A1570F}" srcId="{82D1B22B-3DA8-40B5-9B5A-5582784CF5D7}" destId="{8C4152A0-1C3D-493C-8290-414E89AE8D82}" srcOrd="6" destOrd="0" parTransId="{5B33AA61-38FB-4C54-8C23-531405D01FF2}" sibTransId="{12C0615F-D0BF-4D4E-91BE-FD0DEF9FEAD5}"/>
    <dgm:cxn modelId="{04D88347-5939-4D22-A054-796861AE68B5}" type="presOf" srcId="{8BCA6949-6BA9-410E-8FE9-53D4E43A6392}" destId="{7C4D82DA-A6C9-4DA4-98C1-8998DA9BE2BD}" srcOrd="0" destOrd="0" presId="urn:microsoft.com/office/officeart/2005/8/layout/lProcess1"/>
    <dgm:cxn modelId="{1C695BEC-A839-43B2-BA16-A58FD069AE43}" type="presOf" srcId="{8C4152A0-1C3D-493C-8290-414E89AE8D82}" destId="{25F80102-B997-44DE-BAFA-1A298819C77E}" srcOrd="0" destOrd="0" presId="urn:microsoft.com/office/officeart/2005/8/layout/lProcess1"/>
    <dgm:cxn modelId="{73C02C92-2B6B-4E92-BB8F-3287E528CE8D}" srcId="{82D1B22B-3DA8-40B5-9B5A-5582784CF5D7}" destId="{AB84742D-1319-4E82-9E4B-FCFCEA141926}" srcOrd="7" destOrd="0" parTransId="{8A68A2DA-D941-462D-9670-A59AD2A252B5}" sibTransId="{83FA0A8E-78F3-4807-BC88-383F4ED9D568}"/>
    <dgm:cxn modelId="{92F26DA6-A2A7-4948-9933-E071CE7732FD}" type="presOf" srcId="{1F05A7A2-20E8-418D-8F29-C0E23712BFD1}" destId="{362D9219-B9AA-438C-A6A9-BFDB049647F7}" srcOrd="0" destOrd="0" presId="urn:microsoft.com/office/officeart/2005/8/layout/lProcess1"/>
    <dgm:cxn modelId="{2152F4C2-D3CF-40DF-84DC-0E7FDF42C066}" type="presOf" srcId="{82D1B22B-3DA8-40B5-9B5A-5582784CF5D7}" destId="{7B168085-6C0B-4784-A46E-DA454042F5E5}" srcOrd="0" destOrd="0" presId="urn:microsoft.com/office/officeart/2005/8/layout/lProcess1"/>
    <dgm:cxn modelId="{9CACBD37-1A52-4514-ABE7-D0510ED2AB58}" type="presOf" srcId="{47B629AE-38DA-4224-B89A-8D9CD6F20BA9}" destId="{70091EF8-0806-4BD9-A0E0-E91C3B592064}" srcOrd="0" destOrd="0" presId="urn:microsoft.com/office/officeart/2005/8/layout/lProcess1"/>
    <dgm:cxn modelId="{C2C4977C-B82A-4C72-B91D-6C557C45BFA2}" type="presOf" srcId="{8B88A1C6-0CE1-4B54-9775-B9ABB78B2594}" destId="{2866033F-2F81-4485-B5D1-C53F10424DF8}" srcOrd="0" destOrd="0" presId="urn:microsoft.com/office/officeart/2005/8/layout/lProcess1"/>
    <dgm:cxn modelId="{B05BDE88-422B-45B6-A907-6E32C622CB14}" srcId="{82D1B22B-3DA8-40B5-9B5A-5582784CF5D7}" destId="{8BCA6949-6BA9-410E-8FE9-53D4E43A6392}" srcOrd="4" destOrd="0" parTransId="{C89C032B-9AA4-483A-AD9E-FE9D79F15DF9}" sibTransId="{BAB70DD0-1E90-411E-B57B-00F98CB27237}"/>
    <dgm:cxn modelId="{FF93141E-CC0A-47B8-8910-2F63872C9EC0}" type="presParOf" srcId="{7B168085-6C0B-4784-A46E-DA454042F5E5}" destId="{7C97887B-C5DF-4328-8B07-F7FF14EF4B3D}" srcOrd="0" destOrd="0" presId="urn:microsoft.com/office/officeart/2005/8/layout/lProcess1"/>
    <dgm:cxn modelId="{CAC3BF1D-AB13-46EF-800F-E0F282408E2C}" type="presParOf" srcId="{7C97887B-C5DF-4328-8B07-F7FF14EF4B3D}" destId="{EC7E1532-7489-4755-9A78-84F8A621DA65}" srcOrd="0" destOrd="0" presId="urn:microsoft.com/office/officeart/2005/8/layout/lProcess1"/>
    <dgm:cxn modelId="{F463B7F0-C4A6-4ACB-9136-5338358F218E}" type="presParOf" srcId="{7B168085-6C0B-4784-A46E-DA454042F5E5}" destId="{ECF6E92E-CE19-4BB5-BF87-A5C1ADA610C0}" srcOrd="1" destOrd="0" presId="urn:microsoft.com/office/officeart/2005/8/layout/lProcess1"/>
    <dgm:cxn modelId="{CA2C41A2-6732-490D-8D2D-4E02AA8BF084}" type="presParOf" srcId="{7B168085-6C0B-4784-A46E-DA454042F5E5}" destId="{B6B40B63-E55C-4991-8E7D-52026C64E1D4}" srcOrd="2" destOrd="0" presId="urn:microsoft.com/office/officeart/2005/8/layout/lProcess1"/>
    <dgm:cxn modelId="{556C9E8D-701B-444B-ADD9-1C288A6D89AB}" type="presParOf" srcId="{B6B40B63-E55C-4991-8E7D-52026C64E1D4}" destId="{ADF77B9B-23F5-4D8F-9701-FB76C1F7942C}" srcOrd="0" destOrd="0" presId="urn:microsoft.com/office/officeart/2005/8/layout/lProcess1"/>
    <dgm:cxn modelId="{6B1C3AD6-B732-4E8F-BC4A-90D3F8102B3C}" type="presParOf" srcId="{7B168085-6C0B-4784-A46E-DA454042F5E5}" destId="{E9193CAF-D2A4-4293-8C6F-64BD7E07A59E}" srcOrd="3" destOrd="0" presId="urn:microsoft.com/office/officeart/2005/8/layout/lProcess1"/>
    <dgm:cxn modelId="{FF538AD0-DD87-487B-9950-6FBFEAB93A4F}" type="presParOf" srcId="{7B168085-6C0B-4784-A46E-DA454042F5E5}" destId="{A03F8605-634E-4A80-AD0F-992FA86F50D0}" srcOrd="4" destOrd="0" presId="urn:microsoft.com/office/officeart/2005/8/layout/lProcess1"/>
    <dgm:cxn modelId="{0A02CB76-C38B-4042-8C3D-F612870450DB}" type="presParOf" srcId="{A03F8605-634E-4A80-AD0F-992FA86F50D0}" destId="{362D9219-B9AA-438C-A6A9-BFDB049647F7}" srcOrd="0" destOrd="0" presId="urn:microsoft.com/office/officeart/2005/8/layout/lProcess1"/>
    <dgm:cxn modelId="{DAA69589-D166-49A3-9926-1B39E6299835}" type="presParOf" srcId="{7B168085-6C0B-4784-A46E-DA454042F5E5}" destId="{F2B64065-7D5E-4FA7-96A8-2D4AFB5CC65B}" srcOrd="5" destOrd="0" presId="urn:microsoft.com/office/officeart/2005/8/layout/lProcess1"/>
    <dgm:cxn modelId="{37BEF4B9-F976-47C4-B937-2A739E3E1BE0}" type="presParOf" srcId="{7B168085-6C0B-4784-A46E-DA454042F5E5}" destId="{AC982B07-5935-449D-95F4-87DD27891FF4}" srcOrd="6" destOrd="0" presId="urn:microsoft.com/office/officeart/2005/8/layout/lProcess1"/>
    <dgm:cxn modelId="{DBB2A4E6-6D80-4EA0-B41E-1818B4D24C92}" type="presParOf" srcId="{AC982B07-5935-449D-95F4-87DD27891FF4}" destId="{DD83AC5B-2816-44E5-B44B-8091F593EDCB}" srcOrd="0" destOrd="0" presId="urn:microsoft.com/office/officeart/2005/8/layout/lProcess1"/>
    <dgm:cxn modelId="{DC7CDF35-D573-4A9E-BEBE-5E6A9F06C3E9}" type="presParOf" srcId="{7B168085-6C0B-4784-A46E-DA454042F5E5}" destId="{091C7ADB-9279-46FD-AC65-6AD291444147}" srcOrd="7" destOrd="0" presId="urn:microsoft.com/office/officeart/2005/8/layout/lProcess1"/>
    <dgm:cxn modelId="{5C7AF42C-0F5F-4ED2-BBD3-596A5229A8DB}" type="presParOf" srcId="{7B168085-6C0B-4784-A46E-DA454042F5E5}" destId="{3ADB4B37-0FB7-4E3D-831F-0ACF295AFE67}" srcOrd="8" destOrd="0" presId="urn:microsoft.com/office/officeart/2005/8/layout/lProcess1"/>
    <dgm:cxn modelId="{4D6990DC-A951-4ECC-8F06-289F4F536A93}" type="presParOf" srcId="{3ADB4B37-0FB7-4E3D-831F-0ACF295AFE67}" destId="{7C4D82DA-A6C9-4DA4-98C1-8998DA9BE2BD}" srcOrd="0" destOrd="0" presId="urn:microsoft.com/office/officeart/2005/8/layout/lProcess1"/>
    <dgm:cxn modelId="{6B2C2E1E-E26E-4A2F-A7C0-E9DB9C0BA3C2}" type="presParOf" srcId="{7B168085-6C0B-4784-A46E-DA454042F5E5}" destId="{CC2557A6-6B1D-490D-9A08-87D12E38718A}" srcOrd="9" destOrd="0" presId="urn:microsoft.com/office/officeart/2005/8/layout/lProcess1"/>
    <dgm:cxn modelId="{8047EDF2-41C4-4BFF-A3D5-4E831C57C778}" type="presParOf" srcId="{7B168085-6C0B-4784-A46E-DA454042F5E5}" destId="{9E4DD95C-5A00-4BCA-A30F-34D0C9056BDC}" srcOrd="10" destOrd="0" presId="urn:microsoft.com/office/officeart/2005/8/layout/lProcess1"/>
    <dgm:cxn modelId="{A8C28C10-65B5-49BE-AF3B-96681EF93EDA}" type="presParOf" srcId="{9E4DD95C-5A00-4BCA-A30F-34D0C9056BDC}" destId="{A9BC5DFE-1C1D-4EFB-BB41-85D442D5EAC2}" srcOrd="0" destOrd="0" presId="urn:microsoft.com/office/officeart/2005/8/layout/lProcess1"/>
    <dgm:cxn modelId="{44CBC3A4-DE24-40A6-9F68-21646EA9C481}" type="presParOf" srcId="{7B168085-6C0B-4784-A46E-DA454042F5E5}" destId="{932ABAF6-E251-4081-AB8B-9B6472A30E58}" srcOrd="11" destOrd="0" presId="urn:microsoft.com/office/officeart/2005/8/layout/lProcess1"/>
    <dgm:cxn modelId="{3945ADD4-F111-4A4F-B0C0-5935F5389558}" type="presParOf" srcId="{7B168085-6C0B-4784-A46E-DA454042F5E5}" destId="{F0FF6ECA-0123-4468-B8A7-1D9DD37D8D15}" srcOrd="12" destOrd="0" presId="urn:microsoft.com/office/officeart/2005/8/layout/lProcess1"/>
    <dgm:cxn modelId="{FC100D79-635A-4098-8C80-1048387445B5}" type="presParOf" srcId="{F0FF6ECA-0123-4468-B8A7-1D9DD37D8D15}" destId="{25F80102-B997-44DE-BAFA-1A298819C77E}" srcOrd="0" destOrd="0" presId="urn:microsoft.com/office/officeart/2005/8/layout/lProcess1"/>
    <dgm:cxn modelId="{D9CF9BC1-0042-44C0-B7F2-87CEEF95AC8C}" type="presParOf" srcId="{7B168085-6C0B-4784-A46E-DA454042F5E5}" destId="{9A0E1FF4-279C-4F67-A4F7-CDAA06EB89B0}" srcOrd="13" destOrd="0" presId="urn:microsoft.com/office/officeart/2005/8/layout/lProcess1"/>
    <dgm:cxn modelId="{055C7ADC-048F-4E82-8828-FA023748E362}" type="presParOf" srcId="{7B168085-6C0B-4784-A46E-DA454042F5E5}" destId="{8DD252F8-D38F-4AC5-85D5-6832723F929A}" srcOrd="14" destOrd="0" presId="urn:microsoft.com/office/officeart/2005/8/layout/lProcess1"/>
    <dgm:cxn modelId="{5723D197-394A-4013-9FED-332BFF71473A}" type="presParOf" srcId="{8DD252F8-D38F-4AC5-85D5-6832723F929A}" destId="{260B5807-7885-446A-82A8-00865C431D3F}" srcOrd="0" destOrd="0" presId="urn:microsoft.com/office/officeart/2005/8/layout/lProcess1"/>
    <dgm:cxn modelId="{2749A06E-CE67-4006-8682-B5ADF247E1B6}" type="presParOf" srcId="{7B168085-6C0B-4784-A46E-DA454042F5E5}" destId="{85726DDF-E76A-4AE3-8EC4-F7DA6F800563}" srcOrd="15" destOrd="0" presId="urn:microsoft.com/office/officeart/2005/8/layout/lProcess1"/>
    <dgm:cxn modelId="{3D56B80B-18FD-4964-99DF-6528016FF67B}" type="presParOf" srcId="{7B168085-6C0B-4784-A46E-DA454042F5E5}" destId="{EB5951BE-BD54-49EC-B067-F3C678A95EB5}" srcOrd="16" destOrd="0" presId="urn:microsoft.com/office/officeart/2005/8/layout/lProcess1"/>
    <dgm:cxn modelId="{2CA2C7DC-FD7A-447F-8CEA-4D7CFC4E3FA0}" type="presParOf" srcId="{EB5951BE-BD54-49EC-B067-F3C678A95EB5}" destId="{70091EF8-0806-4BD9-A0E0-E91C3B592064}" srcOrd="0" destOrd="0" presId="urn:microsoft.com/office/officeart/2005/8/layout/lProcess1"/>
    <dgm:cxn modelId="{937F5AB9-311A-421F-B6A7-3ED6116654B1}" type="presParOf" srcId="{7B168085-6C0B-4784-A46E-DA454042F5E5}" destId="{3BB965DF-CD77-4A4F-A670-73EB11A46613}" srcOrd="17" destOrd="0" presId="urn:microsoft.com/office/officeart/2005/8/layout/lProcess1"/>
    <dgm:cxn modelId="{FCFB7D77-7BE9-4363-9CA1-C659F12E051B}" type="presParOf" srcId="{7B168085-6C0B-4784-A46E-DA454042F5E5}" destId="{19332AB1-80EF-42D6-BDCB-39C1FB0E9B48}" srcOrd="18" destOrd="0" presId="urn:microsoft.com/office/officeart/2005/8/layout/lProcess1"/>
    <dgm:cxn modelId="{62B71520-BA6C-4BB8-ADD5-C18DEFC65558}" type="presParOf" srcId="{19332AB1-80EF-42D6-BDCB-39C1FB0E9B48}" destId="{567815DF-D402-4537-A415-3178ABDCA26E}" srcOrd="0" destOrd="0" presId="urn:microsoft.com/office/officeart/2005/8/layout/lProcess1"/>
    <dgm:cxn modelId="{5C415C61-22DA-4A91-9FDA-22A7ECF3BE3A}" type="presParOf" srcId="{7B168085-6C0B-4784-A46E-DA454042F5E5}" destId="{9B9FBC87-CA06-49DF-8579-F61D14D4C62B}" srcOrd="19" destOrd="0" presId="urn:microsoft.com/office/officeart/2005/8/layout/lProcess1"/>
    <dgm:cxn modelId="{D662BE0B-6136-4344-B7CB-2A0F7631F81E}" type="presParOf" srcId="{7B168085-6C0B-4784-A46E-DA454042F5E5}" destId="{AB7CC215-E8F4-4243-9786-849ED6EE1699}" srcOrd="20" destOrd="0" presId="urn:microsoft.com/office/officeart/2005/8/layout/lProcess1"/>
    <dgm:cxn modelId="{7397000E-7C9E-476B-9516-2998785F593A}" type="presParOf" srcId="{AB7CC215-E8F4-4243-9786-849ED6EE1699}" destId="{2866033F-2F81-4485-B5D1-C53F10424DF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7B2EA-7109-44FC-824E-D85C55BB3E55}">
      <dsp:nvSpPr>
        <dsp:cNvPr id="0" name=""/>
        <dsp:cNvSpPr/>
      </dsp:nvSpPr>
      <dsp:spPr>
        <a:xfrm>
          <a:off x="2685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SIS100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SIS18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6338" y="517707"/>
        <a:ext cx="692340" cy="438829"/>
      </dsp:txXfrm>
    </dsp:sp>
    <dsp:sp modelId="{21BBC4DF-6367-4C8F-8C68-7D162B3C0112}">
      <dsp:nvSpPr>
        <dsp:cNvPr id="0" name=""/>
        <dsp:cNvSpPr/>
      </dsp:nvSpPr>
      <dsp:spPr>
        <a:xfrm rot="5400000">
          <a:off x="346766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CB779-65A1-44AC-92D0-A933372A7FC7}">
      <dsp:nvSpPr>
        <dsp:cNvPr id="0" name=""/>
        <dsp:cNvSpPr/>
      </dsp:nvSpPr>
      <dsp:spPr>
        <a:xfrm>
          <a:off x="2685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36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17039" y="1047512"/>
        <a:ext cx="690938" cy="461364"/>
      </dsp:txXfrm>
    </dsp:sp>
    <dsp:sp modelId="{B905C63C-CFE1-45B0-BEC3-34027F0480C6}">
      <dsp:nvSpPr>
        <dsp:cNvPr id="0" name=""/>
        <dsp:cNvSpPr/>
      </dsp:nvSpPr>
      <dsp:spPr>
        <a:xfrm>
          <a:off x="823082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Super FRS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36735" y="517707"/>
        <a:ext cx="692340" cy="438829"/>
      </dsp:txXfrm>
    </dsp:sp>
    <dsp:sp modelId="{2DB0E739-C910-4B68-9595-86F3B9A20BE7}">
      <dsp:nvSpPr>
        <dsp:cNvPr id="0" name=""/>
        <dsp:cNvSpPr/>
      </dsp:nvSpPr>
      <dsp:spPr>
        <a:xfrm rot="5400000">
          <a:off x="1167163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A0C73-D083-4D16-BAAF-4C0E39F6DB1A}">
      <dsp:nvSpPr>
        <dsp:cNvPr id="0" name=""/>
        <dsp:cNvSpPr/>
      </dsp:nvSpPr>
      <dsp:spPr>
        <a:xfrm>
          <a:off x="823082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21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837436" y="1047512"/>
        <a:ext cx="690938" cy="461364"/>
      </dsp:txXfrm>
    </dsp:sp>
    <dsp:sp modelId="{1D9EE384-E374-4A4B-BA4E-A00F3965A4EE}">
      <dsp:nvSpPr>
        <dsp:cNvPr id="0" name=""/>
        <dsp:cNvSpPr/>
      </dsp:nvSpPr>
      <dsp:spPr>
        <a:xfrm>
          <a:off x="1643480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1657133" y="517707"/>
        <a:ext cx="692340" cy="438829"/>
      </dsp:txXfrm>
    </dsp:sp>
    <dsp:sp modelId="{577A5731-3F5B-4A4C-8B45-59C533F06FC7}">
      <dsp:nvSpPr>
        <dsp:cNvPr id="0" name=""/>
        <dsp:cNvSpPr/>
      </dsp:nvSpPr>
      <dsp:spPr>
        <a:xfrm rot="5400000">
          <a:off x="1987561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FC818-C1DA-4942-B639-3B9C3F39DD03}">
      <dsp:nvSpPr>
        <dsp:cNvPr id="0" name=""/>
        <dsp:cNvSpPr/>
      </dsp:nvSpPr>
      <dsp:spPr>
        <a:xfrm>
          <a:off x="1643480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14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1657834" y="1047512"/>
        <a:ext cx="690938" cy="461364"/>
      </dsp:txXfrm>
    </dsp:sp>
    <dsp:sp modelId="{9D0BE539-A399-49DB-BDC7-DC8148343B17}">
      <dsp:nvSpPr>
        <dsp:cNvPr id="0" name=""/>
        <dsp:cNvSpPr/>
      </dsp:nvSpPr>
      <dsp:spPr>
        <a:xfrm>
          <a:off x="2463877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HESR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477530" y="517707"/>
        <a:ext cx="692340" cy="438829"/>
      </dsp:txXfrm>
    </dsp:sp>
    <dsp:sp modelId="{D5CD9DD6-7D82-494F-85DC-54B964C7A9CF}">
      <dsp:nvSpPr>
        <dsp:cNvPr id="0" name=""/>
        <dsp:cNvSpPr/>
      </dsp:nvSpPr>
      <dsp:spPr>
        <a:xfrm rot="5400000">
          <a:off x="2807958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132AA-B2CA-42F6-BFE1-C836D93A421E}">
      <dsp:nvSpPr>
        <dsp:cNvPr id="0" name=""/>
        <dsp:cNvSpPr/>
      </dsp:nvSpPr>
      <dsp:spPr>
        <a:xfrm>
          <a:off x="2463877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9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2478231" y="1047512"/>
        <a:ext cx="690938" cy="461364"/>
      </dsp:txXfrm>
    </dsp:sp>
    <dsp:sp modelId="{3F0A6C49-4A4B-45B5-985F-EC0422D52579}">
      <dsp:nvSpPr>
        <dsp:cNvPr id="0" name=""/>
        <dsp:cNvSpPr/>
      </dsp:nvSpPr>
      <dsp:spPr>
        <a:xfrm>
          <a:off x="3284275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 bar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 p </a:t>
          </a:r>
          <a:r>
            <a:rPr lang="de-DE" sz="1200" kern="1200" dirty="0" err="1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Linac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3297928" y="517707"/>
        <a:ext cx="692340" cy="438829"/>
      </dsp:txXfrm>
    </dsp:sp>
    <dsp:sp modelId="{C5D4C7D4-D481-4B8B-A8FB-41CEB16EB518}">
      <dsp:nvSpPr>
        <dsp:cNvPr id="0" name=""/>
        <dsp:cNvSpPr/>
      </dsp:nvSpPr>
      <dsp:spPr>
        <a:xfrm rot="5400000">
          <a:off x="3628356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F830C-28DD-4D23-BF80-4CB60986EEFA}">
      <dsp:nvSpPr>
        <dsp:cNvPr id="0" name=""/>
        <dsp:cNvSpPr/>
      </dsp:nvSpPr>
      <dsp:spPr>
        <a:xfrm>
          <a:off x="3284275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28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3298629" y="1047512"/>
        <a:ext cx="690938" cy="461364"/>
      </dsp:txXfrm>
    </dsp:sp>
    <dsp:sp modelId="{BE704A76-8871-4E37-BF64-D299748B4CD7}">
      <dsp:nvSpPr>
        <dsp:cNvPr id="0" name=""/>
        <dsp:cNvSpPr/>
      </dsp:nvSpPr>
      <dsp:spPr>
        <a:xfrm>
          <a:off x="4104672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CBM</a:t>
          </a:r>
          <a:endParaRPr lang="de-DE" sz="1200" b="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4118325" y="517707"/>
        <a:ext cx="692340" cy="438829"/>
      </dsp:txXfrm>
    </dsp:sp>
    <dsp:sp modelId="{E2034137-AC01-422A-AC62-58E4D370786E}">
      <dsp:nvSpPr>
        <dsp:cNvPr id="0" name=""/>
        <dsp:cNvSpPr/>
      </dsp:nvSpPr>
      <dsp:spPr>
        <a:xfrm rot="5400000">
          <a:off x="4448753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31441-A47E-49F3-B0F1-E71247FF2FE2}">
      <dsp:nvSpPr>
        <dsp:cNvPr id="0" name=""/>
        <dsp:cNvSpPr/>
      </dsp:nvSpPr>
      <dsp:spPr>
        <a:xfrm>
          <a:off x="4104672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44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119026" y="1047512"/>
        <a:ext cx="690938" cy="461364"/>
      </dsp:txXfrm>
    </dsp:sp>
    <dsp:sp modelId="{69D8A236-0B9C-49C5-9F87-2780ABEEA3FD}">
      <dsp:nvSpPr>
        <dsp:cNvPr id="0" name=""/>
        <dsp:cNvSpPr/>
      </dsp:nvSpPr>
      <dsp:spPr>
        <a:xfrm>
          <a:off x="4925070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NUSTAR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4938723" y="517707"/>
        <a:ext cx="692340" cy="438829"/>
      </dsp:txXfrm>
    </dsp:sp>
    <dsp:sp modelId="{AA674D75-0715-40DF-AC43-9635E053B4FE}">
      <dsp:nvSpPr>
        <dsp:cNvPr id="0" name=""/>
        <dsp:cNvSpPr/>
      </dsp:nvSpPr>
      <dsp:spPr>
        <a:xfrm rot="5400000">
          <a:off x="5269151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60E14-CBCB-487E-B498-0B4CCF07DB80}">
      <dsp:nvSpPr>
        <dsp:cNvPr id="0" name=""/>
        <dsp:cNvSpPr/>
      </dsp:nvSpPr>
      <dsp:spPr>
        <a:xfrm>
          <a:off x="4925070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79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4939424" y="1047512"/>
        <a:ext cx="690938" cy="461364"/>
      </dsp:txXfrm>
    </dsp:sp>
    <dsp:sp modelId="{D8DECE9B-030A-410F-880B-23B212CC8DCE}">
      <dsp:nvSpPr>
        <dsp:cNvPr id="0" name=""/>
        <dsp:cNvSpPr/>
      </dsp:nvSpPr>
      <dsp:spPr>
        <a:xfrm>
          <a:off x="5745467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APPA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5759120" y="517707"/>
        <a:ext cx="692340" cy="438829"/>
      </dsp:txXfrm>
    </dsp:sp>
    <dsp:sp modelId="{89AB20F9-21EE-4CF7-ABB9-BDFD51F155E2}">
      <dsp:nvSpPr>
        <dsp:cNvPr id="0" name=""/>
        <dsp:cNvSpPr/>
      </dsp:nvSpPr>
      <dsp:spPr>
        <a:xfrm rot="5400000">
          <a:off x="6089548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01397-B2F3-4C57-8518-40BDE17C7622}">
      <dsp:nvSpPr>
        <dsp:cNvPr id="0" name=""/>
        <dsp:cNvSpPr/>
      </dsp:nvSpPr>
      <dsp:spPr>
        <a:xfrm>
          <a:off x="5745467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63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5759821" y="1047512"/>
        <a:ext cx="690938" cy="461364"/>
      </dsp:txXfrm>
    </dsp:sp>
    <dsp:sp modelId="{A8E4DD79-F420-46D3-945A-8B78C790CE26}">
      <dsp:nvSpPr>
        <dsp:cNvPr id="0" name=""/>
        <dsp:cNvSpPr/>
      </dsp:nvSpPr>
      <dsp:spPr>
        <a:xfrm>
          <a:off x="6565865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PANDA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6579518" y="517707"/>
        <a:ext cx="692340" cy="438829"/>
      </dsp:txXfrm>
    </dsp:sp>
    <dsp:sp modelId="{7C4DA3EC-3246-429D-84B2-763DD8E4F1F2}">
      <dsp:nvSpPr>
        <dsp:cNvPr id="0" name=""/>
        <dsp:cNvSpPr/>
      </dsp:nvSpPr>
      <dsp:spPr>
        <a:xfrm rot="5400000">
          <a:off x="6909946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B8386-F4E7-46CC-9F44-0164568FBC7F}">
      <dsp:nvSpPr>
        <dsp:cNvPr id="0" name=""/>
        <dsp:cNvSpPr/>
      </dsp:nvSpPr>
      <dsp:spPr>
        <a:xfrm>
          <a:off x="6565865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32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6580219" y="1047512"/>
        <a:ext cx="690938" cy="461364"/>
      </dsp:txXfrm>
    </dsp:sp>
    <dsp:sp modelId="{16086DE9-7F9E-43F0-96F9-711B78DDE2B9}">
      <dsp:nvSpPr>
        <dsp:cNvPr id="0" name=""/>
        <dsp:cNvSpPr/>
      </dsp:nvSpPr>
      <dsp:spPr>
        <a:xfrm>
          <a:off x="7386262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COMMONS</a:t>
          </a:r>
          <a:endParaRPr lang="de-DE" sz="9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7399915" y="517707"/>
        <a:ext cx="692340" cy="438829"/>
      </dsp:txXfrm>
    </dsp:sp>
    <dsp:sp modelId="{97E1D568-3328-4405-9FA3-2F6E8A4A1FAC}">
      <dsp:nvSpPr>
        <dsp:cNvPr id="0" name=""/>
        <dsp:cNvSpPr/>
      </dsp:nvSpPr>
      <dsp:spPr>
        <a:xfrm rot="5400000">
          <a:off x="7730343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B68E74-6BBF-446D-98CD-053F487FDB38}">
      <dsp:nvSpPr>
        <dsp:cNvPr id="0" name=""/>
        <dsp:cNvSpPr/>
      </dsp:nvSpPr>
      <dsp:spPr>
        <a:xfrm>
          <a:off x="7386262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55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7400616" y="1047512"/>
        <a:ext cx="690938" cy="461364"/>
      </dsp:txXfrm>
    </dsp:sp>
    <dsp:sp modelId="{902112A2-9DC3-4488-BF7D-574ED5A09C5C}">
      <dsp:nvSpPr>
        <dsp:cNvPr id="0" name=""/>
        <dsp:cNvSpPr/>
      </dsp:nvSpPr>
      <dsp:spPr>
        <a:xfrm>
          <a:off x="8206660" y="504054"/>
          <a:ext cx="719646" cy="466135"/>
        </a:xfrm>
        <a:prstGeom prst="roundRect">
          <a:avLst>
            <a:gd name="adj" fmla="val 10000"/>
          </a:avLst>
        </a:prstGeom>
        <a:solidFill>
          <a:srgbClr val="9BBB59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FSB</a:t>
          </a:r>
          <a:endParaRPr lang="de-DE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8220313" y="517707"/>
        <a:ext cx="692340" cy="438829"/>
      </dsp:txXfrm>
    </dsp:sp>
    <dsp:sp modelId="{5A0B558B-362D-46C9-B880-33EF541F8911}">
      <dsp:nvSpPr>
        <dsp:cNvPr id="0" name=""/>
        <dsp:cNvSpPr/>
      </dsp:nvSpPr>
      <dsp:spPr>
        <a:xfrm rot="5400000">
          <a:off x="8550741" y="985932"/>
          <a:ext cx="31484" cy="31484"/>
        </a:xfrm>
        <a:prstGeom prst="rightArrow">
          <a:avLst>
            <a:gd name="adj1" fmla="val 66700"/>
            <a:gd name="adj2" fmla="val 50000"/>
          </a:avLst>
        </a:prstGeom>
        <a:solidFill>
          <a:srgbClr val="9BBB5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40804-D593-47CA-A18F-D5F3647231EE}">
      <dsp:nvSpPr>
        <dsp:cNvPr id="0" name=""/>
        <dsp:cNvSpPr/>
      </dsp:nvSpPr>
      <dsp:spPr>
        <a:xfrm>
          <a:off x="8206660" y="1033158"/>
          <a:ext cx="719646" cy="490072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alpha val="9000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/>
              <a:ea typeface="+mn-ea"/>
              <a:cs typeface="+mn-cs"/>
            </a:rPr>
            <a:t>9 WP</a:t>
          </a:r>
          <a:endParaRPr lang="de-DE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/>
            <a:ea typeface="+mn-ea"/>
            <a:cs typeface="+mn-cs"/>
          </a:endParaRPr>
        </a:p>
      </dsp:txBody>
      <dsp:txXfrm>
        <a:off x="8221014" y="1047512"/>
        <a:ext cx="690938" cy="461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E1532-7489-4755-9A78-84F8A621DA65}">
      <dsp:nvSpPr>
        <dsp:cNvPr id="0" name=""/>
        <dsp:cNvSpPr/>
      </dsp:nvSpPr>
      <dsp:spPr>
        <a:xfrm>
          <a:off x="9303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dirty="0" smtClean="0">
              <a:solidFill>
                <a:schemeClr val="tx1"/>
              </a:solidFill>
            </a:rPr>
            <a:t>55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22038" y="12779"/>
        <a:ext cx="693109" cy="409326"/>
      </dsp:txXfrm>
    </dsp:sp>
    <dsp:sp modelId="{ADF77B9B-23F5-4D8F-9701-FB76C1F7942C}">
      <dsp:nvSpPr>
        <dsp:cNvPr id="0" name=""/>
        <dsp:cNvSpPr/>
      </dsp:nvSpPr>
      <dsp:spPr>
        <a:xfrm>
          <a:off x="828483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dirty="0" smtClean="0">
              <a:solidFill>
                <a:schemeClr val="tx1"/>
              </a:solidFill>
            </a:rPr>
            <a:t>30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841218" y="12779"/>
        <a:ext cx="693109" cy="409326"/>
      </dsp:txXfrm>
    </dsp:sp>
    <dsp:sp modelId="{362D9219-B9AA-438C-A6A9-BFDB049647F7}">
      <dsp:nvSpPr>
        <dsp:cNvPr id="0" name=""/>
        <dsp:cNvSpPr/>
      </dsp:nvSpPr>
      <dsp:spPr>
        <a:xfrm>
          <a:off x="1647664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dirty="0" smtClean="0">
              <a:solidFill>
                <a:schemeClr val="tx1"/>
              </a:solidFill>
            </a:rPr>
            <a:t>18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1660399" y="12779"/>
        <a:ext cx="693109" cy="409326"/>
      </dsp:txXfrm>
    </dsp:sp>
    <dsp:sp modelId="{DD83AC5B-2816-44E5-B44B-8091F593EDCB}">
      <dsp:nvSpPr>
        <dsp:cNvPr id="0" name=""/>
        <dsp:cNvSpPr/>
      </dsp:nvSpPr>
      <dsp:spPr>
        <a:xfrm>
          <a:off x="2466844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1 plan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2479579" y="12779"/>
        <a:ext cx="693109" cy="409326"/>
      </dsp:txXfrm>
    </dsp:sp>
    <dsp:sp modelId="{7C4D82DA-A6C9-4DA4-98C1-8998DA9BE2BD}">
      <dsp:nvSpPr>
        <dsp:cNvPr id="0" name=""/>
        <dsp:cNvSpPr/>
      </dsp:nvSpPr>
      <dsp:spPr>
        <a:xfrm>
          <a:off x="3286025" y="88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54 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3298760" y="12823"/>
        <a:ext cx="693109" cy="409326"/>
      </dsp:txXfrm>
    </dsp:sp>
    <dsp:sp modelId="{A9BC5DFE-1C1D-4EFB-BB41-85D442D5EAC2}">
      <dsp:nvSpPr>
        <dsp:cNvPr id="0" name=""/>
        <dsp:cNvSpPr/>
      </dsp:nvSpPr>
      <dsp:spPr>
        <a:xfrm>
          <a:off x="4105206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31 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4117941" y="12779"/>
        <a:ext cx="693109" cy="409326"/>
      </dsp:txXfrm>
    </dsp:sp>
    <dsp:sp modelId="{25F80102-B997-44DE-BAFA-1A298819C77E}">
      <dsp:nvSpPr>
        <dsp:cNvPr id="0" name=""/>
        <dsp:cNvSpPr/>
      </dsp:nvSpPr>
      <dsp:spPr>
        <a:xfrm>
          <a:off x="4924386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dirty="0" smtClean="0">
              <a:solidFill>
                <a:schemeClr val="tx1"/>
              </a:solidFill>
            </a:rPr>
            <a:t>57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4937121" y="12779"/>
        <a:ext cx="693109" cy="409326"/>
      </dsp:txXfrm>
    </dsp:sp>
    <dsp:sp modelId="{260B5807-7885-446A-82A8-00865C431D3F}">
      <dsp:nvSpPr>
        <dsp:cNvPr id="0" name=""/>
        <dsp:cNvSpPr/>
      </dsp:nvSpPr>
      <dsp:spPr>
        <a:xfrm>
          <a:off x="5743567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21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5756302" y="12779"/>
        <a:ext cx="693109" cy="409326"/>
      </dsp:txXfrm>
    </dsp:sp>
    <dsp:sp modelId="{70091EF8-0806-4BD9-A0E0-E91C3B592064}">
      <dsp:nvSpPr>
        <dsp:cNvPr id="0" name=""/>
        <dsp:cNvSpPr/>
      </dsp:nvSpPr>
      <dsp:spPr>
        <a:xfrm>
          <a:off x="6562748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34 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6575483" y="12779"/>
        <a:ext cx="693109" cy="409326"/>
      </dsp:txXfrm>
    </dsp:sp>
    <dsp:sp modelId="{567815DF-D402-4537-A415-3178ABDCA26E}">
      <dsp:nvSpPr>
        <dsp:cNvPr id="0" name=""/>
        <dsp:cNvSpPr/>
      </dsp:nvSpPr>
      <dsp:spPr>
        <a:xfrm>
          <a:off x="7381928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smtClean="0">
              <a:solidFill>
                <a:schemeClr val="tx1"/>
              </a:solidFill>
            </a:rPr>
            <a:t>88 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7394663" y="12779"/>
        <a:ext cx="693109" cy="409326"/>
      </dsp:txXfrm>
    </dsp:sp>
    <dsp:sp modelId="{2866033F-2F81-4485-B5D1-C53F10424DF8}">
      <dsp:nvSpPr>
        <dsp:cNvPr id="0" name=""/>
        <dsp:cNvSpPr/>
      </dsp:nvSpPr>
      <dsp:spPr>
        <a:xfrm>
          <a:off x="8201109" y="44"/>
          <a:ext cx="718579" cy="43479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50" b="1" kern="1200" dirty="0" smtClean="0">
              <a:solidFill>
                <a:schemeClr val="tx1"/>
              </a:solidFill>
            </a:rPr>
            <a:t>2 </a:t>
          </a:r>
          <a:r>
            <a:rPr lang="de-DE" sz="1050" b="1" kern="1200" dirty="0" err="1" smtClean="0">
              <a:solidFill>
                <a:schemeClr val="tx1"/>
              </a:solidFill>
            </a:rPr>
            <a:t>plans</a:t>
          </a:r>
          <a:endParaRPr lang="de-DE" sz="1050" b="1" kern="1200" dirty="0">
            <a:solidFill>
              <a:schemeClr val="tx1"/>
            </a:solidFill>
          </a:endParaRPr>
        </a:p>
      </dsp:txBody>
      <dsp:txXfrm>
        <a:off x="8213844" y="12779"/>
        <a:ext cx="693109" cy="409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00" y="0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CF0C7725-CA52-4CC3-9E24-7D075CB4AD62}" type="datetimeFigureOut">
              <a:rPr lang="de-DE" smtClean="0"/>
              <a:pPr/>
              <a:t>12.12.2016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00" y="9428402"/>
            <a:ext cx="2946189" cy="49664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5787B851-A435-4D43-9189-D2936D3960E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099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/>
          <a:lstStyle>
            <a:lvl1pPr algn="r">
              <a:defRPr sz="1200"/>
            </a:lvl1pPr>
          </a:lstStyle>
          <a:p>
            <a:fld id="{F5D58378-5739-4580-83B8-78396A4DEB71}" type="datetimeFigureOut">
              <a:rPr lang="de-DE" smtClean="0"/>
              <a:pPr/>
              <a:t>12.12.2016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3" tIns="46087" rIns="92173" bIns="4608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73" tIns="46087" rIns="92173" bIns="46087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2173" tIns="46087" rIns="92173" bIns="46087" rtlCol="0" anchor="b"/>
          <a:lstStyle>
            <a:lvl1pPr algn="r">
              <a:defRPr sz="1200"/>
            </a:lvl1pPr>
          </a:lstStyle>
          <a:p>
            <a:fld id="{986C432C-058A-4D9F-AB5F-607534BDFFE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24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Lithiumhydrid</a:t>
            </a:r>
            <a:r>
              <a:rPr lang="en-US" dirty="0" smtClean="0"/>
              <a:t> -&gt;Lithium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Hydrid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49CF8-B589-4AC6-99CC-E80F84CE1467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1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Experimental data left hand picture: the ratio of measured single-particle strength and theoretical value (IPM independent particle model) is depending on the neutron-proton asymmetry, high asymmetry leads to an apparent quenching of the single-particle strength. R3B measured single particle strengths in oxygen isotopes (from proton to  neutron rich) by quasi-free scattering in inverse kinematics. Only a weak dependence was found when the effects of the reaction mechanism was folded out with an appropriate theory. 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49CF8-B589-4AC6-99CC-E80F84CE146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07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Abstract</a:t>
            </a:r>
          </a:p>
          <a:p>
            <a:r>
              <a:rPr lang="en-US" dirty="0" smtClean="0"/>
              <a:t>A new technique developed for measuring nuclear reactions at low momentum transfer with stored beams in inverse kinematics was successfully used to study </a:t>
            </a:r>
            <a:r>
              <a:rPr lang="en-US" dirty="0" err="1" smtClean="0"/>
              <a:t>isoscalar</a:t>
            </a:r>
            <a:r>
              <a:rPr lang="en-US" dirty="0" smtClean="0"/>
              <a:t> giant resonances. The experiment was carried out at the experimental heavy-ion storage ring (ESR) at the GSI facility using a stored </a:t>
            </a:r>
            <a:r>
              <a:rPr lang="en-US" baseline="30000" dirty="0" smtClean="0"/>
              <a:t>58</a:t>
            </a:r>
            <a:r>
              <a:rPr lang="en-US" dirty="0" smtClean="0"/>
              <a:t>Ni beam at 100 MeV/u and an internal helium gas-jet target. In these measurements, </a:t>
            </a:r>
            <a:r>
              <a:rPr lang="en-US" dirty="0" err="1" smtClean="0"/>
              <a:t>inelastically</a:t>
            </a:r>
            <a:r>
              <a:rPr lang="en-US" dirty="0" smtClean="0"/>
              <a:t> scattered </a:t>
            </a:r>
            <a:r>
              <a:rPr lang="en-US" i="1" dirty="0" smtClean="0"/>
              <a:t>α  </a:t>
            </a:r>
            <a:r>
              <a:rPr lang="en-US" dirty="0" smtClean="0"/>
              <a:t>-recoils at very forward center-of-mass angles (θ</a:t>
            </a:r>
            <a:r>
              <a:rPr lang="en-US" baseline="-25000" dirty="0" smtClean="0"/>
              <a:t>cm</a:t>
            </a:r>
            <a:r>
              <a:rPr lang="en-US" dirty="0" smtClean="0"/>
              <a:t>≤1.5°θcm≤1.5°) were detected with a dedicated setup, including ultra-high vacuum compatible detectors. Experimental results indicate a dominant contribution of the </a:t>
            </a:r>
            <a:r>
              <a:rPr lang="en-US" dirty="0" err="1" smtClean="0"/>
              <a:t>isoscalar</a:t>
            </a:r>
            <a:r>
              <a:rPr lang="en-US" dirty="0" smtClean="0"/>
              <a:t> giant monopole resonance at this very forward center-of-mass angular range, corresponding to some 27. It was found that the monopole contribution exhausts 79−11+12% of the energy-weighted sum rule (EWSR), which agrees with measurements performed in normal kinematics. This opens up the opportunity to investigate the giant resonances in a large domain of unstable and exotic nuclei in the near future. It is a fundamental milestone towards new nuclear reaction studies with stored ion beams.</a:t>
            </a:r>
          </a:p>
          <a:p>
            <a:r>
              <a:rPr lang="en-US" dirty="0" smtClean="0"/>
              <a:t>The experimental set-up to detect the </a:t>
            </a:r>
            <a:r>
              <a:rPr lang="en-US" dirty="0" err="1" smtClean="0"/>
              <a:t>isoscalar</a:t>
            </a:r>
            <a:r>
              <a:rPr lang="en-US" dirty="0" smtClean="0"/>
              <a:t> giant </a:t>
            </a:r>
            <a:r>
              <a:rPr lang="en-US" dirty="0" err="1" smtClean="0"/>
              <a:t>monopol</a:t>
            </a:r>
            <a:r>
              <a:rPr lang="en-US" dirty="0" smtClean="0"/>
              <a:t> resonance </a:t>
            </a:r>
            <a:r>
              <a:rPr lang="en-US" u="sng" dirty="0" smtClean="0"/>
              <a:t>used </a:t>
            </a:r>
            <a:r>
              <a:rPr lang="en-US" i="1" u="sng" dirty="0" smtClean="0"/>
              <a:t>only</a:t>
            </a:r>
            <a:r>
              <a:rPr lang="en-US" u="sng" dirty="0" smtClean="0"/>
              <a:t> one DSSD detector with 64x64 mm size area (not a full ring </a:t>
            </a:r>
            <a:r>
              <a:rPr lang="en-US" u="sng" dirty="0" err="1" smtClean="0"/>
              <a:t>ring</a:t>
            </a:r>
            <a:r>
              <a:rPr lang="en-US" u="sng" dirty="0" smtClean="0"/>
              <a:t> of detectors)</a:t>
            </a:r>
            <a:r>
              <a:rPr lang="en-US" dirty="0" smtClean="0"/>
              <a:t> under a lab angle from 27 to 37 degrees. </a:t>
            </a:r>
          </a:p>
          <a:p>
            <a:r>
              <a:rPr lang="en-US" dirty="0" smtClean="0"/>
              <a:t>Thus one could easily raise the efficiency of the experiment by employing more detectors.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294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 </a:t>
            </a:r>
          </a:p>
          <a:p>
            <a:r>
              <a:rPr lang="de-DE" dirty="0"/>
              <a:t>J. </a:t>
            </a:r>
            <a:r>
              <a:rPr lang="de-DE" dirty="0" err="1"/>
              <a:t>Mendosa</a:t>
            </a:r>
            <a:r>
              <a:rPr lang="de-DE" dirty="0"/>
              <a:t>-Themis, PRC 92, 055805 (rechts)</a:t>
            </a:r>
          </a:p>
          <a:p>
            <a:r>
              <a:rPr lang="de-DE" dirty="0"/>
              <a:t>J Barnes, </a:t>
            </a:r>
            <a:r>
              <a:rPr lang="de-DE" dirty="0" err="1"/>
              <a:t>arXiv</a:t>
            </a:r>
            <a:r>
              <a:rPr lang="de-DE" dirty="0"/>
              <a:t> 1605.07218 (unten links)</a:t>
            </a:r>
          </a:p>
          <a:p>
            <a:r>
              <a:rPr lang="de-DE" dirty="0"/>
              <a:t> </a:t>
            </a:r>
          </a:p>
          <a:p>
            <a:r>
              <a:rPr lang="de-DE" dirty="0" err="1"/>
              <a:t>Figure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:</a:t>
            </a:r>
          </a:p>
          <a:p>
            <a:r>
              <a:rPr lang="de-DE" dirty="0"/>
              <a:t>The </a:t>
            </a:r>
            <a:r>
              <a:rPr lang="de-DE" dirty="0" err="1"/>
              <a:t>merger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stars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strong </a:t>
            </a:r>
            <a:r>
              <a:rPr lang="de-DE" dirty="0" err="1"/>
              <a:t>candidate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dirty="0" err="1"/>
              <a:t>the</a:t>
            </a:r>
            <a:r>
              <a:rPr lang="de-DE" dirty="0"/>
              <a:t> r-</a:t>
            </a:r>
            <a:r>
              <a:rPr lang="de-DE" dirty="0" err="1"/>
              <a:t>process</a:t>
            </a:r>
            <a:r>
              <a:rPr lang="de-DE" dirty="0"/>
              <a:t>, in </a:t>
            </a:r>
            <a:r>
              <a:rPr lang="de-DE" dirty="0" err="1"/>
              <a:t>particular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heavy </a:t>
            </a:r>
            <a:r>
              <a:rPr lang="de-DE" dirty="0" err="1"/>
              <a:t>elements</a:t>
            </a:r>
            <a:r>
              <a:rPr lang="de-DE" dirty="0"/>
              <a:t> (A&gt;120). The </a:t>
            </a:r>
            <a:r>
              <a:rPr lang="de-DE" dirty="0" err="1"/>
              <a:t>abundance</a:t>
            </a:r>
            <a:r>
              <a:rPr lang="de-DE" dirty="0"/>
              <a:t> </a:t>
            </a:r>
          </a:p>
          <a:p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robust,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depends</a:t>
            </a:r>
            <a:r>
              <a:rPr lang="de-DE" dirty="0"/>
              <a:t> </a:t>
            </a:r>
            <a:r>
              <a:rPr lang="de-DE" dirty="0" err="1"/>
              <a:t>mainly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fission</a:t>
            </a:r>
            <a:r>
              <a:rPr lang="de-DE" dirty="0"/>
              <a:t> </a:t>
            </a:r>
            <a:r>
              <a:rPr lang="de-DE" dirty="0" err="1"/>
              <a:t>yields</a:t>
            </a:r>
            <a:r>
              <a:rPr lang="de-DE" dirty="0"/>
              <a:t>.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weak</a:t>
            </a:r>
            <a:r>
              <a:rPr lang="de-DE" dirty="0"/>
              <a:t> </a:t>
            </a:r>
          </a:p>
          <a:p>
            <a:r>
              <a:rPr lang="de-DE" dirty="0" err="1"/>
              <a:t>dependence</a:t>
            </a:r>
            <a:r>
              <a:rPr lang="de-DE" dirty="0"/>
              <a:t> on </a:t>
            </a:r>
            <a:r>
              <a:rPr lang="de-DE" dirty="0" err="1"/>
              <a:t>astrophysical</a:t>
            </a:r>
            <a:r>
              <a:rPr lang="de-DE" dirty="0"/>
              <a:t> </a:t>
            </a:r>
            <a:r>
              <a:rPr lang="de-DE" dirty="0" err="1"/>
              <a:t>conditions.The</a:t>
            </a:r>
            <a:r>
              <a:rPr lang="de-DE" dirty="0"/>
              <a:t> </a:t>
            </a:r>
            <a:r>
              <a:rPr lang="de-DE" dirty="0" err="1"/>
              <a:t>differences</a:t>
            </a:r>
            <a:r>
              <a:rPr lang="de-DE" dirty="0"/>
              <a:t> </a:t>
            </a:r>
            <a:r>
              <a:rPr lang="de-DE" dirty="0" err="1"/>
              <a:t>can</a:t>
            </a:r>
            <a:endParaRPr lang="de-DE" dirty="0"/>
          </a:p>
          <a:p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traced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different </a:t>
            </a:r>
            <a:r>
              <a:rPr lang="de-DE" dirty="0" err="1"/>
              <a:t>values</a:t>
            </a:r>
            <a:r>
              <a:rPr lang="de-DE" dirty="0"/>
              <a:t> for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in r-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nuclei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 </a:t>
            </a:r>
          </a:p>
          <a:p>
            <a:r>
              <a:rPr lang="de-DE" dirty="0"/>
              <a:t>N=130 in different </a:t>
            </a:r>
            <a:r>
              <a:rPr lang="de-DE" dirty="0" err="1"/>
              <a:t>models</a:t>
            </a:r>
            <a:r>
              <a:rPr lang="de-DE" dirty="0"/>
              <a:t>. </a:t>
            </a:r>
          </a:p>
          <a:p>
            <a:r>
              <a:rPr lang="de-DE" dirty="0"/>
              <a:t> </a:t>
            </a:r>
          </a:p>
          <a:p>
            <a:r>
              <a:rPr lang="de-DE" dirty="0" err="1"/>
              <a:t>Figure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bottom</a:t>
            </a:r>
            <a:r>
              <a:rPr lang="de-DE" dirty="0"/>
              <a:t>:</a:t>
            </a:r>
          </a:p>
          <a:p>
            <a:r>
              <a:rPr lang="de-DE" dirty="0"/>
              <a:t>Higher </a:t>
            </a:r>
            <a:r>
              <a:rPr lang="de-DE" dirty="0" err="1"/>
              <a:t>kilonova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alpha-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dominates</a:t>
            </a:r>
            <a:r>
              <a:rPr lang="de-DE" dirty="0"/>
              <a:t>: </a:t>
            </a:r>
            <a:r>
              <a:rPr lang="de-DE" dirty="0" err="1"/>
              <a:t>signature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translead</a:t>
            </a:r>
            <a:r>
              <a:rPr lang="de-DE" dirty="0"/>
              <a:t> </a:t>
            </a:r>
            <a:r>
              <a:rPr lang="de-DE" dirty="0" err="1"/>
              <a:t>nuclei</a:t>
            </a:r>
            <a:r>
              <a:rPr lang="de-DE" dirty="0"/>
              <a:t> in r-</a:t>
            </a:r>
            <a:r>
              <a:rPr lang="de-DE" dirty="0" err="1"/>
              <a:t>process</a:t>
            </a:r>
            <a:r>
              <a:rPr lang="de-DE" dirty="0"/>
              <a:t>.</a:t>
            </a:r>
          </a:p>
          <a:p>
            <a:r>
              <a:rPr lang="de-DE" dirty="0"/>
              <a:t> (</a:t>
            </a:r>
            <a:r>
              <a:rPr lang="de-DE" dirty="0" err="1"/>
              <a:t>kilonova</a:t>
            </a:r>
            <a:r>
              <a:rPr lang="de-DE" dirty="0"/>
              <a:t> = </a:t>
            </a:r>
            <a:r>
              <a:rPr lang="de-DE" dirty="0" err="1"/>
              <a:t>neutron</a:t>
            </a:r>
            <a:r>
              <a:rPr lang="de-DE" dirty="0"/>
              <a:t> star-neutron 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star-</a:t>
            </a:r>
            <a:r>
              <a:rPr lang="de-DE" dirty="0" err="1"/>
              <a:t>black</a:t>
            </a:r>
            <a:r>
              <a:rPr lang="de-DE" dirty="0"/>
              <a:t> hole </a:t>
            </a:r>
            <a:r>
              <a:rPr lang="de-DE" dirty="0" err="1"/>
              <a:t>merger</a:t>
            </a:r>
            <a:r>
              <a:rPr lang="de-DE" dirty="0"/>
              <a:t>)   </a:t>
            </a:r>
          </a:p>
          <a:p>
            <a:r>
              <a:rPr lang="de-DE" dirty="0"/>
              <a:t> 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5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682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221B5BAC-1DDF-40B0-B5EF-60C6F298C3D8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12/12/2016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8B8749EA-01FA-4386-94BD-5F07F6B76DDD}" type="slidenum">
              <a:rPr lang="x-none" sz="1400" smtClean="0">
                <a:solidFill>
                  <a:prstClr val="black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/>
              </a:pPr>
              <a:t>24</a:t>
            </a:fld>
            <a:endParaRPr lang="x-none" sz="1400">
              <a:solidFill>
                <a:prstClr val="black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73AB5337-6AA7-4DD8-983D-BEDCEAB94E75}" type="slidenum">
              <a:rPr lang="en-US" sz="1400" smtClean="0">
                <a:solidFill>
                  <a:prstClr val="black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/>
              </a:pPr>
              <a:t>24</a:t>
            </a:fld>
            <a:endParaRPr lang="en-US" sz="1400">
              <a:solidFill>
                <a:prstClr val="black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772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221B5BAC-1DDF-40B0-B5EF-60C6F298C3D8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12/12/2016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569F609D-B705-49AC-80F5-3DBEB8F6398E}" type="slidenum">
              <a:rPr lang="x-none" sz="1400" smtClean="0">
                <a:solidFill>
                  <a:prstClr val="black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/>
              </a:pPr>
              <a:t>25</a:t>
            </a:fld>
            <a:endParaRPr lang="x-none" sz="1400">
              <a:solidFill>
                <a:prstClr val="black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116CA269-E67D-48EC-AF69-878A65D6AD33}" type="slidenum">
              <a:rPr lang="en-US" sz="1400" smtClean="0">
                <a:solidFill>
                  <a:prstClr val="black"/>
                </a:solidFill>
                <a:latin typeface="Times New Roman" pitchFamily="18"/>
                <a:ea typeface="Arial Unicode MS" pitchFamily="2"/>
                <a:cs typeface="Tahoma" pitchFamily="2"/>
              </a:rPr>
              <a:pPr algn="r" hangingPunct="0">
                <a:defRPr/>
              </a:pPr>
              <a:t>25</a:t>
            </a:fld>
            <a:endParaRPr lang="en-US" sz="1400">
              <a:solidFill>
                <a:prstClr val="black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097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Excitation spectra of 11C are measured in the 12Cðp; </a:t>
            </a:r>
            <a:r>
              <a:rPr lang="en-US" dirty="0" err="1" smtClean="0"/>
              <a:t>dÞ</a:t>
            </a:r>
            <a:r>
              <a:rPr lang="en-US" dirty="0" smtClean="0"/>
              <a:t> reaction near the η0 emission threshold. A proton</a:t>
            </a:r>
          </a:p>
          <a:p>
            <a:r>
              <a:rPr lang="en-US" dirty="0" smtClean="0"/>
              <a:t>beam extracted from the synchrotron SIS-18 at GSI with an incident energy of 2.5 GeV impinges on a</a:t>
            </a:r>
          </a:p>
          <a:p>
            <a:r>
              <a:rPr lang="en-US" dirty="0" smtClean="0"/>
              <a:t>carbon target. The momenta of deuterons emitted at 0° are precisely measured with the fragment separator</a:t>
            </a:r>
          </a:p>
          <a:p>
            <a:r>
              <a:rPr lang="en-US" dirty="0" smtClean="0"/>
              <a:t>(FRS) operated as a spectrometer. In contrast to theoretical predictions on the possible existence of deeply</a:t>
            </a:r>
          </a:p>
          <a:p>
            <a:r>
              <a:rPr lang="en-US" dirty="0" smtClean="0"/>
              <a:t>bound η0-mesic states in carbon nuclei, no distinct structures are observed associated with the formation of</a:t>
            </a:r>
          </a:p>
          <a:p>
            <a:r>
              <a:rPr lang="en-US" dirty="0" smtClean="0"/>
              <a:t>bound states. The spectra are analyzed to set stringent constraints on the formation cross section and on the</a:t>
            </a:r>
          </a:p>
          <a:p>
            <a:r>
              <a:rPr lang="en-US" dirty="0" smtClean="0"/>
              <a:t>hitherto barely known η0-nucleus interaction.</a:t>
            </a:r>
          </a:p>
          <a:p>
            <a:r>
              <a:rPr lang="en-US" dirty="0" smtClean="0"/>
              <a:t>The mesic nucleus – if one had seen any – would have been detected by “structures” in the energy spectrum the outgoing deuterons. </a:t>
            </a:r>
          </a:p>
          <a:p>
            <a:r>
              <a:rPr lang="en-US" dirty="0" smtClean="0"/>
              <a:t>As you may remember such prominent structures had been found in similar experiments at the GSI FRS for heavy </a:t>
            </a:r>
            <a:r>
              <a:rPr lang="en-US" dirty="0" err="1" smtClean="0"/>
              <a:t>pionic</a:t>
            </a:r>
            <a:r>
              <a:rPr lang="en-US" dirty="0" smtClean="0"/>
              <a:t> atoms (Sn and </a:t>
            </a:r>
            <a:r>
              <a:rPr lang="en-US" dirty="0" err="1" smtClean="0"/>
              <a:t>Pb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49CF8-B589-4AC6-99CC-E80F84CE146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43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an </a:t>
            </a:r>
            <a:r>
              <a:rPr lang="en-US" dirty="0" err="1" smtClean="0"/>
              <a:t>hommage</a:t>
            </a:r>
            <a:r>
              <a:rPr lang="en-US" dirty="0" smtClean="0"/>
              <a:t> to the hadron physics activities at HIM (of Frank Maas) where the meeting takes place ;-) </a:t>
            </a:r>
          </a:p>
          <a:p>
            <a:r>
              <a:rPr lang="en-US" dirty="0" smtClean="0"/>
              <a:t>And over and above it is not so easy for the PANDA people to carry out relevant physics experiments “at home”. </a:t>
            </a:r>
          </a:p>
          <a:p>
            <a:r>
              <a:rPr lang="en-US" dirty="0" smtClean="0"/>
              <a:t>But sure, we can take that out.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951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26BF2F-4BAB-4C79-9C41-784FBD9A0B87}" type="slidenum">
              <a:rPr lang="de-DE" altLang="en-US" sz="1200" smtClean="0">
                <a:solidFill>
                  <a:srgbClr val="000000"/>
                </a:solidFill>
              </a:rPr>
              <a:pPr eaLnBrk="1" hangingPunct="1"/>
              <a:t>32</a:t>
            </a:fld>
            <a:endParaRPr lang="de-DE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29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>
                <a:solidFill>
                  <a:prstClr val="black"/>
                </a:solidFill>
              </a:rPr>
              <a:pPr/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1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>
                <a:solidFill>
                  <a:prstClr val="black"/>
                </a:solidFill>
              </a:rPr>
              <a:pPr/>
              <a:t>45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1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third r process peak is responsible for the production and abundances of the very heavy elements Pt, Au, </a:t>
            </a:r>
            <a:r>
              <a:rPr lang="en-US" dirty="0" err="1" smtClean="0"/>
              <a:t>Pb</a:t>
            </a:r>
            <a:r>
              <a:rPr lang="en-US" dirty="0" smtClean="0"/>
              <a:t> and beyond (around N = 126) . </a:t>
            </a:r>
          </a:p>
          <a:p>
            <a:r>
              <a:rPr lang="en-US" dirty="0" smtClean="0"/>
              <a:t>it is and will remain the only) peak which, regarding isotopically clean separation of the involved exotic nuclei, can only be studied at GSI/FAIR due to the high energies available.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10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59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60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61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 Langanke Vortrag (1.8.16)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29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66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67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69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>
                <a:solidFill>
                  <a:prstClr val="black"/>
                </a:solidFill>
              </a:rPr>
              <a:pPr/>
              <a:t>70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C129A-DC95-4BC2-8544-B511BE38F72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8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C129A-DC95-4BC2-8544-B511BE38F72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4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36D90-ED78-B149-AB85-A6A902988916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1.jpeg"/><Relationship Id="rId4" Type="http://schemas.openxmlformats.org/officeDocument/2006/relationships/image" Target="../media/image2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slideMaster" Target="../slideMasters/slideMaster5.xml"/><Relationship Id="rId16" Type="http://schemas.openxmlformats.org/officeDocument/2006/relationships/image" Target="../media/image1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slideMaster" Target="../slideMasters/slideMaster6.xml"/><Relationship Id="rId16" Type="http://schemas.openxmlformats.org/officeDocument/2006/relationships/image" Target="../media/image19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slideMaster" Target="../slideMasters/slideMaster7.xml"/><Relationship Id="rId16" Type="http://schemas.openxmlformats.org/officeDocument/2006/relationships/image" Target="../media/image19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25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92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0170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de-DE" dirty="0"/>
              <a:t>Joerg Blaurock – 19th AFC – May 18/19, 2016</a:t>
            </a:r>
          </a:p>
        </p:txBody>
      </p:sp>
    </p:spTree>
    <p:extLst>
      <p:ext uri="{BB962C8B-B14F-4D97-AF65-F5344CB8AC3E}">
        <p14:creationId xmlns:p14="http://schemas.microsoft.com/office/powerpoint/2010/main" val="12669921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3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587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9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3020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902227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38247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06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94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CONFIDENTIAL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781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37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800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12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9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593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A045-6AA0-4DFA-B499-F2CE10F977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66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18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586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36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tabLst/>
              <a:defRPr sz="1800"/>
            </a:lvl1pPr>
            <a:lvl2pPr marL="36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2pPr>
            <a:lvl3pPr marL="540000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  <a:defRPr sz="1800"/>
            </a:lvl3pPr>
            <a:lvl4pPr marL="72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4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60000" lvl="1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Second Level (Bulleted</a:t>
            </a:r>
            <a:r>
              <a:rPr lang="en-US" baseline="0" dirty="0" smtClean="0"/>
              <a:t> List</a:t>
            </a:r>
            <a:r>
              <a:rPr lang="en-US" dirty="0" smtClean="0"/>
              <a:t>)</a:t>
            </a:r>
          </a:p>
          <a:p>
            <a:pPr marL="540000" lvl="2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</a:pPr>
            <a:r>
              <a:rPr lang="en-US" dirty="0" smtClean="0"/>
              <a:t>Third Level (List)</a:t>
            </a:r>
          </a:p>
          <a:p>
            <a:pPr marL="720000" lvl="3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Forth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982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441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3A045-6AA0-4DFA-B499-F2CE10F977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70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7031182" y="150090"/>
            <a:ext cx="1778000" cy="560549"/>
            <a:chOff x="7031182" y="150090"/>
            <a:chExt cx="1778000" cy="56054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546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29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299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09.06.2016</a:t>
            </a:r>
            <a:endParaRPr lang="de-DE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4307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09.06.2016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67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09.06.2016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8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1" name="Picture 4" descr="FAIR_V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326461" y="116632"/>
            <a:ext cx="933171" cy="75739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628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09.06.2016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09.06.2016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D22EFC62-7571-4AA7-8294-A0BE0937A4D0}" type="datetime1">
              <a:rPr lang="en-US" smtClean="0"/>
              <a:pPr/>
              <a:t>12/12/2016</a:t>
            </a:fld>
            <a:endParaRPr lang="de-DE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Thomas Stöhlker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7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570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EE448E8-B6C3-465C-A0E8-8586D6869038}" type="datetime1">
              <a:rPr lang="en-US" smtClean="0">
                <a:solidFill>
                  <a:prstClr val="black"/>
                </a:solidFill>
              </a:rPr>
              <a:pPr/>
              <a:t>12/12/2016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2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424BB2-03B3-400D-97D2-D6137198B022}" type="datetime1">
              <a:rPr lang="en-US" smtClean="0">
                <a:solidFill>
                  <a:prstClr val="black"/>
                </a:solidFill>
              </a:rPr>
              <a:pPr/>
              <a:t>12/12/2016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1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45490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45573B-E8FE-49EE-B9F7-DBD73D7B1EFC}" type="datetime1">
              <a:rPr lang="en-US" smtClean="0">
                <a:solidFill>
                  <a:prstClr val="black"/>
                </a:solidFill>
              </a:rPr>
              <a:pPr/>
              <a:t>12/12/2016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6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BEADA5-13E9-4116-8B4A-1538BB2B6C28}" type="datetime1">
              <a:rPr lang="en-US" smtClean="0">
                <a:solidFill>
                  <a:prstClr val="black"/>
                </a:solidFill>
              </a:rPr>
              <a:pPr/>
              <a:t>12/12/2016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Thomas Stöhlker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0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59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7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Helvetica Light"/>
                <a:ea typeface="Helvetica Light"/>
                <a:cs typeface="Helvetica Light"/>
              </a:rPr>
              <a:pPr/>
              <a:t>‹Nr.›</a:t>
            </a:fld>
            <a:endParaRPr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611609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4" descr="FAIR_V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9261" r="17241"/>
          <a:stretch>
            <a:fillRect/>
          </a:stretch>
        </p:blipFill>
        <p:spPr bwMode="auto">
          <a:xfrm>
            <a:off x="7794716" y="722172"/>
            <a:ext cx="848648" cy="68879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02533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tabLst/>
              <a:defRPr sz="1800"/>
            </a:lvl1pPr>
            <a:lvl2pPr marL="36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2pPr>
            <a:lvl3pPr marL="540000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  <a:defRPr sz="1800"/>
            </a:lvl3pPr>
            <a:lvl4pPr marL="720000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  <a:defRPr sz="1800"/>
            </a:lvl4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tabLst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First Level (Lyrics)</a:t>
            </a:r>
          </a:p>
          <a:p>
            <a:pPr marL="360000" lvl="1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Second Level (Bulleted</a:t>
            </a:r>
            <a:r>
              <a:rPr lang="en-US" baseline="0" dirty="0" smtClean="0"/>
              <a:t> List</a:t>
            </a:r>
            <a:r>
              <a:rPr lang="en-US" dirty="0" smtClean="0"/>
              <a:t>)</a:t>
            </a:r>
          </a:p>
          <a:p>
            <a:pPr marL="540000" lvl="2" indent="-180000">
              <a:spcBef>
                <a:spcPts val="0"/>
              </a:spcBef>
              <a:spcAft>
                <a:spcPts val="1200"/>
              </a:spcAft>
              <a:buSzPct val="127000"/>
              <a:buFont typeface="Arial" pitchFamily="34" charset="0"/>
              <a:buChar char="•"/>
            </a:pPr>
            <a:r>
              <a:rPr lang="en-US" dirty="0" smtClean="0"/>
              <a:t>Third Level (List)</a:t>
            </a:r>
          </a:p>
          <a:p>
            <a:pPr marL="720000" lvl="3" indent="-180000">
              <a:spcBef>
                <a:spcPts val="0"/>
              </a:spcBef>
              <a:spcAft>
                <a:spcPts val="1200"/>
              </a:spcAft>
              <a:buSzPct val="120000"/>
              <a:buFont typeface="Arial" pitchFamily="34" charset="0"/>
              <a:buChar char="•"/>
              <a:tabLst/>
            </a:pPr>
            <a:r>
              <a:rPr lang="en-US" dirty="0" smtClean="0"/>
              <a:t>Forth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21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9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723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399" y="698400"/>
            <a:ext cx="8229289" cy="608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46399" y="1512000"/>
            <a:ext cx="8229289" cy="36004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de-DE" sz="1600" b="0" noProof="0" smtClean="0">
                <a:ea typeface="+mj-ea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</a:pPr>
            <a:r>
              <a:rPr lang="de-DE" smtClean="0"/>
              <a:t>Textmasterformat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33296" y="6541489"/>
            <a:ext cx="442392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" tIns="45720" rIns="46800" bIns="45720" rtlCol="0" anchor="b" anchorCtr="0">
            <a:spAutoFit/>
          </a:bodyPr>
          <a:lstStyle>
            <a:lvl1pPr algn="r">
              <a:defRPr lang="de-DE" sz="900" b="0" smtClean="0">
                <a:solidFill>
                  <a:schemeClr val="tx1"/>
                </a:solidFill>
              </a:defRPr>
            </a:lvl1pPr>
          </a:lstStyle>
          <a:p>
            <a:pPr marL="511200" indent="-511200">
              <a:buFont typeface="Arial" pitchFamily="34" charset="0"/>
              <a:buNone/>
            </a:pPr>
            <a:fld id="{F9958FF6-613B-4144-BC35-EB15C313A58D}" type="slidenum">
              <a:rPr>
                <a:solidFill>
                  <a:prstClr val="black"/>
                </a:solidFill>
              </a:rPr>
              <a:pPr marL="511200" indent="-511200">
                <a:buFont typeface="Arial" pitchFamily="34" charset="0"/>
                <a:buNone/>
              </a:pPr>
              <a:t>‹Nr.›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5421" y="6541489"/>
            <a:ext cx="6850955" cy="230832"/>
          </a:xfrm>
          <a:noFill/>
        </p:spPr>
        <p:txBody>
          <a:bodyPr wrap="square" lIns="46800" rIns="46800" anchor="b">
            <a:spAutoFit/>
          </a:bodyPr>
          <a:lstStyle>
            <a:lvl1pPr marL="0" indent="0" defTabSz="446088">
              <a:spcBef>
                <a:spcPts val="0"/>
              </a:spcBef>
              <a:buFont typeface="Arial" pitchFamily="34" charset="0"/>
              <a:buNone/>
              <a:tabLst>
                <a:tab pos="358775" algn="r"/>
              </a:tabLst>
              <a:defRPr sz="900" baseline="0"/>
            </a:lvl1pPr>
          </a:lstStyle>
          <a:p>
            <a:pPr lvl="0"/>
            <a:r>
              <a:rPr lang="de-DE" dirty="0" smtClean="0"/>
              <a:t>	Quelle:	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37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38" y="6492875"/>
            <a:ext cx="2133600" cy="365125"/>
          </a:xfr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34E2EB-8027-4BC0-A115-38AC00281E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41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641849" y="6560611"/>
            <a:ext cx="2457149" cy="357157"/>
          </a:xfrm>
          <a:prstGeom prst="rect">
            <a:avLst/>
          </a:prstGeom>
        </p:spPr>
        <p:txBody>
          <a:bodyPr/>
          <a:lstStyle/>
          <a:p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325" y="1390650"/>
            <a:ext cx="4611688" cy="50657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defRPr sz="1800"/>
            </a:lvl1pPr>
            <a:lvl2pPr marL="365125" indent="-285750">
              <a:defRPr sz="1600"/>
            </a:lvl2pPr>
            <a:lvl3pPr marL="622300" indent="-228600">
              <a:buClr>
                <a:schemeClr val="accent1"/>
              </a:buClr>
              <a:buFont typeface="Courier New"/>
              <a:buChar char="o"/>
              <a:tabLst>
                <a:tab pos="628650" algn="l"/>
              </a:tabLst>
              <a:defRPr sz="1400"/>
            </a:lvl3pPr>
            <a:lvl4pPr marL="890588" indent="-228600">
              <a:buFont typeface="Lucida Grande"/>
              <a:buChar char="-"/>
              <a:tabLst>
                <a:tab pos="895350" algn="l"/>
              </a:tabLst>
              <a:defRPr sz="1200"/>
            </a:lvl4pPr>
            <a:lvl5pPr marL="1158875" indent="-228600">
              <a:defRPr sz="11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906962" y="1390650"/>
            <a:ext cx="4116721" cy="25669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6"/>
          </p:nvPr>
        </p:nvSpPr>
        <p:spPr>
          <a:xfrm>
            <a:off x="4906963" y="4076699"/>
            <a:ext cx="4116720" cy="2379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7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532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09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9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21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30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13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54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53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2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7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3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88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5139651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6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27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04410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75802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575005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09961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00550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817180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675896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94163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85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117701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142698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346351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572606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6435246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0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9089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65355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009964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136275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211401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702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89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915557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718723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27513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779765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886697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56454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39184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  <a:ea typeface="ＭＳ Ｐゴシック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pieren 2"/>
          <p:cNvGrpSpPr/>
          <p:nvPr userDrawn="1"/>
        </p:nvGrpSpPr>
        <p:grpSpPr>
          <a:xfrm>
            <a:off x="152400" y="6248400"/>
            <a:ext cx="7391400" cy="685800"/>
            <a:chOff x="-152400" y="6337300"/>
            <a:chExt cx="5057775" cy="473076"/>
          </a:xfrm>
        </p:grpSpPr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368300" y="6578600"/>
              <a:ext cx="5397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France</a:t>
              </a:r>
            </a:p>
          </p:txBody>
        </p:sp>
        <p:pic>
          <p:nvPicPr>
            <p:cNvPr id="39" name="Picture 10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318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India</a:t>
              </a:r>
            </a:p>
          </p:txBody>
        </p:sp>
        <p:pic>
          <p:nvPicPr>
            <p:cNvPr id="41" name="Picture 1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62700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17"/>
            <p:cNvSpPr txBox="1">
              <a:spLocks noChangeAspect="1" noChangeArrowheads="1"/>
            </p:cNvSpPr>
            <p:nvPr/>
          </p:nvSpPr>
          <p:spPr bwMode="auto">
            <a:xfrm>
              <a:off x="-152400" y="6581775"/>
              <a:ext cx="5588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Finland</a:t>
              </a:r>
            </a:p>
          </p:txBody>
        </p:sp>
        <p:pic>
          <p:nvPicPr>
            <p:cNvPr id="43" name="Picture 19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6350000"/>
              <a:ext cx="423034" cy="250825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/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540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Germany</a:t>
              </a:r>
            </a:p>
          </p:txBody>
        </p:sp>
        <p:pic>
          <p:nvPicPr>
            <p:cNvPr id="46" name="Picture 34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397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0000"/>
                  </a:solidFill>
                  <a:ea typeface="ＭＳ Ｐゴシック" charset="0"/>
                </a:rPr>
                <a:t>Poland</a:t>
              </a:r>
            </a:p>
          </p:txBody>
        </p:sp>
        <p:pic>
          <p:nvPicPr>
            <p:cNvPr id="48" name="Picture 46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5969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Sweden</a:t>
              </a:r>
            </a:p>
          </p:txBody>
        </p: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973554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3" name="Photo Editor Photo" r:id="rId13" imgW="2723810" imgH="1695687" progId="MSPhotoEd.3">
                    <p:embed/>
                  </p:oleObj>
                </mc:Choice>
                <mc:Fallback>
                  <p:oleObj name="Photo Editor Photo" r:id="rId13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4135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Romania</a:t>
              </a:r>
            </a:p>
          </p:txBody>
        </p:sp>
        <p:pic>
          <p:nvPicPr>
            <p:cNvPr id="52" name="Picture 52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334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Russia</a:t>
              </a:r>
            </a:p>
          </p:txBody>
        </p:sp>
        <p:sp>
          <p:nvSpPr>
            <p:cNvPr id="5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22300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>
                  <a:solidFill>
                    <a:srgbClr val="000000"/>
                  </a:solidFill>
                  <a:ea typeface="ＭＳ Ｐゴシック" charset="0"/>
                </a:rPr>
                <a:t>Slovenia</a:t>
              </a:r>
            </a:p>
          </p:txBody>
        </p:sp>
        <p:pic>
          <p:nvPicPr>
            <p:cNvPr id="5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0"/>
            <p:cNvSpPr txBox="1">
              <a:spLocks noChangeAspect="1" noChangeArrowheads="1"/>
            </p:cNvSpPr>
            <p:nvPr/>
          </p:nvSpPr>
          <p:spPr bwMode="auto">
            <a:xfrm>
              <a:off x="4533900" y="6576368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000000"/>
                  </a:solidFill>
                  <a:ea typeface="ＭＳ Ｐゴシック" charset="0"/>
                </a:rPr>
                <a:t>UK</a:t>
              </a:r>
              <a:endParaRPr lang="en-US" sz="90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pic>
          <p:nvPicPr>
            <p:cNvPr id="57" name="Grafik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600" y="63515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549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779387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04626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91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3774689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" name="Footer Placeholder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2517310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690666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5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73690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095025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871977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37307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4218449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1906549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152" y="6578601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algn="l" eaLnBrk="1" hangingPunct="1">
              <a:defRPr/>
            </a:pPr>
            <a:r>
              <a:rPr lang="en-US" smtClean="0"/>
              <a:t>Ursula Weyrich</a:t>
            </a:r>
            <a:endParaRPr lang="de-DE" i="0" dirty="0"/>
          </a:p>
        </p:txBody>
      </p:sp>
    </p:spTree>
    <p:extLst>
      <p:ext uri="{BB962C8B-B14F-4D97-AF65-F5344CB8AC3E}">
        <p14:creationId xmlns:p14="http://schemas.microsoft.com/office/powerpoint/2010/main" val="68443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570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95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43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93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39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26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60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16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41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8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1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302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13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79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58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01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03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49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64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31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4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45490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10.03.2015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Ursula Weyrich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2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41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805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24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6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912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22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472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6261" y="1684428"/>
            <a:ext cx="2581275" cy="417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0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750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219700" y="3212592"/>
            <a:ext cx="2973323" cy="287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6.xml"/><Relationship Id="rId10" Type="http://schemas.openxmlformats.org/officeDocument/2006/relationships/theme" Target="../theme/theme2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baseline="0" dirty="0" err="1" smtClean="0">
                <a:solidFill>
                  <a:srgbClr val="333333"/>
                </a:solidFill>
                <a:latin typeface="Arial"/>
                <a:cs typeface="Arial"/>
              </a:rPr>
              <a:t>Helmholtzzentrum</a:t>
            </a:r>
            <a:r>
              <a:rPr lang="de-DE" sz="1000" baseline="0" dirty="0" smtClean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  <a:endParaRPr lang="de-DE" sz="1000" dirty="0" smtClean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01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6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2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9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/>
              <a:t>Joerg Blaurock – 19th AFC – May 18/19, 2016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23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29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de-DE" dirty="0" smtClean="0"/>
              <a:t>CONFIDENTIAL</a:t>
            </a:r>
            <a:endParaRPr lang="de-DE" dirty="0"/>
          </a:p>
        </p:txBody>
      </p:sp>
      <p:sp>
        <p:nvSpPr>
          <p:cNvPr id="15" name="Datumsplatzhalter 4"/>
          <p:cNvSpPr txBox="1">
            <a:spLocks/>
          </p:cNvSpPr>
          <p:nvPr userDrawn="1"/>
        </p:nvSpPr>
        <p:spPr>
          <a:xfrm>
            <a:off x="331075" y="6555108"/>
            <a:ext cx="2584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err="1" smtClean="0">
                <a:solidFill>
                  <a:prstClr val="black"/>
                </a:solidFill>
              </a:rPr>
              <a:t>Strategy</a:t>
            </a:r>
            <a:r>
              <a:rPr lang="de-DE" dirty="0" smtClean="0">
                <a:solidFill>
                  <a:prstClr val="black"/>
                </a:solidFill>
              </a:rPr>
              <a:t> Board, 12 May 2015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3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cs typeface="Arial"/>
              </a:rPr>
              <a:t>GSI </a:t>
            </a:r>
            <a:r>
              <a:rPr lang="de-DE" sz="1000" dirty="0" err="1" smtClean="0">
                <a:solidFill>
                  <a:srgbClr val="333333"/>
                </a:solidFill>
                <a:cs typeface="Arial"/>
              </a:rPr>
              <a:t>Helmholtzzentrum</a:t>
            </a:r>
            <a:r>
              <a:rPr lang="de-DE" sz="1000" dirty="0" smtClean="0">
                <a:solidFill>
                  <a:srgbClr val="333333"/>
                </a:solidFill>
                <a:cs typeface="Arial"/>
              </a:rPr>
              <a:t>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Ursula Weyrich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10.03.2015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5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1454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en-US" smtClean="0"/>
              <a:t>10.03.2015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Ursula Weyrich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36" y="14443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38" y="745246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dirty="0" smtClean="0"/>
              <a:t>09.06.2016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Thomas Stöhlker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36" y="14443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38" y="745246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3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1454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991350" y="6552643"/>
            <a:ext cx="957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fld id="{AA510EA4-9A3F-49F8-8099-63A2D612CDA5}" type="datetime1">
              <a:rPr lang="en-US" smtClean="0"/>
              <a:pPr defTabSz="457200"/>
              <a:t>12/12/2016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Thomas Stöhlker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36" y="14443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38" y="745246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7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286" y="6595534"/>
            <a:ext cx="4392613" cy="26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smtClean="0"/>
              <a:t>Ursula Weyrich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7EF17A-5DC8-2E40-9E9C-0F5B8796114F}" type="slidenum">
              <a:rPr lang="de-DE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ea typeface="ＭＳ Ｐゴシック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3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0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6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0383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0" y="870216"/>
                </a:moveTo>
                <a:lnTo>
                  <a:pt x="9144000" y="870216"/>
                </a:lnTo>
                <a:lnTo>
                  <a:pt x="9144000" y="0"/>
                </a:lnTo>
                <a:lnTo>
                  <a:pt x="0" y="0"/>
                </a:lnTo>
                <a:lnTo>
                  <a:pt x="0" y="870216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739128"/>
            <a:ext cx="2865120" cy="119380"/>
          </a:xfrm>
          <a:custGeom>
            <a:avLst/>
            <a:gdLst/>
            <a:ahLst/>
            <a:cxnLst/>
            <a:rect l="l" t="t" r="r" b="b"/>
            <a:pathLst>
              <a:path w="2865120" h="119379">
                <a:moveTo>
                  <a:pt x="0" y="118872"/>
                </a:moveTo>
                <a:lnTo>
                  <a:pt x="2865120" y="118872"/>
                </a:lnTo>
                <a:lnTo>
                  <a:pt x="2865120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437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572" y="6618731"/>
            <a:ext cx="5733415" cy="120650"/>
          </a:xfrm>
          <a:custGeom>
            <a:avLst/>
            <a:gdLst/>
            <a:ahLst/>
            <a:cxnLst/>
            <a:rect l="l" t="t" r="r" b="b"/>
            <a:pathLst>
              <a:path w="5733415" h="120650">
                <a:moveTo>
                  <a:pt x="0" y="120396"/>
                </a:moveTo>
                <a:lnTo>
                  <a:pt x="5733288" y="120396"/>
                </a:lnTo>
                <a:lnTo>
                  <a:pt x="5733288" y="0"/>
                </a:lnTo>
                <a:lnTo>
                  <a:pt x="0" y="0"/>
                </a:lnTo>
                <a:lnTo>
                  <a:pt x="0" y="120396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724144" y="6739128"/>
            <a:ext cx="3420110" cy="119380"/>
          </a:xfrm>
          <a:custGeom>
            <a:avLst/>
            <a:gdLst/>
            <a:ahLst/>
            <a:cxnLst/>
            <a:rect l="l" t="t" r="r" b="b"/>
            <a:pathLst>
              <a:path w="3420109" h="119379">
                <a:moveTo>
                  <a:pt x="0" y="118872"/>
                </a:moveTo>
                <a:lnTo>
                  <a:pt x="3419855" y="118872"/>
                </a:lnTo>
                <a:lnTo>
                  <a:pt x="3419855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767878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049523" y="871727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DC6C2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6094730" cy="119380"/>
          </a:xfrm>
          <a:custGeom>
            <a:avLst/>
            <a:gdLst/>
            <a:ahLst/>
            <a:cxnLst/>
            <a:rect l="l" t="t" r="r" b="b"/>
            <a:pathLst>
              <a:path w="6094730" h="119380">
                <a:moveTo>
                  <a:pt x="0" y="118872"/>
                </a:moveTo>
                <a:lnTo>
                  <a:pt x="6094476" y="118872"/>
                </a:lnTo>
                <a:lnTo>
                  <a:pt x="6094476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A4A7A6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6099047" y="0"/>
            <a:ext cx="3045460" cy="119380"/>
          </a:xfrm>
          <a:custGeom>
            <a:avLst/>
            <a:gdLst/>
            <a:ahLst/>
            <a:cxnLst/>
            <a:rect l="l" t="t" r="r" b="b"/>
            <a:pathLst>
              <a:path w="3045459" h="119380">
                <a:moveTo>
                  <a:pt x="0" y="118872"/>
                </a:moveTo>
                <a:lnTo>
                  <a:pt x="3044952" y="118872"/>
                </a:lnTo>
                <a:lnTo>
                  <a:pt x="3044952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002E5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0979" y="274320"/>
            <a:ext cx="8702040" cy="524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8454" y="2151808"/>
            <a:ext cx="8467090" cy="345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Ursula Weyrich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10.03.2015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474" y="6567805"/>
            <a:ext cx="283210" cy="307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‹Nr.›</a:t>
            </a:fld>
            <a:endParaRPr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3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7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1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jp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4.jpg"/><Relationship Id="rId11" Type="http://schemas.openxmlformats.org/officeDocument/2006/relationships/image" Target="../media/image109.jpg"/><Relationship Id="rId5" Type="http://schemas.openxmlformats.org/officeDocument/2006/relationships/image" Target="../media/image103.jpg"/><Relationship Id="rId10" Type="http://schemas.openxmlformats.org/officeDocument/2006/relationships/image" Target="../media/image108.jpg"/><Relationship Id="rId4" Type="http://schemas.openxmlformats.org/officeDocument/2006/relationships/image" Target="../media/image102.png"/><Relationship Id="rId9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14.png"/><Relationship Id="rId11" Type="http://schemas.openxmlformats.org/officeDocument/2006/relationships/image" Target="../media/image101.png"/><Relationship Id="rId5" Type="http://schemas.openxmlformats.org/officeDocument/2006/relationships/image" Target="../media/image113.jp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23.jpeg"/><Relationship Id="rId11" Type="http://schemas.openxmlformats.org/officeDocument/2006/relationships/image" Target="../media/image3.png"/><Relationship Id="rId5" Type="http://schemas.openxmlformats.org/officeDocument/2006/relationships/image" Target="../media/image122.gif"/><Relationship Id="rId10" Type="http://schemas.openxmlformats.org/officeDocument/2006/relationships/image" Target="../media/image127.png"/><Relationship Id="rId4" Type="http://schemas.openxmlformats.org/officeDocument/2006/relationships/image" Target="../media/image121.jpg"/><Relationship Id="rId9" Type="http://schemas.openxmlformats.org/officeDocument/2006/relationships/image" Target="../media/image126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gif"/><Relationship Id="rId10" Type="http://schemas.openxmlformats.org/officeDocument/2006/relationships/image" Target="../media/image127.png"/><Relationship Id="rId4" Type="http://schemas.openxmlformats.org/officeDocument/2006/relationships/image" Target="../media/image121.jpg"/><Relationship Id="rId9" Type="http://schemas.openxmlformats.org/officeDocument/2006/relationships/image" Target="../media/image12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3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0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9" y="116632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Rechteck 1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123" name="445E678C-6062-48BC-89B8-8E33F22B830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65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8"/>
          <p:cNvSpPr txBox="1">
            <a:spLocks/>
          </p:cNvSpPr>
          <p:nvPr/>
        </p:nvSpPr>
        <p:spPr>
          <a:xfrm>
            <a:off x="1259632" y="4077072"/>
            <a:ext cx="6607516" cy="1099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2200" dirty="0" smtClean="0">
                <a:solidFill>
                  <a:schemeClr val="tx1"/>
                </a:solidFill>
              </a:rPr>
              <a:t>Paolo Giubellino</a:t>
            </a: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11" name="Untertitel 9"/>
          <p:cNvSpPr txBox="1">
            <a:spLocks/>
          </p:cNvSpPr>
          <p:nvPr/>
        </p:nvSpPr>
        <p:spPr>
          <a:xfrm>
            <a:off x="467544" y="2780928"/>
            <a:ext cx="813690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de-DE" sz="3600" b="1" dirty="0" smtClean="0">
                <a:solidFill>
                  <a:schemeClr val="tx1"/>
                </a:solidFill>
              </a:rPr>
              <a:t>GSI / FAIR </a:t>
            </a:r>
            <a:r>
              <a:rPr lang="de-DE" sz="3600" b="1" dirty="0" err="1" smtClean="0">
                <a:solidFill>
                  <a:schemeClr val="tx1"/>
                </a:solidFill>
              </a:rPr>
              <a:t>Strategy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de-DE" sz="3600" b="1" dirty="0" err="1" smtClean="0">
                <a:solidFill>
                  <a:schemeClr val="tx1"/>
                </a:solidFill>
              </a:rPr>
              <a:t>towards</a:t>
            </a:r>
            <a:r>
              <a:rPr lang="de-DE" sz="3600" b="1" dirty="0" smtClean="0">
                <a:solidFill>
                  <a:schemeClr val="tx1"/>
                </a:solidFill>
              </a:rPr>
              <a:t> 2025</a:t>
            </a:r>
            <a:endParaRPr lang="de-DE" sz="3600" b="1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03648" y="6597352"/>
            <a:ext cx="6336704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 smtClean="0"/>
              <a:t>Matter &amp; Universe Meeting, HI Mainz, 12/13 Dec. 2016</a:t>
            </a:r>
          </a:p>
        </p:txBody>
      </p:sp>
    </p:spTree>
    <p:extLst>
      <p:ext uri="{BB962C8B-B14F-4D97-AF65-F5344CB8AC3E}">
        <p14:creationId xmlns:p14="http://schemas.microsoft.com/office/powerpoint/2010/main" val="32969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7504" y="259790"/>
            <a:ext cx="7128792" cy="787557"/>
          </a:xfrm>
        </p:spPr>
        <p:txBody>
          <a:bodyPr>
            <a:noAutofit/>
          </a:bodyPr>
          <a:lstStyle/>
          <a:p>
            <a:r>
              <a:rPr lang="en-US" dirty="0"/>
              <a:t>Major events and </a:t>
            </a:r>
            <a:r>
              <a:rPr lang="en-US" dirty="0" smtClean="0"/>
              <a:t>decisions ... </a:t>
            </a:r>
            <a:br>
              <a:rPr lang="en-US" dirty="0" smtClean="0"/>
            </a:br>
            <a:r>
              <a:rPr lang="en-US" dirty="0" smtClean="0"/>
              <a:t>... Council </a:t>
            </a:r>
            <a:r>
              <a:rPr lang="en-US" dirty="0"/>
              <a:t>decisions from </a:t>
            </a:r>
            <a:r>
              <a:rPr lang="en-US" dirty="0" smtClean="0"/>
              <a:t>June/September </a:t>
            </a:r>
            <a:r>
              <a:rPr lang="en-US" dirty="0"/>
              <a:t>2015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11560" y="1700386"/>
            <a:ext cx="7920880" cy="50409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200" dirty="0" err="1" smtClean="0"/>
              <a:t>Despite</a:t>
            </a:r>
            <a:r>
              <a:rPr lang="de-DE" sz="2200" dirty="0" smtClean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cost</a:t>
            </a:r>
            <a:r>
              <a:rPr lang="de-DE" sz="2200" dirty="0" smtClean="0"/>
              <a:t> </a:t>
            </a:r>
            <a:r>
              <a:rPr lang="de-DE" sz="2200" dirty="0" err="1" smtClean="0"/>
              <a:t>increase</a:t>
            </a:r>
            <a:r>
              <a:rPr lang="de-DE" sz="2200" dirty="0" smtClean="0"/>
              <a:t> in </a:t>
            </a:r>
            <a:r>
              <a:rPr lang="de-DE" sz="2200" dirty="0" err="1" smtClean="0"/>
              <a:t>civil</a:t>
            </a:r>
            <a:r>
              <a:rPr lang="de-DE" sz="2200" dirty="0" smtClean="0"/>
              <a:t> </a:t>
            </a:r>
            <a:r>
              <a:rPr lang="de-DE" sz="2200" dirty="0" err="1" smtClean="0"/>
              <a:t>construction</a:t>
            </a:r>
            <a:r>
              <a:rPr lang="de-DE" sz="2200" dirty="0" smtClean="0"/>
              <a:t> Council </a:t>
            </a:r>
            <a:r>
              <a:rPr lang="de-DE" sz="2200" dirty="0" err="1" smtClean="0"/>
              <a:t>confirmed</a:t>
            </a:r>
            <a:r>
              <a:rPr lang="de-DE" sz="2200" dirty="0" smtClean="0"/>
              <a:t> in June 2015 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/>
              <a:t>goal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realise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FAIR </a:t>
            </a:r>
            <a:r>
              <a:rPr lang="de-DE" sz="2200" dirty="0" err="1"/>
              <a:t>facility</a:t>
            </a:r>
            <a:r>
              <a:rPr lang="de-DE" sz="2200" dirty="0"/>
              <a:t> </a:t>
            </a:r>
            <a:r>
              <a:rPr lang="de-DE" sz="2200" dirty="0" err="1"/>
              <a:t>as</a:t>
            </a:r>
            <a:r>
              <a:rPr lang="de-DE" sz="2200" dirty="0"/>
              <a:t> </a:t>
            </a:r>
            <a:r>
              <a:rPr lang="de-DE" sz="2200" dirty="0" err="1"/>
              <a:t>outlined</a:t>
            </a:r>
            <a:r>
              <a:rPr lang="de-DE" sz="2200" dirty="0"/>
              <a:t> in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 smtClean="0"/>
              <a:t>Convention</a:t>
            </a:r>
            <a:r>
              <a:rPr lang="de-DE" sz="2200" dirty="0" smtClean="0"/>
              <a:t> </a:t>
            </a:r>
            <a:r>
              <a:rPr lang="de-DE" sz="2200" dirty="0" smtClean="0">
                <a:sym typeface="Wingdings" panose="05000000000000000000" pitchFamily="2" charset="2"/>
              </a:rPr>
              <a:t></a:t>
            </a:r>
            <a:r>
              <a:rPr lang="de-DE" sz="2200" dirty="0" smtClean="0"/>
              <a:t> </a:t>
            </a:r>
            <a:r>
              <a:rPr lang="de-DE" sz="2200" dirty="0" err="1"/>
              <a:t>Modularised</a:t>
            </a:r>
            <a:r>
              <a:rPr lang="de-DE" sz="2200" dirty="0"/>
              <a:t> Start Version (MSV)</a:t>
            </a:r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MSV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completed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2025 at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 smtClean="0"/>
              <a:t>latest</a:t>
            </a:r>
            <a:r>
              <a:rPr lang="de-DE" sz="2200" dirty="0" smtClean="0"/>
              <a:t>; </a:t>
            </a:r>
            <a:r>
              <a:rPr lang="de-DE" sz="2200" dirty="0" err="1" smtClean="0"/>
              <a:t>stepwise</a:t>
            </a:r>
            <a:r>
              <a:rPr lang="de-DE" sz="2200" dirty="0" smtClean="0"/>
              <a:t> </a:t>
            </a:r>
            <a:r>
              <a:rPr lang="de-DE" sz="2200" dirty="0" err="1"/>
              <a:t>realisation</a:t>
            </a:r>
            <a:r>
              <a:rPr lang="de-DE" sz="2200" dirty="0"/>
              <a:t> </a:t>
            </a:r>
            <a:r>
              <a:rPr lang="de-DE" sz="2200" dirty="0" err="1"/>
              <a:t>approach</a:t>
            </a:r>
            <a:r>
              <a:rPr lang="de-DE" sz="2200" dirty="0"/>
              <a:t> in </a:t>
            </a:r>
            <a:r>
              <a:rPr lang="de-DE" sz="2200" dirty="0" err="1"/>
              <a:t>order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start</a:t>
            </a:r>
            <a:r>
              <a:rPr lang="de-DE" sz="2200" dirty="0"/>
              <a:t> </a:t>
            </a:r>
            <a:r>
              <a:rPr lang="de-DE" sz="2200" dirty="0" err="1"/>
              <a:t>experiments</a:t>
            </a:r>
            <a:r>
              <a:rPr lang="de-DE" sz="2200" dirty="0"/>
              <a:t> </a:t>
            </a:r>
            <a:r>
              <a:rPr lang="de-DE" sz="2200" dirty="0" err="1"/>
              <a:t>as</a:t>
            </a:r>
            <a:r>
              <a:rPr lang="de-DE" sz="2200" dirty="0"/>
              <a:t> </a:t>
            </a:r>
            <a:r>
              <a:rPr lang="de-DE" sz="2200" dirty="0" err="1"/>
              <a:t>early</a:t>
            </a:r>
            <a:r>
              <a:rPr lang="de-DE" sz="2200" dirty="0"/>
              <a:t> </a:t>
            </a:r>
            <a:r>
              <a:rPr lang="de-DE" sz="2200" dirty="0" err="1"/>
              <a:t>as</a:t>
            </a:r>
            <a:r>
              <a:rPr lang="de-DE" sz="2200" dirty="0"/>
              <a:t> </a:t>
            </a:r>
            <a:r>
              <a:rPr lang="de-DE" sz="2200" dirty="0" err="1"/>
              <a:t>possible</a:t>
            </a:r>
            <a:endParaRPr lang="de-DE" sz="2200" dirty="0"/>
          </a:p>
          <a:p>
            <a:pPr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200" dirty="0" smtClean="0"/>
              <a:t>In September 2015, </a:t>
            </a:r>
            <a:r>
              <a:rPr lang="de-DE" sz="2200" dirty="0" err="1" smtClean="0"/>
              <a:t>the</a:t>
            </a:r>
            <a:r>
              <a:rPr lang="de-DE" sz="2200" dirty="0" smtClean="0"/>
              <a:t> Shareholders </a:t>
            </a:r>
            <a:r>
              <a:rPr lang="de-DE" sz="2200" dirty="0" err="1" smtClean="0"/>
              <a:t>committed</a:t>
            </a:r>
            <a:r>
              <a:rPr lang="de-DE" sz="2200" dirty="0" smtClean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confirm</a:t>
            </a:r>
            <a:r>
              <a:rPr lang="de-DE" sz="2200" dirty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first</a:t>
            </a:r>
            <a:r>
              <a:rPr lang="de-DE" sz="2200" dirty="0" smtClean="0"/>
              <a:t> </a:t>
            </a:r>
            <a:r>
              <a:rPr lang="de-DE" sz="2200" dirty="0" err="1" smtClean="0"/>
              <a:t>tranche</a:t>
            </a:r>
            <a:r>
              <a:rPr lang="de-DE" sz="2200" dirty="0" smtClean="0"/>
              <a:t> </a:t>
            </a:r>
            <a:r>
              <a:rPr lang="de-DE" sz="2200" dirty="0" err="1" smtClean="0"/>
              <a:t>of</a:t>
            </a:r>
            <a:r>
              <a:rPr lang="de-DE" sz="2200" dirty="0" smtClean="0"/>
              <a:t> additional </a:t>
            </a:r>
            <a:r>
              <a:rPr lang="de-DE" sz="2200" dirty="0" err="1" smtClean="0"/>
              <a:t>funding</a:t>
            </a:r>
            <a:r>
              <a:rPr lang="de-DE" sz="2200" dirty="0" smtClean="0"/>
              <a:t> in 2016; </a:t>
            </a:r>
            <a:r>
              <a:rPr lang="de-DE" sz="2200" dirty="0" err="1"/>
              <a:t>commitments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 smtClean="0"/>
              <a:t>the</a:t>
            </a:r>
            <a:r>
              <a:rPr lang="de-DE" sz="2200" dirty="0" smtClean="0"/>
              <a:t> </a:t>
            </a:r>
            <a:r>
              <a:rPr lang="de-DE" sz="2200" dirty="0" err="1" smtClean="0"/>
              <a:t>second</a:t>
            </a:r>
            <a:r>
              <a:rPr lang="de-DE" sz="2200" dirty="0" smtClean="0"/>
              <a:t> </a:t>
            </a:r>
            <a:r>
              <a:rPr lang="de-DE" sz="2200" dirty="0" err="1" smtClean="0"/>
              <a:t>tranche</a:t>
            </a:r>
            <a:r>
              <a:rPr lang="de-DE" sz="2200" dirty="0" smtClean="0"/>
              <a:t> </a:t>
            </a:r>
            <a:r>
              <a:rPr lang="de-DE" sz="2200" dirty="0" err="1" smtClean="0"/>
              <a:t>are</a:t>
            </a:r>
            <a:r>
              <a:rPr lang="de-DE" sz="2200" dirty="0" smtClean="0"/>
              <a:t> </a:t>
            </a: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be</a:t>
            </a:r>
            <a:r>
              <a:rPr lang="de-DE" sz="2200" dirty="0" smtClean="0"/>
              <a:t> </a:t>
            </a:r>
            <a:r>
              <a:rPr lang="de-DE" sz="2200" dirty="0" err="1" smtClean="0"/>
              <a:t>made</a:t>
            </a:r>
            <a:r>
              <a:rPr lang="de-DE" sz="2200" dirty="0" smtClean="0"/>
              <a:t> </a:t>
            </a:r>
            <a:r>
              <a:rPr lang="de-DE" sz="2200" dirty="0" err="1" smtClean="0"/>
              <a:t>by</a:t>
            </a:r>
            <a:r>
              <a:rPr lang="de-DE" sz="2200" dirty="0" smtClean="0"/>
              <a:t> </a:t>
            </a:r>
            <a:r>
              <a:rPr lang="de-DE" sz="2200" dirty="0"/>
              <a:t>2019</a:t>
            </a:r>
          </a:p>
          <a:p>
            <a:pPr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Major events and decisions in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11560" y="1412776"/>
            <a:ext cx="7920880" cy="504098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Confirmation of most FAIR partners to cover their share in the additional cost for civil construction has been received; the remaining confirmations are expected soon.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13 September 2016: BMBF approved funding for </a:t>
            </a:r>
            <a:r>
              <a:rPr lang="en-US" dirty="0"/>
              <a:t>the civil </a:t>
            </a:r>
            <a:r>
              <a:rPr lang="en-US" dirty="0" smtClean="0"/>
              <a:t>construction of FAIR northern site area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Inquiry and contracting </a:t>
            </a:r>
            <a:r>
              <a:rPr lang="en-US" dirty="0"/>
              <a:t>of </a:t>
            </a:r>
            <a:r>
              <a:rPr lang="en-US" dirty="0" smtClean="0"/>
              <a:t>civil construction has started 26 September and 22 November 2016: first </a:t>
            </a:r>
            <a:r>
              <a:rPr lang="en-US" dirty="0"/>
              <a:t>calls for tender for </a:t>
            </a:r>
            <a:r>
              <a:rPr lang="en-US" dirty="0" smtClean="0"/>
              <a:t>ground water lowering, trench sheeting excavation and building shell for construction have been launched.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7 December 2016: Full integrated planning for the FAIR construction and commissioning presented in the Council. </a:t>
            </a:r>
            <a:r>
              <a:rPr lang="en-US" u="sng" dirty="0" smtClean="0"/>
              <a:t>Solid resource loaded plan for the completion of the project by 2025. </a:t>
            </a:r>
            <a:endParaRPr lang="de-DE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feil nach rechts 1"/>
          <p:cNvSpPr/>
          <p:nvPr/>
        </p:nvSpPr>
        <p:spPr>
          <a:xfrm>
            <a:off x="467544" y="2708920"/>
            <a:ext cx="504056" cy="432048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971600" y="2886035"/>
            <a:ext cx="7128792" cy="14784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Civil construction – realization </a:t>
            </a:r>
            <a:r>
              <a:rPr lang="en-US" sz="3200" dirty="0" smtClean="0"/>
              <a:t>plan</a:t>
            </a:r>
          </a:p>
          <a:p>
            <a:pPr algn="ctr"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1691680" y="3643238"/>
            <a:ext cx="5688632" cy="5778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FAIR CC animation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09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512" y="259790"/>
            <a:ext cx="7056784" cy="787557"/>
          </a:xfrm>
        </p:spPr>
        <p:txBody>
          <a:bodyPr>
            <a:noAutofit/>
          </a:bodyPr>
          <a:lstStyle/>
          <a:p>
            <a:r>
              <a:rPr lang="en-US" dirty="0" smtClean="0"/>
              <a:t>FAIR construction site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9" name="Grafik 8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1423" r="14045" b="1787"/>
          <a:stretch/>
        </p:blipFill>
        <p:spPr bwMode="auto">
          <a:xfrm>
            <a:off x="683568" y="1824870"/>
            <a:ext cx="6190282" cy="4628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536" y="1268760"/>
            <a:ext cx="453650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 smtClean="0"/>
              <a:t>Northern and southern area: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308304" y="2099920"/>
            <a:ext cx="1440160" cy="646331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Northern 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site area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304" y="4765957"/>
            <a:ext cx="1368152" cy="646331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Southern </a:t>
            </a:r>
          </a:p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site area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5220072" y="2423085"/>
            <a:ext cx="2088232" cy="612939"/>
          </a:xfrm>
          <a:prstGeom prst="straightConnector1">
            <a:avLst/>
          </a:prstGeom>
          <a:ln w="15875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1" idx="1"/>
          </p:cNvCxnSpPr>
          <p:nvPr/>
        </p:nvCxnSpPr>
        <p:spPr>
          <a:xfrm flipH="1">
            <a:off x="4283968" y="5089123"/>
            <a:ext cx="3024336" cy="10099"/>
          </a:xfrm>
          <a:prstGeom prst="straightConnector1">
            <a:avLst/>
          </a:prstGeom>
          <a:ln w="15875"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Rechteck 1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7504" y="259790"/>
            <a:ext cx="6741723" cy="787557"/>
          </a:xfrm>
        </p:spPr>
        <p:txBody>
          <a:bodyPr>
            <a:noAutofit/>
          </a:bodyPr>
          <a:lstStyle/>
          <a:p>
            <a:r>
              <a:rPr lang="en-US" dirty="0" smtClean="0"/>
              <a:t>FAIR civil construction – realization plan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547664" y="2998693"/>
            <a:ext cx="5688632" cy="5778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FAIR CC animation 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/>
        </p:nvSpPr>
        <p:spPr>
          <a:xfrm>
            <a:off x="467544" y="2456892"/>
            <a:ext cx="8208912" cy="219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Beam time 2016</a:t>
            </a:r>
          </a:p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and </a:t>
            </a:r>
          </a:p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recent research highlights</a:t>
            </a:r>
            <a:endParaRPr lang="en-US" altLang="de-DE" sz="32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480"/>
              </a:spcBef>
              <a:buFont typeface="Arial" charset="0"/>
              <a:buChar char="•"/>
              <a:defRPr/>
            </a:pPr>
            <a:endParaRPr lang="en-US" altLang="de-DE" sz="2200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1"/>
          <p:cNvSpPr txBox="1">
            <a:spLocks/>
          </p:cNvSpPr>
          <p:nvPr/>
        </p:nvSpPr>
        <p:spPr>
          <a:xfrm>
            <a:off x="422565" y="1340768"/>
            <a:ext cx="8469915" cy="50405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3000" dirty="0">
                <a:solidFill>
                  <a:schemeClr val="tx1"/>
                </a:solidFill>
              </a:rPr>
              <a:t>Beam Time 2016 – </a:t>
            </a:r>
            <a:r>
              <a:rPr lang="de-DE" sz="3000" dirty="0" err="1" smtClean="0">
                <a:solidFill>
                  <a:schemeClr val="tx1"/>
                </a:solidFill>
              </a:rPr>
              <a:t>brief</a:t>
            </a:r>
            <a:r>
              <a:rPr lang="de-DE" sz="3000" dirty="0" smtClean="0">
                <a:solidFill>
                  <a:schemeClr val="tx1"/>
                </a:solidFill>
              </a:rPr>
              <a:t> </a:t>
            </a:r>
            <a:r>
              <a:rPr lang="de-DE" sz="3000" dirty="0" err="1" smtClean="0">
                <a:solidFill>
                  <a:schemeClr val="tx1"/>
                </a:solidFill>
              </a:rPr>
              <a:t>summary</a:t>
            </a:r>
            <a:endParaRPr lang="en-US" sz="30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</a:rPr>
              <a:t>3 months, from April 25 to July 21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Global machine availability was about 75% for parallel operation as in recent years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Very efficient parallel operation at SIS/ESR: average beam delivery to three experiments in pulse-to-pulse operation 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The envisioned testing and experimental program was successfully served – essentially all scientific and technical objectives could be achieved.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Instrumental highlight: start of commissioning of the </a:t>
            </a:r>
            <a:r>
              <a:rPr lang="en-US" sz="2200" dirty="0" err="1" smtClean="0">
                <a:solidFill>
                  <a:schemeClr val="tx1"/>
                </a:solidFill>
              </a:rPr>
              <a:t>Cryring</a:t>
            </a:r>
            <a:endParaRPr lang="en-US" sz="2200" dirty="0" smtClean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Physics highlight: Pioneering measurements of proton-capture reactions at the internal target of ESR demonstrating the feasibility of precision studies of astrophysical reactions at storage rings.      </a:t>
            </a:r>
            <a:endParaRPr lang="de-DE" sz="2200" dirty="0"/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/>
          </a:bodyPr>
          <a:lstStyle/>
          <a:p>
            <a:r>
              <a:rPr lang="de-DE" dirty="0" smtClean="0"/>
              <a:t>Research at GSI </a:t>
            </a:r>
            <a:r>
              <a:rPr lang="de-DE" dirty="0" err="1" smtClean="0"/>
              <a:t>continues</a:t>
            </a: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64261" cy="787557"/>
          </a:xfrm>
        </p:spPr>
        <p:txBody>
          <a:bodyPr>
            <a:normAutofit/>
          </a:bodyPr>
          <a:lstStyle/>
          <a:p>
            <a:r>
              <a:rPr lang="de-DE" alt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Highlights </a:t>
            </a:r>
            <a:r>
              <a:rPr lang="de-DE" altLang="de-DE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alt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2016 Beam Time at GSI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78" y="1844824"/>
            <a:ext cx="3143502" cy="21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5940152" y="2708921"/>
            <a:ext cx="864096" cy="792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36912"/>
            <a:ext cx="1224136" cy="120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20"/>
          <p:cNvSpPr txBox="1">
            <a:spLocks noChangeArrowheads="1"/>
          </p:cNvSpPr>
          <p:nvPr/>
        </p:nvSpPr>
        <p:spPr bwMode="auto">
          <a:xfrm>
            <a:off x="6459232" y="3306470"/>
            <a:ext cx="1281120" cy="33855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dirty="0">
                <a:solidFill>
                  <a:prstClr val="white"/>
                </a:solidFill>
              </a:rPr>
              <a:t>(</a:t>
            </a:r>
            <a:r>
              <a:rPr lang="en-US" altLang="de-DE" sz="1600" b="1" dirty="0" err="1">
                <a:solidFill>
                  <a:prstClr val="white"/>
                </a:solidFill>
              </a:rPr>
              <a:t>p,g</a:t>
            </a:r>
            <a:r>
              <a:rPr lang="en-US" altLang="de-DE" sz="1600" b="1" dirty="0">
                <a:solidFill>
                  <a:prstClr val="white"/>
                </a:solidFill>
              </a:rPr>
              <a:t>) signal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121842" y="3068960"/>
            <a:ext cx="53304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9388" indent="-179388" eaLnBrk="1" hangingPunct="1">
              <a:spcBef>
                <a:spcPct val="0"/>
              </a:spcBef>
              <a:buClrTx/>
              <a:tabLst>
                <a:tab pos="179388" algn="l"/>
              </a:tabLst>
            </a:pPr>
            <a:r>
              <a:rPr lang="en-US" altLang="de-DE" sz="1500" dirty="0" smtClean="0">
                <a:solidFill>
                  <a:schemeClr val="tx1"/>
                </a:solidFill>
              </a:rPr>
              <a:t>Successful proof-of-concept of nuclear</a:t>
            </a:r>
            <a:br>
              <a:rPr lang="en-US" altLang="de-DE" sz="1500" dirty="0" smtClean="0">
                <a:solidFill>
                  <a:schemeClr val="tx1"/>
                </a:solidFill>
              </a:rPr>
            </a:br>
            <a:r>
              <a:rPr lang="en-US" altLang="de-DE" sz="1500" dirty="0" smtClean="0">
                <a:solidFill>
                  <a:schemeClr val="tx1"/>
                </a:solidFill>
              </a:rPr>
              <a:t>astrophysics studies in storage rings </a:t>
            </a:r>
            <a:br>
              <a:rPr lang="en-US" altLang="de-DE" sz="1500" dirty="0" smtClean="0">
                <a:solidFill>
                  <a:schemeClr val="tx1"/>
                </a:solidFill>
              </a:rPr>
            </a:br>
            <a:r>
              <a:rPr lang="en-US" altLang="de-DE" sz="1500" dirty="0" smtClean="0">
                <a:solidFill>
                  <a:schemeClr val="tx1"/>
                </a:solidFill>
              </a:rPr>
              <a:t>using </a:t>
            </a:r>
            <a:r>
              <a:rPr lang="en-US" altLang="de-DE" sz="1500" dirty="0">
                <a:solidFill>
                  <a:schemeClr val="tx1"/>
                </a:solidFill>
              </a:rPr>
              <a:t>the </a:t>
            </a:r>
            <a:r>
              <a:rPr lang="en-US" altLang="de-DE" sz="1500" dirty="0" smtClean="0">
                <a:solidFill>
                  <a:schemeClr val="tx1"/>
                </a:solidFill>
              </a:rPr>
              <a:t>124Xe (</a:t>
            </a:r>
            <a:r>
              <a:rPr lang="en-US" altLang="de-DE" sz="1500" dirty="0" err="1">
                <a:solidFill>
                  <a:schemeClr val="tx1"/>
                </a:solidFill>
              </a:rPr>
              <a:t>p,</a:t>
            </a:r>
            <a:r>
              <a:rPr lang="en-US" altLang="de-DE" sz="1500" dirty="0" err="1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altLang="de-DE" sz="1500" dirty="0">
                <a:solidFill>
                  <a:schemeClr val="tx1"/>
                </a:solidFill>
              </a:rPr>
              <a:t>) </a:t>
            </a:r>
            <a:r>
              <a:rPr lang="de-DE" altLang="de-DE" sz="1500" dirty="0">
                <a:solidFill>
                  <a:schemeClr val="tx1"/>
                </a:solidFill>
              </a:rPr>
              <a:t>n</a:t>
            </a:r>
            <a:r>
              <a:rPr lang="en-US" altLang="de-DE" sz="1500" dirty="0" err="1">
                <a:solidFill>
                  <a:schemeClr val="tx1"/>
                </a:solidFill>
              </a:rPr>
              <a:t>ucleosynthesis</a:t>
            </a:r>
            <a:r>
              <a:rPr lang="en-US" altLang="de-DE" sz="1500" dirty="0">
                <a:solidFill>
                  <a:schemeClr val="tx1"/>
                </a:solidFill>
              </a:rPr>
              <a:t> reaction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03848" y="1260049"/>
            <a:ext cx="4322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ClrTx/>
            </a:pPr>
            <a:r>
              <a:rPr lang="en-US" altLang="de-DE" sz="1600" dirty="0">
                <a:solidFill>
                  <a:schemeClr val="tx1"/>
                </a:solidFill>
              </a:rPr>
              <a:t>Successful </a:t>
            </a:r>
            <a:r>
              <a:rPr lang="en-US" altLang="de-DE" sz="1600" dirty="0" smtClean="0">
                <a:solidFill>
                  <a:schemeClr val="tx1"/>
                </a:solidFill>
              </a:rPr>
              <a:t>start of commissioning </a:t>
            </a:r>
            <a:br>
              <a:rPr lang="en-US" altLang="de-DE" sz="1600" dirty="0" smtClean="0">
                <a:solidFill>
                  <a:schemeClr val="tx1"/>
                </a:solidFill>
              </a:rPr>
            </a:br>
            <a:r>
              <a:rPr lang="en-US" altLang="de-DE" sz="1600" dirty="0" smtClean="0">
                <a:solidFill>
                  <a:schemeClr val="tx1"/>
                </a:solidFill>
              </a:rPr>
              <a:t>of the 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Cryring@ESR</a:t>
            </a:r>
            <a:r>
              <a:rPr lang="en-US" altLang="de-DE" sz="1600" dirty="0" smtClean="0">
                <a:solidFill>
                  <a:schemeClr val="tx1"/>
                </a:solidFill>
              </a:rPr>
              <a:t> (first turn achieved)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964979" cy="170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835696" y="2586390"/>
            <a:ext cx="1534394" cy="338554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buClrTx/>
              <a:buFontTx/>
              <a:buNone/>
              <a:defRPr sz="16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dirty="0" err="1" smtClean="0"/>
              <a:t>Cryring@ESR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2" y="4005064"/>
            <a:ext cx="3071496" cy="212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131840" y="4242574"/>
            <a:ext cx="57606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tabLst>
                <a:tab pos="1887538" algn="l"/>
              </a:tabLst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buClrTx/>
            </a:pPr>
            <a:r>
              <a:rPr lang="en-US" altLang="de-DE" sz="1600" dirty="0">
                <a:solidFill>
                  <a:schemeClr val="tx1"/>
                </a:solidFill>
              </a:rPr>
              <a:t>Successful </a:t>
            </a:r>
            <a:r>
              <a:rPr lang="en-US" altLang="de-DE" sz="1600" dirty="0" smtClean="0">
                <a:solidFill>
                  <a:schemeClr val="tx1"/>
                </a:solidFill>
              </a:rPr>
              <a:t>test of novel APPA / SPARC instrumentation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pic>
        <p:nvPicPr>
          <p:cNvPr id="18" name="diamond_anim_1000m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0894" y="4776820"/>
            <a:ext cx="1375602" cy="1098672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563888" y="5064851"/>
            <a:ext cx="561360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6000" indent="-216000" defTabSz="4572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Tests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16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CVD diamond detector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673200" lvl="1" indent="-216000" defTabSz="4572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In vacuum operation without cooling</a:t>
            </a:r>
          </a:p>
          <a:p>
            <a:pPr marL="673200" lvl="1" indent="-216000" defTabSz="4572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Rate capability up to 10</a:t>
            </a:r>
            <a:r>
              <a:rPr lang="en-US" sz="1400" baseline="300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7</a:t>
            </a:r>
            <a:r>
              <a:rPr lang="en-US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MIPs/s/mm2</a:t>
            </a:r>
          </a:p>
          <a:p>
            <a:pPr marL="673200" lvl="1" indent="-216000" defTabSz="4572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Timing resolution (sigma) 90ps </a:t>
            </a:r>
          </a:p>
          <a:p>
            <a:pPr marL="673200" lvl="1" indent="-216000" defTabSz="45720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Radiation hard material CVD diamond</a:t>
            </a:r>
          </a:p>
          <a:p>
            <a:pPr marL="216000" indent="-216000" defTabSz="457200"/>
            <a:endParaRPr lang="en-US" sz="8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52884"/>
            <a:ext cx="1512168" cy="124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9434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Further research highlights</a:t>
            </a:r>
            <a:br>
              <a:rPr lang="en-US" dirty="0" smtClean="0"/>
            </a:br>
            <a:r>
              <a:rPr lang="en-US" dirty="0" smtClean="0"/>
              <a:t>- Biophysics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37286" y="1364260"/>
            <a:ext cx="38859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Measurement of shielding </a:t>
            </a:r>
            <a:r>
              <a:rPr lang="en-US" dirty="0">
                <a:solidFill>
                  <a:prstClr val="black"/>
                </a:solidFill>
              </a:rPr>
              <a:t>properties </a:t>
            </a:r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of Lithium </a:t>
            </a:r>
            <a:r>
              <a:rPr lang="en-US" dirty="0" err="1">
                <a:solidFill>
                  <a:prstClr val="black"/>
                </a:solidFill>
              </a:rPr>
              <a:t>H</a:t>
            </a:r>
            <a:r>
              <a:rPr lang="en-US" dirty="0" err="1" smtClean="0">
                <a:solidFill>
                  <a:prstClr val="black"/>
                </a:solidFill>
              </a:rPr>
              <a:t>ydrid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LiH</a:t>
            </a:r>
            <a:r>
              <a:rPr lang="en-US" dirty="0" smtClean="0">
                <a:solidFill>
                  <a:prstClr val="black"/>
                </a:solidFill>
              </a:rPr>
              <a:t>) in combination with FAIR relevant detector setup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        </a:t>
            </a:r>
            <a:r>
              <a:rPr lang="en-US" dirty="0" err="1" smtClean="0">
                <a:solidFill>
                  <a:prstClr val="black"/>
                </a:solidFill>
              </a:rPr>
              <a:t>LiH</a:t>
            </a:r>
            <a:r>
              <a:rPr lang="en-US" dirty="0" smtClean="0">
                <a:solidFill>
                  <a:prstClr val="black"/>
                </a:solidFill>
              </a:rPr>
              <a:t> is very </a:t>
            </a:r>
            <a:r>
              <a:rPr lang="en-US" dirty="0">
                <a:solidFill>
                  <a:prstClr val="black"/>
                </a:solidFill>
              </a:rPr>
              <a:t>promising  </a:t>
            </a:r>
            <a:r>
              <a:rPr lang="en-US" dirty="0" smtClean="0">
                <a:solidFill>
                  <a:prstClr val="black"/>
                </a:solidFill>
              </a:rPr>
              <a:t>shielding material </a:t>
            </a:r>
            <a:r>
              <a:rPr lang="en-US" dirty="0">
                <a:solidFill>
                  <a:prstClr val="black"/>
                </a:solidFill>
              </a:rPr>
              <a:t>for </a:t>
            </a:r>
            <a:r>
              <a:rPr lang="en-US" dirty="0" smtClean="0">
                <a:solidFill>
                  <a:prstClr val="black"/>
                </a:solidFill>
              </a:rPr>
              <a:t>reduction </a:t>
            </a:r>
            <a:r>
              <a:rPr lang="en-US" dirty="0">
                <a:solidFill>
                  <a:prstClr val="black"/>
                </a:solidFill>
              </a:rPr>
              <a:t>of the astronauts dose during long-term </a:t>
            </a:r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space </a:t>
            </a:r>
            <a:r>
              <a:rPr lang="en-US" dirty="0">
                <a:solidFill>
                  <a:prstClr val="black"/>
                </a:solidFill>
              </a:rPr>
              <a:t>missions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/>
          <a:srcRect l="920" t="-260" r="816" b="9843"/>
          <a:stretch/>
        </p:blipFill>
        <p:spPr>
          <a:xfrm>
            <a:off x="4680000" y="1260000"/>
            <a:ext cx="4104000" cy="30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9"/>
          <p:cNvSpPr/>
          <p:nvPr/>
        </p:nvSpPr>
        <p:spPr>
          <a:xfrm>
            <a:off x="602820" y="4099032"/>
            <a:ext cx="8415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u="sng" dirty="0" smtClean="0">
                <a:solidFill>
                  <a:srgbClr val="C00000"/>
                </a:solidFill>
              </a:rPr>
              <a:t>Awards: </a:t>
            </a:r>
            <a:endParaRPr lang="en-US" b="1" u="sng" dirty="0">
              <a:solidFill>
                <a:srgbClr val="C00000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Recognition by the editorial board of </a:t>
            </a:r>
            <a:r>
              <a:rPr lang="en-US" i="1" dirty="0">
                <a:solidFill>
                  <a:prstClr val="black"/>
                </a:solidFill>
              </a:rPr>
              <a:t>Physics in Medicine and Biology  </a:t>
            </a:r>
            <a:r>
              <a:rPr lang="en-US" dirty="0">
                <a:solidFill>
                  <a:prstClr val="black"/>
                </a:solidFill>
              </a:rPr>
              <a:t>of the paper by M. </a:t>
            </a:r>
            <a:r>
              <a:rPr lang="en-US" dirty="0" err="1">
                <a:solidFill>
                  <a:prstClr val="black"/>
                </a:solidFill>
              </a:rPr>
              <a:t>Krämer</a:t>
            </a:r>
            <a:r>
              <a:rPr lang="en-US" dirty="0">
                <a:solidFill>
                  <a:prstClr val="black"/>
                </a:solidFill>
              </a:rPr>
              <a:t> et al. (PMB 2000) </a:t>
            </a:r>
            <a:r>
              <a:rPr lang="en-US" dirty="0" smtClean="0">
                <a:solidFill>
                  <a:prstClr val="black"/>
                </a:solidFill>
              </a:rPr>
              <a:t>about treatment planning for ion beam therapy as </a:t>
            </a:r>
            <a:r>
              <a:rPr lang="en-US" b="1" i="1" dirty="0">
                <a:solidFill>
                  <a:schemeClr val="tx2"/>
                </a:solidFill>
              </a:rPr>
              <a:t>one of </a:t>
            </a:r>
            <a:r>
              <a:rPr lang="en-US" b="1" i="1" dirty="0" smtClean="0">
                <a:solidFill>
                  <a:schemeClr val="tx2"/>
                </a:solidFill>
              </a:rPr>
              <a:t>the </a:t>
            </a:r>
            <a:r>
              <a:rPr lang="en-US" b="1" i="1" dirty="0">
                <a:solidFill>
                  <a:schemeClr val="tx2"/>
                </a:solidFill>
              </a:rPr>
              <a:t>25 </a:t>
            </a:r>
            <a:r>
              <a:rPr lang="en-US" b="1" i="1" dirty="0" smtClean="0">
                <a:solidFill>
                  <a:schemeClr val="tx2"/>
                </a:solidFill>
              </a:rPr>
              <a:t>most important papers </a:t>
            </a:r>
            <a:r>
              <a:rPr lang="en-US" b="1" i="1" dirty="0">
                <a:solidFill>
                  <a:schemeClr val="tx2"/>
                </a:solidFill>
              </a:rPr>
              <a:t>in the 60 years history of the journal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  <a:p>
            <a:pPr defTabSz="457200"/>
            <a:r>
              <a:rPr lang="en-US" b="1" i="1" dirty="0">
                <a:solidFill>
                  <a:schemeClr val="tx2"/>
                </a:solidFill>
              </a:rPr>
              <a:t>Best-Paper-Award 2016 of the </a:t>
            </a:r>
            <a:r>
              <a:rPr lang="en-US" b="1" i="1" dirty="0" smtClean="0">
                <a:solidFill>
                  <a:schemeClr val="tx2"/>
                </a:solidFill>
              </a:rPr>
              <a:t>German </a:t>
            </a:r>
            <a:r>
              <a:rPr lang="en-US" b="1" i="1" dirty="0">
                <a:solidFill>
                  <a:schemeClr val="tx2"/>
                </a:solidFill>
              </a:rPr>
              <a:t>Radiation Research </a:t>
            </a:r>
            <a:r>
              <a:rPr lang="en-US" b="1" i="1" dirty="0" smtClean="0">
                <a:solidFill>
                  <a:schemeClr val="tx2"/>
                </a:solidFill>
              </a:rPr>
              <a:t>Society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for the paper by </a:t>
            </a:r>
            <a:r>
              <a:rPr lang="en-US" dirty="0" err="1">
                <a:solidFill>
                  <a:prstClr val="black"/>
                </a:solidFill>
              </a:rPr>
              <a:t>Hufnagl</a:t>
            </a:r>
            <a:r>
              <a:rPr lang="en-US" dirty="0">
                <a:solidFill>
                  <a:prstClr val="black"/>
                </a:solidFill>
              </a:rPr>
              <a:t> et al</a:t>
            </a:r>
            <a:r>
              <a:rPr lang="en-US" dirty="0" smtClean="0">
                <a:solidFill>
                  <a:prstClr val="black"/>
                </a:solidFill>
              </a:rPr>
              <a:t>. about </a:t>
            </a:r>
            <a:r>
              <a:rPr lang="en-US" i="1" dirty="0" smtClean="0">
                <a:solidFill>
                  <a:prstClr val="black"/>
                </a:solidFill>
              </a:rPr>
              <a:t>“Modelling of cell cycle dependent </a:t>
            </a:r>
            <a:r>
              <a:rPr lang="en-US" i="1" dirty="0" err="1" smtClean="0">
                <a:solidFill>
                  <a:prstClr val="black"/>
                </a:solidFill>
              </a:rPr>
              <a:t>radiosensitivity</a:t>
            </a:r>
            <a:r>
              <a:rPr lang="en-US" i="1" dirty="0" smtClean="0">
                <a:solidFill>
                  <a:prstClr val="black"/>
                </a:solidFill>
              </a:rPr>
              <a:t>” </a:t>
            </a:r>
            <a:r>
              <a:rPr lang="en-US" dirty="0" smtClean="0">
                <a:solidFill>
                  <a:prstClr val="black"/>
                </a:solidFill>
              </a:rPr>
              <a:t>(DNA </a:t>
            </a:r>
            <a:r>
              <a:rPr lang="en-US" dirty="0">
                <a:solidFill>
                  <a:prstClr val="black"/>
                </a:solidFill>
              </a:rPr>
              <a:t>Repair </a:t>
            </a:r>
            <a:r>
              <a:rPr lang="en-US" dirty="0" smtClean="0">
                <a:solidFill>
                  <a:prstClr val="black"/>
                </a:solidFill>
              </a:rPr>
              <a:t>2015). </a:t>
            </a:r>
            <a:endParaRPr lang="de-DE" dirty="0">
              <a:solidFill>
                <a:prstClr val="black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710732" y="2913693"/>
            <a:ext cx="38625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7926" y="145490"/>
            <a:ext cx="7421356" cy="787557"/>
          </a:xfrm>
        </p:spPr>
        <p:txBody>
          <a:bodyPr>
            <a:normAutofit fontScale="90000"/>
          </a:bodyPr>
          <a:lstStyle/>
          <a:p>
            <a:r>
              <a:rPr lang="en-GB" altLang="de-DE" dirty="0" smtClean="0">
                <a:cs typeface="Arial" charset="0"/>
              </a:rPr>
              <a:t>Further research highlights</a:t>
            </a:r>
            <a:br>
              <a:rPr lang="en-GB" altLang="de-DE" dirty="0" smtClean="0">
                <a:cs typeface="Arial" charset="0"/>
              </a:rPr>
            </a:br>
            <a:r>
              <a:rPr lang="en-GB" altLang="de-DE" dirty="0" smtClean="0">
                <a:cs typeface="Arial" charset="0"/>
              </a:rPr>
              <a:t>- Laser </a:t>
            </a:r>
            <a:r>
              <a:rPr lang="en-GB" altLang="de-DE" dirty="0">
                <a:cs typeface="Arial" charset="0"/>
              </a:rPr>
              <a:t>spectroscopic investigation of </a:t>
            </a:r>
            <a:r>
              <a:rPr lang="en-GB" altLang="de-DE" dirty="0" smtClean="0">
                <a:cs typeface="Arial" charset="0"/>
              </a:rPr>
              <a:t>No </a:t>
            </a:r>
            <a:r>
              <a:rPr lang="en-GB" altLang="de-DE" dirty="0">
                <a:cs typeface="Arial" charset="0"/>
              </a:rPr>
              <a:t>(Z=102</a:t>
            </a:r>
            <a:r>
              <a:rPr lang="en-GB" altLang="de-DE" dirty="0" smtClean="0"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8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29" y="6291591"/>
            <a:ext cx="1400000" cy="560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0.png" descr="log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176" y="6397796"/>
            <a:ext cx="1422222" cy="471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2.png" descr="University of Liverpool logo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7763" y="6447377"/>
            <a:ext cx="1618774" cy="3719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pieren 5"/>
          <p:cNvGrpSpPr/>
          <p:nvPr/>
        </p:nvGrpSpPr>
        <p:grpSpPr>
          <a:xfrm>
            <a:off x="1109678" y="1116104"/>
            <a:ext cx="7853118" cy="4791176"/>
            <a:chOff x="1043608" y="836712"/>
            <a:chExt cx="8076098" cy="4863852"/>
          </a:xfrm>
        </p:grpSpPr>
        <p:pic>
          <p:nvPicPr>
            <p:cNvPr id="19" name="Content Placeholder 4" descr="Graph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8292" y="908720"/>
              <a:ext cx="2811414" cy="4623420"/>
            </a:xfrm>
            <a:prstGeom prst="rect">
              <a:avLst/>
            </a:prstGeom>
          </p:spPr>
        </p:pic>
        <p:pic>
          <p:nvPicPr>
            <p:cNvPr id="20" name="Grafik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304" y="1236068"/>
              <a:ext cx="2927880" cy="4391820"/>
            </a:xfrm>
            <a:prstGeom prst="rect">
              <a:avLst/>
            </a:prstGeom>
          </p:spPr>
        </p:pic>
        <p:pic>
          <p:nvPicPr>
            <p:cNvPr id="21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836712"/>
              <a:ext cx="2227592" cy="1877757"/>
            </a:xfrm>
            <a:prstGeom prst="rect">
              <a:avLst/>
            </a:prstGeom>
          </p:spPr>
        </p:pic>
        <p:sp>
          <p:nvSpPr>
            <p:cNvPr id="22" name="Abgerundetes Rechteck 7"/>
            <p:cNvSpPr/>
            <p:nvPr/>
          </p:nvSpPr>
          <p:spPr bwMode="auto">
            <a:xfrm>
              <a:off x="3256262" y="991643"/>
              <a:ext cx="2944005" cy="4708921"/>
            </a:xfrm>
            <a:prstGeom prst="round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>
                <a:lnSpc>
                  <a:spcPct val="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de-DE" kern="0" smtClean="0">
                <a:solidFill>
                  <a:prstClr val="white"/>
                </a:solidFill>
                <a:ea typeface="MS Gothic" charset="-128"/>
              </a:endParaRPr>
            </a:p>
          </p:txBody>
        </p:sp>
        <p:sp>
          <p:nvSpPr>
            <p:cNvPr id="23" name="Rechteck 9"/>
            <p:cNvSpPr/>
            <p:nvPr/>
          </p:nvSpPr>
          <p:spPr>
            <a:xfrm>
              <a:off x="3210143" y="3726731"/>
              <a:ext cx="7857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prstClr val="black"/>
                  </a:solidFill>
                  <a:latin typeface="Calibri"/>
                </a:rPr>
                <a:t>100 mbar</a:t>
              </a:r>
            </a:p>
            <a:p>
              <a:pPr algn="ctr"/>
              <a:r>
                <a:rPr lang="de-DE" sz="1200" dirty="0" smtClean="0">
                  <a:solidFill>
                    <a:prstClr val="black"/>
                  </a:solidFill>
                  <a:latin typeface="Calibri"/>
                </a:rPr>
                <a:t>Argon</a:t>
              </a:r>
              <a:endParaRPr lang="de-D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ihandform 29"/>
            <p:cNvSpPr/>
            <p:nvPr/>
          </p:nvSpPr>
          <p:spPr>
            <a:xfrm rot="20424109">
              <a:off x="4969828" y="1294339"/>
              <a:ext cx="843729" cy="387516"/>
            </a:xfrm>
            <a:custGeom>
              <a:avLst/>
              <a:gdLst>
                <a:gd name="connsiteX0" fmla="*/ 714375 w 714375"/>
                <a:gd name="connsiteY0" fmla="*/ 1200159 h 1852373"/>
                <a:gd name="connsiteX1" fmla="*/ 666750 w 714375"/>
                <a:gd name="connsiteY1" fmla="*/ 1171584 h 1852373"/>
                <a:gd name="connsiteX2" fmla="*/ 581025 w 714375"/>
                <a:gd name="connsiteY2" fmla="*/ 1266834 h 1852373"/>
                <a:gd name="connsiteX3" fmla="*/ 514350 w 714375"/>
                <a:gd name="connsiteY3" fmla="*/ 542934 h 1852373"/>
                <a:gd name="connsiteX4" fmla="*/ 466725 w 714375"/>
                <a:gd name="connsiteY4" fmla="*/ 1847859 h 1852373"/>
                <a:gd name="connsiteX5" fmla="*/ 295275 w 714375"/>
                <a:gd name="connsiteY5" fmla="*/ 9 h 1852373"/>
                <a:gd name="connsiteX6" fmla="*/ 295275 w 714375"/>
                <a:gd name="connsiteY6" fmla="*/ 1819284 h 1852373"/>
                <a:gd name="connsiteX7" fmla="*/ 171450 w 714375"/>
                <a:gd name="connsiteY7" fmla="*/ 657234 h 1852373"/>
                <a:gd name="connsiteX8" fmla="*/ 142875 w 714375"/>
                <a:gd name="connsiteY8" fmla="*/ 1266834 h 1852373"/>
                <a:gd name="connsiteX9" fmla="*/ 76200 w 714375"/>
                <a:gd name="connsiteY9" fmla="*/ 1209684 h 1852373"/>
                <a:gd name="connsiteX10" fmla="*/ 0 w 714375"/>
                <a:gd name="connsiteY10" fmla="*/ 1228734 h 18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375" h="1852373">
                  <a:moveTo>
                    <a:pt x="714375" y="1200159"/>
                  </a:moveTo>
                  <a:cubicBezTo>
                    <a:pt x="701675" y="1180315"/>
                    <a:pt x="688975" y="1160472"/>
                    <a:pt x="666750" y="1171584"/>
                  </a:cubicBezTo>
                  <a:cubicBezTo>
                    <a:pt x="644525" y="1182696"/>
                    <a:pt x="606425" y="1371609"/>
                    <a:pt x="581025" y="1266834"/>
                  </a:cubicBezTo>
                  <a:cubicBezTo>
                    <a:pt x="555625" y="1162059"/>
                    <a:pt x="533400" y="446097"/>
                    <a:pt x="514350" y="542934"/>
                  </a:cubicBezTo>
                  <a:cubicBezTo>
                    <a:pt x="495300" y="639771"/>
                    <a:pt x="503237" y="1938346"/>
                    <a:pt x="466725" y="1847859"/>
                  </a:cubicBezTo>
                  <a:cubicBezTo>
                    <a:pt x="430213" y="1757372"/>
                    <a:pt x="323850" y="4771"/>
                    <a:pt x="295275" y="9"/>
                  </a:cubicBezTo>
                  <a:cubicBezTo>
                    <a:pt x="266700" y="-4753"/>
                    <a:pt x="315912" y="1709747"/>
                    <a:pt x="295275" y="1819284"/>
                  </a:cubicBezTo>
                  <a:cubicBezTo>
                    <a:pt x="274638" y="1928821"/>
                    <a:pt x="196850" y="749309"/>
                    <a:pt x="171450" y="657234"/>
                  </a:cubicBezTo>
                  <a:cubicBezTo>
                    <a:pt x="146050" y="565159"/>
                    <a:pt x="158750" y="1174759"/>
                    <a:pt x="142875" y="1266834"/>
                  </a:cubicBezTo>
                  <a:cubicBezTo>
                    <a:pt x="127000" y="1358909"/>
                    <a:pt x="100012" y="1216034"/>
                    <a:pt x="76200" y="1209684"/>
                  </a:cubicBezTo>
                  <a:cubicBezTo>
                    <a:pt x="52388" y="1203334"/>
                    <a:pt x="0" y="1228734"/>
                    <a:pt x="0" y="1228734"/>
                  </a:cubicBezTo>
                </a:path>
              </a:pathLst>
            </a:custGeom>
            <a:noFill/>
            <a:ln w="31750" cap="flat" cmpd="sng" algn="ctr">
              <a:solidFill>
                <a:srgbClr val="3C3CF0"/>
              </a:solidFill>
              <a:prstDash val="solid"/>
              <a:headEnd type="none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3200" kern="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Ellipse 30"/>
            <p:cNvSpPr/>
            <p:nvPr/>
          </p:nvSpPr>
          <p:spPr>
            <a:xfrm>
              <a:off x="4502801" y="4620947"/>
              <a:ext cx="180199" cy="191616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21299999" lon="21299997" rev="16200000"/>
              </a:camera>
              <a:lightRig rig="twoPt" dir="t"/>
            </a:scene3d>
            <a:sp3d extrusionH="76200" contourW="12700" prstMaterial="flat">
              <a:bevelT w="152400" h="50800" prst="softRound"/>
              <a:bevelB w="165100" prst="coolSlant"/>
              <a:extrusionClr>
                <a:sysClr val="window" lastClr="FFFFFF">
                  <a:lumMod val="95000"/>
                </a:sysClr>
              </a:extrusionClr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de-DE" sz="1200" kern="0" dirty="0" smtClean="0">
                  <a:solidFill>
                    <a:prstClr val="black"/>
                  </a:solidFill>
                  <a:latin typeface="Calibri"/>
                </a:rPr>
                <a:t>+</a:t>
              </a:r>
            </a:p>
          </p:txBody>
        </p:sp>
        <p:sp>
          <p:nvSpPr>
            <p:cNvPr id="26" name="Ellipse 31"/>
            <p:cNvSpPr/>
            <p:nvPr/>
          </p:nvSpPr>
          <p:spPr>
            <a:xfrm>
              <a:off x="4296314" y="2244180"/>
              <a:ext cx="203678" cy="20717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21299999" lon="21299997" rev="16200000"/>
              </a:camera>
              <a:lightRig rig="twoPt" dir="t"/>
            </a:scene3d>
            <a:sp3d extrusionH="76200" contourW="12700" prstMaterial="flat">
              <a:bevelT w="152400" h="50800" prst="softRound"/>
              <a:bevelB w="165100" prst="coolSlant"/>
              <a:extrusionClr>
                <a:sysClr val="window" lastClr="FFFFFF">
                  <a:lumMod val="95000"/>
                </a:sysClr>
              </a:extrusionClr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algn="ctr">
                <a:defRPr/>
              </a:pPr>
              <a:r>
                <a:rPr lang="de-DE" sz="1200" kern="0" dirty="0" smtClean="0">
                  <a:solidFill>
                    <a:prstClr val="black"/>
                  </a:solidFill>
                  <a:latin typeface="Calibri"/>
                </a:rPr>
                <a:t>+</a:t>
              </a:r>
            </a:p>
          </p:txBody>
        </p:sp>
        <p:sp>
          <p:nvSpPr>
            <p:cNvPr id="27" name="Ellipse 32"/>
            <p:cNvSpPr/>
            <p:nvPr/>
          </p:nvSpPr>
          <p:spPr>
            <a:xfrm>
              <a:off x="4801924" y="1673952"/>
              <a:ext cx="203678" cy="20717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21299999" lon="21299997" rev="16200000"/>
              </a:camera>
              <a:lightRig rig="twoPt" dir="t"/>
            </a:scene3d>
            <a:sp3d extrusionH="76200" contourW="12700" prstMaterial="flat">
              <a:bevelT w="152400" h="50800" prst="softRound"/>
              <a:bevelB w="165100" prst="coolSlant"/>
              <a:extrusionClr>
                <a:sysClr val="window" lastClr="FFFFFF">
                  <a:lumMod val="95000"/>
                </a:sysClr>
              </a:extrusionClr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algn="ctr">
                <a:defRPr/>
              </a:pPr>
              <a:endParaRPr lang="de-DE" sz="1801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hteck 33"/>
            <p:cNvSpPr/>
            <p:nvPr/>
          </p:nvSpPr>
          <p:spPr>
            <a:xfrm>
              <a:off x="3779912" y="1014150"/>
              <a:ext cx="2362891" cy="365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778" dirty="0">
                  <a:solidFill>
                    <a:prstClr val="black"/>
                  </a:solidFill>
                  <a:latin typeface="Symbol" panose="05050102010706020507" pitchFamily="18" charset="2"/>
                </a:rPr>
                <a:t>l</a:t>
              </a:r>
              <a:r>
                <a:rPr lang="de-DE" sz="1778" baseline="-25000" dirty="0">
                  <a:solidFill>
                    <a:prstClr val="black"/>
                  </a:solidFill>
                  <a:latin typeface="Symbol" panose="05050102010706020507" pitchFamily="18" charset="2"/>
                </a:rPr>
                <a:t>1</a:t>
              </a:r>
              <a:r>
                <a:rPr lang="de-DE" sz="1778" dirty="0">
                  <a:solidFill>
                    <a:prstClr val="black"/>
                  </a:solidFill>
                  <a:latin typeface="Calibri"/>
                </a:rPr>
                <a:t>       </a:t>
              </a:r>
              <a:r>
                <a:rPr lang="de-DE" sz="1778" dirty="0" smtClean="0">
                  <a:solidFill>
                    <a:prstClr val="black"/>
                  </a:solidFill>
                  <a:latin typeface="Calibri"/>
                </a:rPr>
                <a:t>                        </a:t>
              </a:r>
              <a:r>
                <a:rPr lang="de-DE" sz="1778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l</a:t>
              </a:r>
              <a:r>
                <a:rPr lang="de-DE" sz="1778" baseline="-250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2</a:t>
              </a:r>
              <a:endParaRPr lang="de-DE" sz="1778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9" name="Gekrümmte Verbindung 34"/>
            <p:cNvCxnSpPr/>
            <p:nvPr/>
          </p:nvCxnSpPr>
          <p:spPr>
            <a:xfrm flipV="1">
              <a:off x="4523470" y="2316189"/>
              <a:ext cx="278454" cy="3157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FF0000"/>
              </a:solidFill>
              <a:prstDash val="sysDot"/>
              <a:tailEnd type="triangle"/>
            </a:ln>
            <a:effectLst/>
          </p:spPr>
        </p:cxnSp>
        <p:cxnSp>
          <p:nvCxnSpPr>
            <p:cNvPr id="30" name="Gekrümmte Verbindung 35"/>
            <p:cNvCxnSpPr/>
            <p:nvPr/>
          </p:nvCxnSpPr>
          <p:spPr>
            <a:xfrm rot="5400000" flipH="1" flipV="1">
              <a:off x="4725236" y="2089512"/>
              <a:ext cx="317926" cy="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rgbClr val="FF0000"/>
              </a:solidFill>
              <a:prstDash val="sysDot"/>
              <a:tailEnd type="triangle"/>
            </a:ln>
            <a:effectLst/>
          </p:spPr>
        </p:cxnSp>
        <p:sp>
          <p:nvSpPr>
            <p:cNvPr id="31" name="Freihandform 36"/>
            <p:cNvSpPr/>
            <p:nvPr/>
          </p:nvSpPr>
          <p:spPr>
            <a:xfrm flipH="1">
              <a:off x="4569515" y="1961484"/>
              <a:ext cx="222000" cy="930768"/>
            </a:xfrm>
            <a:custGeom>
              <a:avLst/>
              <a:gdLst>
                <a:gd name="connsiteX0" fmla="*/ 0 w 278673"/>
                <a:gd name="connsiteY0" fmla="*/ 0 h 1866900"/>
                <a:gd name="connsiteX1" fmla="*/ 247650 w 278673"/>
                <a:gd name="connsiteY1" fmla="*/ 428625 h 1866900"/>
                <a:gd name="connsiteX2" fmla="*/ 266700 w 278673"/>
                <a:gd name="connsiteY2" fmla="*/ 186690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673" h="1866900">
                  <a:moveTo>
                    <a:pt x="0" y="0"/>
                  </a:moveTo>
                  <a:cubicBezTo>
                    <a:pt x="101600" y="58737"/>
                    <a:pt x="203200" y="117475"/>
                    <a:pt x="247650" y="428625"/>
                  </a:cubicBezTo>
                  <a:cubicBezTo>
                    <a:pt x="292100" y="739775"/>
                    <a:pt x="279400" y="1303337"/>
                    <a:pt x="266700" y="1866900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ihandform 37"/>
            <p:cNvSpPr/>
            <p:nvPr/>
          </p:nvSpPr>
          <p:spPr>
            <a:xfrm>
              <a:off x="4572000" y="3055098"/>
              <a:ext cx="56244" cy="184162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ihandform 40"/>
            <p:cNvSpPr/>
            <p:nvPr/>
          </p:nvSpPr>
          <p:spPr>
            <a:xfrm flipH="1">
              <a:off x="4508556" y="4301086"/>
              <a:ext cx="61484" cy="120551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reihandform 41"/>
            <p:cNvSpPr/>
            <p:nvPr/>
          </p:nvSpPr>
          <p:spPr>
            <a:xfrm rot="1131082" flipH="1">
              <a:off x="4000995" y="1286444"/>
              <a:ext cx="820119" cy="377036"/>
            </a:xfrm>
            <a:custGeom>
              <a:avLst/>
              <a:gdLst>
                <a:gd name="connsiteX0" fmla="*/ 714375 w 714375"/>
                <a:gd name="connsiteY0" fmla="*/ 1200159 h 1852373"/>
                <a:gd name="connsiteX1" fmla="*/ 666750 w 714375"/>
                <a:gd name="connsiteY1" fmla="*/ 1171584 h 1852373"/>
                <a:gd name="connsiteX2" fmla="*/ 581025 w 714375"/>
                <a:gd name="connsiteY2" fmla="*/ 1266834 h 1852373"/>
                <a:gd name="connsiteX3" fmla="*/ 514350 w 714375"/>
                <a:gd name="connsiteY3" fmla="*/ 542934 h 1852373"/>
                <a:gd name="connsiteX4" fmla="*/ 466725 w 714375"/>
                <a:gd name="connsiteY4" fmla="*/ 1847859 h 1852373"/>
                <a:gd name="connsiteX5" fmla="*/ 295275 w 714375"/>
                <a:gd name="connsiteY5" fmla="*/ 9 h 1852373"/>
                <a:gd name="connsiteX6" fmla="*/ 295275 w 714375"/>
                <a:gd name="connsiteY6" fmla="*/ 1819284 h 1852373"/>
                <a:gd name="connsiteX7" fmla="*/ 171450 w 714375"/>
                <a:gd name="connsiteY7" fmla="*/ 657234 h 1852373"/>
                <a:gd name="connsiteX8" fmla="*/ 142875 w 714375"/>
                <a:gd name="connsiteY8" fmla="*/ 1266834 h 1852373"/>
                <a:gd name="connsiteX9" fmla="*/ 76200 w 714375"/>
                <a:gd name="connsiteY9" fmla="*/ 1209684 h 1852373"/>
                <a:gd name="connsiteX10" fmla="*/ 0 w 714375"/>
                <a:gd name="connsiteY10" fmla="*/ 1228734 h 18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375" h="1852373">
                  <a:moveTo>
                    <a:pt x="714375" y="1200159"/>
                  </a:moveTo>
                  <a:cubicBezTo>
                    <a:pt x="701675" y="1180315"/>
                    <a:pt x="688975" y="1160472"/>
                    <a:pt x="666750" y="1171584"/>
                  </a:cubicBezTo>
                  <a:cubicBezTo>
                    <a:pt x="644525" y="1182696"/>
                    <a:pt x="606425" y="1371609"/>
                    <a:pt x="581025" y="1266834"/>
                  </a:cubicBezTo>
                  <a:cubicBezTo>
                    <a:pt x="555625" y="1162059"/>
                    <a:pt x="533400" y="446097"/>
                    <a:pt x="514350" y="542934"/>
                  </a:cubicBezTo>
                  <a:cubicBezTo>
                    <a:pt x="495300" y="639771"/>
                    <a:pt x="503237" y="1938346"/>
                    <a:pt x="466725" y="1847859"/>
                  </a:cubicBezTo>
                  <a:cubicBezTo>
                    <a:pt x="430213" y="1757372"/>
                    <a:pt x="323850" y="4771"/>
                    <a:pt x="295275" y="9"/>
                  </a:cubicBezTo>
                  <a:cubicBezTo>
                    <a:pt x="266700" y="-4753"/>
                    <a:pt x="315912" y="1709747"/>
                    <a:pt x="295275" y="1819284"/>
                  </a:cubicBezTo>
                  <a:cubicBezTo>
                    <a:pt x="274638" y="1928821"/>
                    <a:pt x="196850" y="749309"/>
                    <a:pt x="171450" y="657234"/>
                  </a:cubicBezTo>
                  <a:cubicBezTo>
                    <a:pt x="146050" y="565159"/>
                    <a:pt x="158750" y="1174759"/>
                    <a:pt x="142875" y="1266834"/>
                  </a:cubicBezTo>
                  <a:cubicBezTo>
                    <a:pt x="127000" y="1358909"/>
                    <a:pt x="100012" y="1216034"/>
                    <a:pt x="76200" y="1209684"/>
                  </a:cubicBezTo>
                  <a:cubicBezTo>
                    <a:pt x="52388" y="1203334"/>
                    <a:pt x="0" y="1228734"/>
                    <a:pt x="0" y="1228734"/>
                  </a:cubicBezTo>
                </a:path>
              </a:pathLst>
            </a:custGeom>
            <a:noFill/>
            <a:ln w="31750" cap="flat" cmpd="sng" algn="ctr">
              <a:solidFill>
                <a:srgbClr val="00B0F0"/>
              </a:solidFill>
              <a:prstDash val="solid"/>
              <a:headEnd type="none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3200" kern="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ihandform 43"/>
            <p:cNvSpPr/>
            <p:nvPr/>
          </p:nvSpPr>
          <p:spPr>
            <a:xfrm rot="17365863">
              <a:off x="4127518" y="2018135"/>
              <a:ext cx="47075" cy="312369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  <a:headEnd type="none"/>
              <a:tailEnd type="stealt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Freihandform 45"/>
            <p:cNvSpPr/>
            <p:nvPr/>
          </p:nvSpPr>
          <p:spPr>
            <a:xfrm rot="17365863">
              <a:off x="3250527" y="1728146"/>
              <a:ext cx="46431" cy="317324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eihandform 46"/>
            <p:cNvSpPr/>
            <p:nvPr/>
          </p:nvSpPr>
          <p:spPr>
            <a:xfrm>
              <a:off x="4570040" y="3458434"/>
              <a:ext cx="45719" cy="261763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ihandform 47"/>
            <p:cNvSpPr/>
            <p:nvPr/>
          </p:nvSpPr>
          <p:spPr>
            <a:xfrm>
              <a:off x="4572000" y="3900365"/>
              <a:ext cx="74933" cy="216024"/>
            </a:xfrm>
            <a:custGeom>
              <a:avLst/>
              <a:gdLst>
                <a:gd name="connsiteX0" fmla="*/ 0 w 0"/>
                <a:gd name="connsiteY0" fmla="*/ 0 h 476250"/>
                <a:gd name="connsiteX1" fmla="*/ 0 w 0"/>
                <a:gd name="connsiteY1" fmla="*/ 47625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ysDot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de-DE" sz="1801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89"/>
            <p:cNvSpPr/>
            <p:nvPr/>
          </p:nvSpPr>
          <p:spPr>
            <a:xfrm>
              <a:off x="6804248" y="1052736"/>
              <a:ext cx="69121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de-DE" kern="0" baseline="30000" dirty="0" smtClean="0">
                  <a:solidFill>
                    <a:prstClr val="black"/>
                  </a:solidFill>
                  <a:latin typeface="Calibri"/>
                </a:rPr>
                <a:t>254</a:t>
              </a:r>
              <a:r>
                <a:rPr lang="de-DE" kern="0" dirty="0" smtClean="0">
                  <a:solidFill>
                    <a:prstClr val="black"/>
                  </a:solidFill>
                  <a:latin typeface="Calibri"/>
                </a:rPr>
                <a:t>No</a:t>
              </a:r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ectangle 90"/>
            <p:cNvSpPr/>
            <p:nvPr/>
          </p:nvSpPr>
          <p:spPr>
            <a:xfrm>
              <a:off x="6804247" y="2420888"/>
              <a:ext cx="69121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de-DE" kern="0" baseline="30000" dirty="0" smtClean="0">
                  <a:solidFill>
                    <a:prstClr val="black"/>
                  </a:solidFill>
                  <a:latin typeface="Calibri"/>
                </a:rPr>
                <a:t>253</a:t>
              </a:r>
              <a:r>
                <a:rPr lang="de-DE" kern="0" dirty="0" smtClean="0">
                  <a:solidFill>
                    <a:prstClr val="black"/>
                  </a:solidFill>
                  <a:latin typeface="Calibri"/>
                </a:rPr>
                <a:t>No</a:t>
              </a:r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91"/>
            <p:cNvSpPr/>
            <p:nvPr/>
          </p:nvSpPr>
          <p:spPr>
            <a:xfrm>
              <a:off x="6804246" y="3861048"/>
              <a:ext cx="69121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de-DE" kern="0" baseline="30000" dirty="0" smtClean="0">
                  <a:solidFill>
                    <a:prstClr val="black"/>
                  </a:solidFill>
                  <a:latin typeface="Calibri"/>
                </a:rPr>
                <a:t>252</a:t>
              </a:r>
              <a:r>
                <a:rPr lang="de-DE" kern="0" dirty="0" smtClean="0">
                  <a:solidFill>
                    <a:prstClr val="black"/>
                  </a:solidFill>
                  <a:latin typeface="Calibri"/>
                </a:rPr>
                <a:t>No</a:t>
              </a:r>
              <a:endParaRPr lang="en-US" kern="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Bild 1"/>
          <p:cNvPicPr>
            <a:picLocks noChangeAspect="1"/>
          </p:cNvPicPr>
          <p:nvPr/>
        </p:nvPicPr>
        <p:blipFill rotWithShape="1">
          <a:blip r:embed="rId8"/>
          <a:srcRect l="57677" t="31055" r="5218" b="11793"/>
          <a:stretch/>
        </p:blipFill>
        <p:spPr>
          <a:xfrm>
            <a:off x="3294723" y="5765750"/>
            <a:ext cx="1205084" cy="673942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55">
            <a:off x="4532044" y="5473008"/>
            <a:ext cx="4113880" cy="3637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feld 11"/>
          <p:cNvSpPr txBox="1"/>
          <p:nvPr/>
        </p:nvSpPr>
        <p:spPr>
          <a:xfrm>
            <a:off x="0" y="3128769"/>
            <a:ext cx="31318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1600" b="1" u="sng" dirty="0" err="1" smtClean="0">
                <a:solidFill>
                  <a:prstClr val="black"/>
                </a:solidFill>
              </a:rPr>
              <a:t>Achievements</a:t>
            </a:r>
            <a:r>
              <a:rPr lang="de-DE" sz="1600" b="1" u="sng" dirty="0" smtClean="0">
                <a:solidFill>
                  <a:prstClr val="black"/>
                </a:solidFill>
              </a:rPr>
              <a:t>:</a:t>
            </a:r>
            <a:r>
              <a:rPr lang="de-DE" sz="1600" u="sng" dirty="0" smtClean="0">
                <a:solidFill>
                  <a:prstClr val="black"/>
                </a:solidFill>
              </a:rPr>
              <a:t/>
            </a:r>
            <a:br>
              <a:rPr lang="de-DE" sz="1600" u="sng" dirty="0" smtClean="0">
                <a:solidFill>
                  <a:prstClr val="black"/>
                </a:solidFill>
              </a:rPr>
            </a:br>
            <a:endParaRPr lang="en-US" sz="1000" u="sng" dirty="0" smtClean="0">
              <a:solidFill>
                <a:prstClr val="black"/>
              </a:solidFill>
            </a:endParaRPr>
          </a:p>
          <a:p>
            <a:pPr marL="285750" indent="-285750" defTabSz="4572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First ever successful laser spectroscopy beyond fermium</a:t>
            </a:r>
          </a:p>
          <a:p>
            <a:pPr marL="285750" indent="-285750" algn="just" defTabSz="4572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Production rates: ~ 1 atom/s</a:t>
            </a:r>
          </a:p>
          <a:p>
            <a:pPr marL="285750" indent="-285750" algn="just" defTabSz="4572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Overall efficiency up to 10%</a:t>
            </a:r>
          </a:p>
          <a:p>
            <a:pPr marL="285750" indent="-285750" algn="just" defTabSz="4572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First ionization potential of nobelium precisely measured</a:t>
            </a:r>
          </a:p>
          <a:p>
            <a:pPr marL="285750" indent="-285750" algn="just" defTabSz="4572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</a:rPr>
              <a:t>Nuclear spin and moments extracted for the isotope </a:t>
            </a:r>
            <a:r>
              <a:rPr lang="en-US" sz="1600" baseline="30000" dirty="0" smtClean="0">
                <a:solidFill>
                  <a:prstClr val="black"/>
                </a:solidFill>
              </a:rPr>
              <a:t>253</a:t>
            </a:r>
            <a:r>
              <a:rPr lang="en-US" sz="1600" dirty="0" smtClean="0">
                <a:solidFill>
                  <a:prstClr val="black"/>
                </a:solidFill>
              </a:rPr>
              <a:t>No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37" y="2411974"/>
            <a:ext cx="1030341" cy="350960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378284" y="2419393"/>
            <a:ext cx="3594679" cy="86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52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tx2"/>
                </a:solidFill>
              </a:rPr>
              <a:t>doi:10.1038/nature19345, Sept. 2016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6" y="1273456"/>
            <a:ext cx="1054879" cy="8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23528" y="1556370"/>
            <a:ext cx="8496944" cy="5040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dirty="0" smtClean="0"/>
              <a:t>Introduction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dirty="0" smtClean="0"/>
              <a:t>Major events and decisions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dirty="0" smtClean="0"/>
              <a:t>Civil construction – realization plan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dirty="0" smtClean="0"/>
              <a:t>Beam time 2016 and recent research highlights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/>
              <a:t>Intermediate research program FAIR Phase 0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smtClean="0"/>
              <a:t>Updated </a:t>
            </a:r>
            <a:r>
              <a:rPr lang="en-US" sz="2800" dirty="0" smtClean="0"/>
              <a:t>physics programs by the Collaborations</a:t>
            </a:r>
          </a:p>
          <a:p>
            <a:pPr marL="514350" indent="-5143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dirty="0" smtClean="0"/>
              <a:t>Summary and Outlook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Rechteck 1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5490"/>
            <a:ext cx="8204671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Further research highlights – </a:t>
            </a:r>
            <a:r>
              <a:rPr lang="en-US" i="1" dirty="0" smtClean="0"/>
              <a:t>No</a:t>
            </a:r>
            <a:r>
              <a:rPr lang="en-US" dirty="0" smtClean="0"/>
              <a:t> Quenching </a:t>
            </a:r>
            <a:r>
              <a:rPr lang="en-US" dirty="0"/>
              <a:t>of </a:t>
            </a:r>
            <a:r>
              <a:rPr lang="en-US" dirty="0" smtClean="0"/>
              <a:t>single-particle strength as function of </a:t>
            </a:r>
            <a:r>
              <a:rPr lang="en-US" dirty="0"/>
              <a:t>neutron-proton asymmetry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51520" y="1066671"/>
            <a:ext cx="45587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rgbClr val="C0504D"/>
                </a:solidFill>
              </a:rPr>
              <a:t>Puzzle</a:t>
            </a:r>
          </a:p>
          <a:p>
            <a:r>
              <a:rPr lang="en-US" sz="1600" dirty="0" smtClean="0"/>
              <a:t>Results from knockout experiments using extended targets at 50-100 MeV/u reveal an unexplained quenching of single-particle strength for large neutron-proton asymmetries. 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3663288" y="3789040"/>
            <a:ext cx="13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J.A. </a:t>
            </a:r>
            <a:r>
              <a:rPr lang="en-US" sz="1000" dirty="0" err="1" smtClean="0"/>
              <a:t>Tostevin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and A. </a:t>
            </a:r>
            <a:r>
              <a:rPr lang="en-US" sz="1000" dirty="0" err="1" smtClean="0"/>
              <a:t>Gade</a:t>
            </a:r>
            <a:r>
              <a:rPr lang="en-US" sz="1000" dirty="0" smtClean="0"/>
              <a:t>, </a:t>
            </a:r>
            <a:br>
              <a:rPr lang="en-US" sz="1000" dirty="0" smtClean="0"/>
            </a:br>
            <a:r>
              <a:rPr lang="en-US" sz="1000" dirty="0" smtClean="0"/>
              <a:t>PRC 90 (2014) 057602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98862" y="1443510"/>
            <a:ext cx="40710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504D"/>
                </a:solidFill>
              </a:rPr>
              <a:t>(p,2p) in inverse kinematics at R3B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35897" y="6289575"/>
            <a:ext cx="550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CC"/>
                </a:solidFill>
              </a:rPr>
              <a:t>L. </a:t>
            </a:r>
            <a:r>
              <a:rPr lang="en-US" sz="1400" b="1" i="1" dirty="0" err="1" smtClean="0">
                <a:solidFill>
                  <a:srgbClr val="0000CC"/>
                </a:solidFill>
              </a:rPr>
              <a:t>Atar</a:t>
            </a:r>
            <a:r>
              <a:rPr lang="en-US" sz="1400" b="1" i="1" dirty="0" smtClean="0">
                <a:solidFill>
                  <a:srgbClr val="0000CC"/>
                </a:solidFill>
              </a:rPr>
              <a:t> et al. (R3B collaboration), publication in preparation</a:t>
            </a:r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23528" y="4782631"/>
            <a:ext cx="8913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  <a:buSzPct val="130000"/>
            </a:pPr>
            <a:r>
              <a:rPr lang="en-US" sz="1500" dirty="0" smtClean="0"/>
              <a:t>Results of the        experiment:</a:t>
            </a:r>
          </a:p>
          <a:p>
            <a:pPr marL="285750" indent="-285750"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500" dirty="0" smtClean="0"/>
              <a:t>First exclusive </a:t>
            </a:r>
            <a:r>
              <a:rPr lang="en-US" sz="1500" dirty="0"/>
              <a:t>large-acceptance (p,2p) experiment with radioactive beams accomplished</a:t>
            </a:r>
          </a:p>
          <a:p>
            <a:pPr marL="285750" indent="-285750"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Zapf Dingbats"/>
              </a:rPr>
              <a:t>Cl</a:t>
            </a:r>
            <a:r>
              <a:rPr lang="en-US" sz="1500" dirty="0" smtClean="0"/>
              <a:t>ean reaction mechanism, quantitative reaction theory developed and tested</a:t>
            </a:r>
          </a:p>
          <a:p>
            <a:pPr marL="285750" indent="-285750">
              <a:buClr>
                <a:srgbClr val="FF00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1500" dirty="0" smtClean="0"/>
              <a:t>Wide range in asymmetry (</a:t>
            </a:r>
            <a:r>
              <a:rPr lang="en-US" sz="1500" dirty="0" err="1" smtClean="0"/>
              <a:t>S</a:t>
            </a:r>
            <a:r>
              <a:rPr lang="en-US" sz="1500" baseline="-25000" dirty="0" err="1" smtClean="0"/>
              <a:t>p</a:t>
            </a:r>
            <a:r>
              <a:rPr lang="en-US" sz="1500" dirty="0" smtClean="0"/>
              <a:t>-S</a:t>
            </a:r>
            <a:r>
              <a:rPr lang="en-US" sz="1500" baseline="-25000" dirty="0" smtClean="0"/>
              <a:t>n</a:t>
            </a:r>
            <a:r>
              <a:rPr lang="en-US" sz="1500" dirty="0" smtClean="0"/>
              <a:t>) covered</a:t>
            </a:r>
          </a:p>
          <a:p>
            <a:r>
              <a:rPr lang="en-US" sz="1500" dirty="0" smtClean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500" b="1" u="sng" dirty="0" smtClean="0">
                <a:solidFill>
                  <a:srgbClr val="0000CC"/>
                </a:solidFill>
                <a:sym typeface="Wingdings"/>
              </a:rPr>
              <a:t>Only </a:t>
            </a:r>
            <a:r>
              <a:rPr lang="en-US" sz="1500" b="1" u="sng" dirty="0" smtClean="0">
                <a:solidFill>
                  <a:srgbClr val="0000CC"/>
                </a:solidFill>
              </a:rPr>
              <a:t>weak dependence on asymmetry observed</a:t>
            </a:r>
            <a:r>
              <a:rPr lang="en-US" sz="1500" b="1" dirty="0" smtClean="0">
                <a:solidFill>
                  <a:srgbClr val="0000CC"/>
                </a:solidFill>
              </a:rPr>
              <a:t>   </a:t>
            </a:r>
            <a:r>
              <a:rPr lang="en-US" sz="15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500" dirty="0" smtClean="0"/>
              <a:t>Puzzle resolved!</a:t>
            </a:r>
          </a:p>
          <a:p>
            <a:r>
              <a:rPr lang="en-US" sz="15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500" dirty="0" smtClean="0"/>
              <a:t>Reason for systematic change of cross sections for conventional knockout to be clarified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8" y="2475906"/>
            <a:ext cx="3218422" cy="22492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92" y="2019574"/>
            <a:ext cx="3913505" cy="265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3861048"/>
            <a:ext cx="713630" cy="461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4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72" y="4797152"/>
            <a:ext cx="356814" cy="2308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" name="Textfeld 3"/>
          <p:cNvSpPr txBox="1"/>
          <p:nvPr/>
        </p:nvSpPr>
        <p:spPr>
          <a:xfrm>
            <a:off x="2267744" y="2564904"/>
            <a:ext cx="1368154" cy="4385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000" dirty="0" smtClean="0"/>
              <a:t>Quenching for large</a:t>
            </a:r>
          </a:p>
          <a:p>
            <a:pPr algn="ctr">
              <a:spcAft>
                <a:spcPts val="600"/>
              </a:spcAft>
            </a:pPr>
            <a:r>
              <a:rPr lang="en-US" sz="1000" dirty="0" smtClean="0"/>
              <a:t>asymmetries?</a:t>
            </a: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22344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53390"/>
            <a:ext cx="535275" cy="3837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55798"/>
            <a:ext cx="8154737" cy="896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Further research highlights </a:t>
            </a:r>
            <a:br>
              <a:rPr lang="en-US" dirty="0" smtClean="0"/>
            </a:br>
            <a:r>
              <a:rPr lang="en-US" dirty="0" smtClean="0"/>
              <a:t>- Inelastic </a:t>
            </a:r>
            <a:r>
              <a:rPr lang="en-US" dirty="0"/>
              <a:t>alpha scattering off </a:t>
            </a:r>
            <a:r>
              <a:rPr lang="en-US" baseline="30000" dirty="0"/>
              <a:t>58</a:t>
            </a:r>
            <a:r>
              <a:rPr lang="en-US" dirty="0"/>
              <a:t>Ni (100 MeV/u)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4"/>
          <a:srcRect t="78" b="51357"/>
          <a:stretch/>
        </p:blipFill>
        <p:spPr>
          <a:xfrm>
            <a:off x="393027" y="1588873"/>
            <a:ext cx="3426672" cy="24076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19161" y="1140900"/>
            <a:ext cx="568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0000CC"/>
                </a:solidFill>
              </a:rPr>
              <a:t>Giant Monopole Resonance of </a:t>
            </a:r>
            <a:r>
              <a:rPr lang="en-US" sz="2000" b="1" baseline="30000" dirty="0" smtClean="0">
                <a:solidFill>
                  <a:srgbClr val="0000CC"/>
                </a:solidFill>
              </a:rPr>
              <a:t>58</a:t>
            </a:r>
            <a:r>
              <a:rPr lang="en-US" sz="2000" b="1" dirty="0" smtClean="0">
                <a:solidFill>
                  <a:srgbClr val="0000CC"/>
                </a:solidFill>
              </a:rPr>
              <a:t>Ni</a:t>
            </a:r>
            <a:endParaRPr lang="en-US" sz="2000" b="1" dirty="0">
              <a:solidFill>
                <a:srgbClr val="0000CC"/>
              </a:solidFill>
            </a:endParaRPr>
          </a:p>
        </p:txBody>
      </p:sp>
      <p:grpSp>
        <p:nvGrpSpPr>
          <p:cNvPr id="9" name="Gruppierung 8"/>
          <p:cNvGrpSpPr/>
          <p:nvPr/>
        </p:nvGrpSpPr>
        <p:grpSpPr>
          <a:xfrm>
            <a:off x="4699714" y="1552645"/>
            <a:ext cx="4125384" cy="4834800"/>
            <a:chOff x="5012537" y="1308473"/>
            <a:chExt cx="4131463" cy="4892544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5"/>
            <a:srcRect t="8333" b="-1403"/>
            <a:stretch/>
          </p:blipFill>
          <p:spPr>
            <a:xfrm>
              <a:off x="5012537" y="1308473"/>
              <a:ext cx="4131463" cy="4892544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5120108" y="4653136"/>
              <a:ext cx="8200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200" dirty="0" smtClean="0">
                  <a:solidFill>
                    <a:srgbClr val="009900"/>
                  </a:solidFill>
                </a:rPr>
                <a:t>20.5</a:t>
              </a:r>
              <a:r>
                <a:rPr lang="en-US" sz="1200" dirty="0">
                  <a:solidFill>
                    <a:srgbClr val="009900"/>
                  </a:solidFill>
                </a:rPr>
                <a:t>(</a:t>
              </a:r>
              <a:r>
                <a:rPr lang="en-US" sz="1200" dirty="0" smtClean="0">
                  <a:solidFill>
                    <a:srgbClr val="009900"/>
                  </a:solidFill>
                </a:rPr>
                <a:t>6</a:t>
              </a:r>
              <a:r>
                <a:rPr lang="en-US" sz="1200" dirty="0">
                  <a:solidFill>
                    <a:srgbClr val="009900"/>
                  </a:solidFill>
                </a:rPr>
                <a:t>)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251520" y="4095070"/>
            <a:ext cx="4047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u="sng" dirty="0" smtClean="0">
                <a:solidFill>
                  <a:prstClr val="black"/>
                </a:solidFill>
              </a:rPr>
              <a:t>First            pilot experiment at ESR sets the world records: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Lowest </a:t>
            </a:r>
            <a:r>
              <a:rPr lang="en-US" dirty="0" err="1">
                <a:solidFill>
                  <a:prstClr val="black"/>
                </a:solidFill>
              </a:rPr>
              <a:t>c</a:t>
            </a:r>
            <a:r>
              <a:rPr lang="en-US" dirty="0" err="1" smtClean="0">
                <a:solidFill>
                  <a:prstClr val="black"/>
                </a:solidFill>
              </a:rPr>
              <a:t>.m</a:t>
            </a:r>
            <a:r>
              <a:rPr lang="en-US" dirty="0" smtClean="0">
                <a:solidFill>
                  <a:prstClr val="black"/>
                </a:solidFill>
              </a:rPr>
              <a:t>. angle measured in inverse kinematics</a:t>
            </a:r>
          </a:p>
          <a:p>
            <a:pPr marL="285750" indent="-285750" defTabSz="4572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Most accurate extraction of monopole strength in inverse kinematics</a:t>
            </a:r>
          </a:p>
          <a:p>
            <a:pPr defTabSz="457200"/>
            <a:r>
              <a:rPr lang="en-US" dirty="0"/>
              <a:t> </a:t>
            </a:r>
            <a:r>
              <a:rPr lang="en-US" dirty="0" smtClean="0"/>
              <a:t>   Milestone </a:t>
            </a:r>
            <a:r>
              <a:rPr lang="en-US" dirty="0"/>
              <a:t>towards </a:t>
            </a:r>
            <a:r>
              <a:rPr lang="en-US" dirty="0" smtClean="0"/>
              <a:t>reaction</a:t>
            </a:r>
            <a:br>
              <a:rPr lang="en-US" dirty="0" smtClean="0"/>
            </a:br>
            <a:r>
              <a:rPr lang="en-US" dirty="0" smtClean="0"/>
              <a:t>    studies </a:t>
            </a:r>
            <a:r>
              <a:rPr lang="en-US" dirty="0"/>
              <a:t>with stored </a:t>
            </a:r>
            <a:r>
              <a:rPr lang="en-US" dirty="0" smtClean="0"/>
              <a:t>exotic beams</a:t>
            </a:r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73874" y="1454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endParaRPr lang="en-US" baseline="-25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427984" y="6093296"/>
            <a:ext cx="5774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i="1" dirty="0" smtClean="0">
                <a:solidFill>
                  <a:srgbClr val="0000CC"/>
                </a:solidFill>
              </a:rPr>
              <a:t>Published Oct 2016: </a:t>
            </a:r>
            <a:br>
              <a:rPr lang="en-US" sz="1400" i="1" dirty="0" smtClean="0">
                <a:solidFill>
                  <a:srgbClr val="0000CC"/>
                </a:solidFill>
              </a:rPr>
            </a:br>
            <a:r>
              <a:rPr lang="en-US" sz="1400" i="1" dirty="0" smtClean="0">
                <a:solidFill>
                  <a:srgbClr val="0000CC"/>
                </a:solidFill>
              </a:rPr>
              <a:t>J.C. Zamora et al., Phys. </a:t>
            </a:r>
            <a:r>
              <a:rPr lang="en-US" sz="1400" i="1" dirty="0" err="1" smtClean="0">
                <a:solidFill>
                  <a:srgbClr val="0000CC"/>
                </a:solidFill>
              </a:rPr>
              <a:t>Lett</a:t>
            </a:r>
            <a:r>
              <a:rPr lang="en-US" sz="1400" i="1" dirty="0" smtClean="0">
                <a:solidFill>
                  <a:srgbClr val="0000CC"/>
                </a:solidFill>
              </a:rPr>
              <a:t>. B 763 (2016) 16</a:t>
            </a:r>
            <a:endParaRPr lang="en-US" sz="1400" i="1" dirty="0">
              <a:solidFill>
                <a:srgbClr val="0000CC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273874" y="6093296"/>
            <a:ext cx="265678" cy="216024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137786" y="4739952"/>
            <a:ext cx="1338514" cy="36004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08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highlight -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Theory </a:t>
            </a:r>
            <a:r>
              <a:rPr lang="en-US" dirty="0" smtClean="0">
                <a:solidFill>
                  <a:schemeClr val="tx1"/>
                </a:solidFill>
              </a:rPr>
              <a:t>r-process in neutron star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937953" cy="2689236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sz="1800" dirty="0" smtClean="0"/>
              <a:t>Neutron star mergers are likely </a:t>
            </a:r>
            <a:r>
              <a:rPr lang="en-US" sz="1800" smtClean="0"/>
              <a:t>a r-process </a:t>
            </a:r>
            <a:r>
              <a:rPr lang="en-US" sz="1800" dirty="0" smtClean="0"/>
              <a:t>site</a:t>
            </a:r>
          </a:p>
          <a:p>
            <a:pPr>
              <a:spcBef>
                <a:spcPts val="900"/>
              </a:spcBef>
            </a:pPr>
            <a:r>
              <a:rPr lang="en-US" sz="1800" dirty="0" smtClean="0"/>
              <a:t>Sensitive to nuclear physics: mainly fission yields and properties of exotic neutron nuclei with N ~ 130</a:t>
            </a:r>
          </a:p>
          <a:p>
            <a:pPr>
              <a:spcBef>
                <a:spcPts val="900"/>
              </a:spcBef>
            </a:pPr>
            <a:r>
              <a:rPr lang="en-US" sz="1800" dirty="0" smtClean="0"/>
              <a:t>Electromagnetic transient, </a:t>
            </a:r>
            <a:r>
              <a:rPr lang="en-US" sz="1800" dirty="0" err="1" smtClean="0"/>
              <a:t>kilonova</a:t>
            </a:r>
            <a:r>
              <a:rPr lang="en-US" sz="1800" dirty="0" smtClean="0"/>
              <a:t>, light curve depends on competition between late time alpha and beta-decay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94230"/>
            <a:ext cx="3259364" cy="50031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91197" y="1238360"/>
            <a:ext cx="321915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70C0"/>
                </a:solidFill>
              </a:rPr>
              <a:t>Evolution abundances 528 trajectories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01643" y="5870468"/>
            <a:ext cx="2462534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70C0"/>
                </a:solidFill>
              </a:rPr>
              <a:t>Robust pattern due to fission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" y="3820322"/>
            <a:ext cx="4315594" cy="27475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71726" y="1574811"/>
            <a:ext cx="3352802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</a:rPr>
              <a:t>G. Martinez-P., PRC </a:t>
            </a:r>
            <a:r>
              <a:rPr lang="en-US" sz="1200" b="1" dirty="0" smtClean="0">
                <a:solidFill>
                  <a:prstClr val="black"/>
                </a:solidFill>
              </a:rPr>
              <a:t>92</a:t>
            </a:r>
            <a:r>
              <a:rPr lang="en-US" sz="1200" dirty="0" smtClean="0">
                <a:solidFill>
                  <a:prstClr val="black"/>
                </a:solidFill>
              </a:rPr>
              <a:t>, 055805 (2015)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46352" y="3931060"/>
            <a:ext cx="269176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arXiv:1605.07218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[</a:t>
            </a:r>
            <a:r>
              <a:rPr lang="en-US" sz="1400" dirty="0" err="1" smtClean="0">
                <a:solidFill>
                  <a:prstClr val="black"/>
                </a:solidFill>
              </a:rPr>
              <a:t>astro-ph.HE</a:t>
            </a:r>
            <a:r>
              <a:rPr lang="en-US" sz="1400" dirty="0" smtClean="0">
                <a:solidFill>
                  <a:prstClr val="black"/>
                </a:solidFill>
              </a:rPr>
              <a:t>]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092280" y="4869160"/>
            <a:ext cx="1447832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pattern: model calc</a:t>
            </a:r>
            <a:r>
              <a:rPr lang="en-US" sz="900" dirty="0" smtClean="0"/>
              <a:t>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071820" y="4509120"/>
            <a:ext cx="38050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b="1" dirty="0" smtClean="0"/>
              <a:t>.</a:t>
            </a:r>
          </a:p>
        </p:txBody>
      </p:sp>
      <p:sp>
        <p:nvSpPr>
          <p:cNvPr id="9" name="Rechteck 8"/>
          <p:cNvSpPr/>
          <p:nvPr/>
        </p:nvSpPr>
        <p:spPr>
          <a:xfrm>
            <a:off x="8388424" y="4739952"/>
            <a:ext cx="175753" cy="129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804248" y="3172906"/>
            <a:ext cx="1008112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00" dirty="0" smtClean="0"/>
              <a:t>3</a:t>
            </a:r>
            <a:r>
              <a:rPr lang="en-US" sz="1000" baseline="30000" dirty="0" smtClean="0"/>
              <a:t>rd</a:t>
            </a:r>
            <a:r>
              <a:rPr lang="en-US" sz="1000" dirty="0" smtClean="0"/>
              <a:t> r process</a:t>
            </a:r>
          </a:p>
          <a:p>
            <a:pPr algn="ctr"/>
            <a:r>
              <a:rPr lang="en-US" sz="1000" dirty="0" smtClean="0"/>
              <a:t>maximum</a:t>
            </a:r>
          </a:p>
        </p:txBody>
      </p:sp>
      <p:cxnSp>
        <p:nvCxnSpPr>
          <p:cNvPr id="15" name="Gerade Verbindung 14"/>
          <p:cNvCxnSpPr/>
          <p:nvPr/>
        </p:nvCxnSpPr>
        <p:spPr>
          <a:xfrm flipV="1">
            <a:off x="7210800" y="4797152"/>
            <a:ext cx="0" cy="646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7092280" y="4897760"/>
            <a:ext cx="0" cy="187424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7092280" y="5085184"/>
            <a:ext cx="1447832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9308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200" dirty="0"/>
              <a:t>Further research highlights – </a:t>
            </a:r>
            <a:br>
              <a:rPr lang="en-US" sz="2200" dirty="0"/>
            </a:br>
            <a:r>
              <a:rPr lang="en-US" sz="2200" dirty="0"/>
              <a:t>Virtual photon radiation off Au+Au collisions</a:t>
            </a:r>
          </a:p>
        </p:txBody>
      </p:sp>
      <p:pic>
        <p:nvPicPr>
          <p:cNvPr id="4" name="Picture 3" descr="minv_rf_bt_eff_pi0_40_ref_ckt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39838"/>
            <a:ext cx="3632200" cy="31944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excess_4pi_au-Ref-eta_CG_HSD_FRA_perPi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297425"/>
            <a:ext cx="4533900" cy="32632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241800" y="1239838"/>
            <a:ext cx="4572000" cy="213904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§"/>
            </a:pPr>
            <a:r>
              <a:rPr lang="en-US" sz="1600" dirty="0" smtClean="0">
                <a:latin typeface="Arial"/>
                <a:ea typeface="Arial" charset="0"/>
                <a:cs typeface="Arial"/>
              </a:rPr>
              <a:t>Observed</a:t>
            </a:r>
            <a:r>
              <a:rPr lang="en-US" sz="1600" dirty="0" smtClean="0">
                <a:solidFill>
                  <a:schemeClr val="accent6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  <a:latin typeface="Arial"/>
                <a:ea typeface="Arial" charset="0"/>
                <a:cs typeface="Arial"/>
              </a:rPr>
              <a:t>radiation of virtual photons much more intense</a:t>
            </a:r>
            <a:r>
              <a:rPr lang="en-US" sz="1600" dirty="0" smtClean="0">
                <a:solidFill>
                  <a:srgbClr val="0070C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as </a:t>
            </a:r>
            <a:r>
              <a:rPr lang="en-US" sz="1600" dirty="0">
                <a:latin typeface="Arial"/>
                <a:cs typeface="Arial"/>
              </a:rPr>
              <a:t>expected from </a:t>
            </a:r>
            <a:r>
              <a:rPr lang="en-US" sz="1600" dirty="0" smtClean="0">
                <a:latin typeface="Arial"/>
                <a:cs typeface="Arial"/>
              </a:rPr>
              <a:t>assuming incoherent </a:t>
            </a:r>
            <a:r>
              <a:rPr lang="en-US" sz="1600" dirty="0">
                <a:latin typeface="Arial"/>
                <a:cs typeface="Arial"/>
              </a:rPr>
              <a:t>superposition </a:t>
            </a:r>
            <a:r>
              <a:rPr lang="en-US" sz="1600" dirty="0" smtClean="0">
                <a:latin typeface="Arial"/>
                <a:cs typeface="Arial"/>
              </a:rPr>
              <a:t>of photons emitted in NN </a:t>
            </a:r>
            <a:r>
              <a:rPr lang="en-US" sz="1600" dirty="0">
                <a:latin typeface="Arial"/>
                <a:cs typeface="Arial"/>
              </a:rPr>
              <a:t>collisions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charset="0"/>
              <a:buChar char="à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Regeneration </a:t>
            </a:r>
            <a:r>
              <a:rPr lang="en-US" sz="1600" dirty="0">
                <a:latin typeface="Arial"/>
                <a:cs typeface="Arial"/>
              </a:rPr>
              <a:t>of baryonic </a:t>
            </a:r>
            <a:r>
              <a:rPr lang="en-US" sz="1600" dirty="0" smtClean="0">
                <a:latin typeface="Arial"/>
                <a:cs typeface="Arial"/>
              </a:rPr>
              <a:t>resonances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Wingdings" charset="0"/>
              <a:buChar char="à"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Strong modification of </a:t>
            </a:r>
            <a:r>
              <a:rPr lang="en-US" sz="1600" dirty="0">
                <a:latin typeface="Arial"/>
                <a:cs typeface="Arial"/>
              </a:rPr>
              <a:t>spectral </a:t>
            </a:r>
            <a:r>
              <a:rPr lang="en-US" sz="1600" dirty="0" smtClean="0">
                <a:latin typeface="Arial"/>
                <a:cs typeface="Arial"/>
              </a:rPr>
              <a:t>functions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>
                <a:latin typeface="Arial"/>
                <a:ea typeface="Arial" charset="0"/>
                <a:cs typeface="Arial"/>
              </a:rPr>
              <a:t>Excess yield driven by temperature and size/lifetime (four-volume integral</a:t>
            </a:r>
            <a:r>
              <a:rPr lang="en-US" sz="1600" dirty="0" smtClean="0">
                <a:latin typeface="Arial"/>
                <a:ea typeface="Arial" charset="0"/>
                <a:cs typeface="Arial"/>
              </a:rPr>
              <a:t>)</a:t>
            </a:r>
            <a:endParaRPr lang="en-US" sz="1600" dirty="0">
              <a:latin typeface="Arial"/>
              <a:cs typeface="Arial"/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600" y="4624609"/>
            <a:ext cx="3632200" cy="2039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Inclusive </a:t>
            </a:r>
            <a:r>
              <a:rPr lang="en-US" sz="1600" dirty="0" smtClean="0">
                <a:solidFill>
                  <a:srgbClr val="C00000"/>
                </a:solidFill>
                <a:latin typeface="Arial"/>
                <a:cs typeface="Arial"/>
              </a:rPr>
              <a:t>excess</a:t>
            </a:r>
            <a:r>
              <a:rPr lang="en-US" sz="1600" dirty="0" smtClean="0">
                <a:latin typeface="Arial"/>
                <a:cs typeface="Arial"/>
              </a:rPr>
              <a:t> mass spectrum</a:t>
            </a: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GB" sz="1600" dirty="0">
                <a:latin typeface="Arial"/>
                <a:cs typeface="Arial"/>
              </a:rPr>
              <a:t>all known sources subtracted</a:t>
            </a: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spcAft>
                <a:spcPts val="300"/>
              </a:spcAft>
              <a:buFont typeface="Courier New"/>
              <a:buChar char="o"/>
            </a:pPr>
            <a:r>
              <a:rPr lang="en-GB" sz="1600" dirty="0" smtClean="0">
                <a:latin typeface="Arial"/>
                <a:cs typeface="Arial"/>
              </a:rPr>
              <a:t>fully </a:t>
            </a:r>
            <a:r>
              <a:rPr lang="en-GB" sz="1600" dirty="0">
                <a:latin typeface="Arial"/>
                <a:cs typeface="Arial"/>
              </a:rPr>
              <a:t>corrected for </a:t>
            </a:r>
            <a:r>
              <a:rPr lang="en-GB" sz="1600" dirty="0" smtClean="0">
                <a:latin typeface="Arial"/>
                <a:cs typeface="Arial"/>
              </a:rPr>
              <a:t>acceptance</a:t>
            </a: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  <a:sym typeface="Symbol" charset="0"/>
              </a:rPr>
              <a:t>Almost exponential spectrum up to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  <a:sym typeface="Symbol" charset="0"/>
              </a:rPr>
              <a:t/>
            </a:r>
            <a:b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  <a:sym typeface="Symbol" charset="0"/>
              </a:rPr>
            </a:b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  <a:sym typeface="Symbol" charset="0"/>
              </a:rPr>
              <a:t>vector </a:t>
            </a:r>
            <a:r>
              <a:rPr lang="en-US" sz="1600" dirty="0">
                <a:latin typeface="Arial"/>
                <a:cs typeface="Arial"/>
                <a:sym typeface="Symbol" charset="0"/>
              </a:rPr>
              <a:t>meson </a:t>
            </a:r>
            <a:r>
              <a:rPr lang="en-US" sz="1600" dirty="0" smtClean="0">
                <a:latin typeface="Arial"/>
                <a:cs typeface="Arial"/>
                <a:sym typeface="Symbol" charset="0"/>
              </a:rPr>
              <a:t>region.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spcAft>
                <a:spcPts val="300"/>
              </a:spcAft>
              <a:buFont typeface="Wingdings" charset="2"/>
              <a:buChar char="§"/>
            </a:pPr>
            <a:r>
              <a:rPr lang="da-DK" sz="1600" dirty="0" err="1" smtClean="0">
                <a:latin typeface="Arial"/>
                <a:cs typeface="Arial"/>
              </a:rPr>
              <a:t>Fit</a:t>
            </a:r>
            <a:r>
              <a:rPr lang="da-DK" sz="1600" dirty="0" smtClean="0">
                <a:latin typeface="Arial"/>
                <a:cs typeface="Arial"/>
              </a:rPr>
              <a:t> </a:t>
            </a:r>
            <a:r>
              <a:rPr lang="da-DK" sz="1600" dirty="0">
                <a:latin typeface="Arial"/>
                <a:cs typeface="Arial"/>
              </a:rPr>
              <a:t>to </a:t>
            </a:r>
            <a:r>
              <a:rPr lang="da-DK" sz="1600" dirty="0" err="1">
                <a:latin typeface="Arial"/>
                <a:cs typeface="Arial"/>
              </a:rPr>
              <a:t>dN</a:t>
            </a:r>
            <a:r>
              <a:rPr lang="da-DK" sz="1600" dirty="0">
                <a:latin typeface="Arial"/>
                <a:cs typeface="Arial"/>
              </a:rPr>
              <a:t> / </a:t>
            </a:r>
            <a:r>
              <a:rPr lang="da-DK" sz="1600" dirty="0" err="1">
                <a:latin typeface="Arial"/>
                <a:cs typeface="Arial"/>
              </a:rPr>
              <a:t>dM</a:t>
            </a:r>
            <a:r>
              <a:rPr lang="da-DK" sz="1600" dirty="0">
                <a:latin typeface="Arial"/>
                <a:cs typeface="Arial"/>
              </a:rPr>
              <a:t> ∝ M</a:t>
            </a:r>
            <a:r>
              <a:rPr lang="da-DK" sz="1600" baseline="30000" dirty="0">
                <a:latin typeface="Arial"/>
                <a:cs typeface="Arial"/>
              </a:rPr>
              <a:t>3/2</a:t>
            </a:r>
            <a:r>
              <a:rPr lang="da-DK" sz="1600" dirty="0">
                <a:latin typeface="Arial"/>
                <a:cs typeface="Arial"/>
              </a:rPr>
              <a:t> × </a:t>
            </a:r>
            <a:r>
              <a:rPr lang="da-DK" sz="1600" dirty="0" err="1">
                <a:latin typeface="Arial"/>
                <a:cs typeface="Arial"/>
              </a:rPr>
              <a:t>e</a:t>
            </a:r>
            <a:r>
              <a:rPr lang="da-DK" sz="1600" baseline="30000" dirty="0" err="1">
                <a:latin typeface="Arial"/>
                <a:cs typeface="Arial"/>
              </a:rPr>
              <a:t>−</a:t>
            </a:r>
            <a:r>
              <a:rPr lang="da-DK" sz="1600" baseline="30000" dirty="0" err="1" smtClean="0">
                <a:latin typeface="Arial"/>
                <a:cs typeface="Arial"/>
              </a:rPr>
              <a:t>M</a:t>
            </a:r>
            <a:r>
              <a:rPr lang="da-DK" sz="1600" baseline="30000" dirty="0" smtClean="0">
                <a:latin typeface="Arial"/>
                <a:cs typeface="Arial"/>
              </a:rPr>
              <a:t>/T</a:t>
            </a:r>
            <a:r>
              <a:rPr lang="da-DK" sz="1600" dirty="0" smtClean="0">
                <a:latin typeface="Arial"/>
                <a:cs typeface="Arial"/>
              </a:rPr>
              <a:t> </a:t>
            </a:r>
            <a:r>
              <a:rPr lang="da-DK" sz="1600" dirty="0" smtClean="0">
                <a:latin typeface="Arial"/>
                <a:cs typeface="Arial"/>
                <a:sym typeface="Wingdings"/>
              </a:rPr>
              <a:t></a:t>
            </a:r>
            <a:br>
              <a:rPr lang="da-DK" sz="1600" dirty="0" smtClean="0">
                <a:latin typeface="Arial"/>
                <a:cs typeface="Arial"/>
                <a:sym typeface="Wingdings"/>
              </a:rPr>
            </a:br>
            <a:r>
              <a:rPr lang="en-US" sz="1600" dirty="0" err="1" smtClean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  <a:latin typeface="Arial"/>
                <a:cs typeface="Arial"/>
              </a:rPr>
              <a:t>emitting</a:t>
            </a:r>
            <a:r>
              <a:rPr lang="en-US" sz="1600" dirty="0" smtClean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en-US" sz="1600" baseline="-25000" dirty="0" smtClean="0">
                <a:solidFill>
                  <a:srgbClr val="0000CC"/>
                </a:solidFill>
                <a:latin typeface="Arial"/>
                <a:cs typeface="Arial"/>
              </a:rPr>
              <a:t>Source </a:t>
            </a:r>
            <a:r>
              <a:rPr lang="en-US" sz="1600" dirty="0">
                <a:solidFill>
                  <a:srgbClr val="0000CC"/>
                </a:solidFill>
                <a:latin typeface="Arial"/>
                <a:cs typeface="Arial"/>
              </a:rPr>
              <a:t>= </a:t>
            </a:r>
            <a:r>
              <a:rPr lang="en-US" sz="1600" dirty="0" smtClean="0">
                <a:solidFill>
                  <a:srgbClr val="0000CC"/>
                </a:solidFill>
                <a:latin typeface="Arial"/>
                <a:cs typeface="Arial"/>
              </a:rPr>
              <a:t>95 </a:t>
            </a:r>
            <a:r>
              <a:rPr lang="en-US" sz="1600" dirty="0">
                <a:solidFill>
                  <a:srgbClr val="0000CC"/>
                </a:solidFill>
                <a:latin typeface="Arial"/>
                <a:cs typeface="Arial"/>
              </a:rPr>
              <a:t>± 5 MeV </a:t>
            </a:r>
            <a:endParaRPr lang="en-US" sz="1600" baseline="-25000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96" y="3645024"/>
            <a:ext cx="1091704" cy="3062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64" y="1538570"/>
            <a:ext cx="1091704" cy="30625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35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58339" y="-252132"/>
            <a:ext cx="8228763" cy="1063251"/>
          </a:xfrm>
        </p:spPr>
        <p:txBody>
          <a:bodyPr>
            <a:normAutofit/>
          </a:bodyPr>
          <a:lstStyle/>
          <a:p>
            <a:pPr lvl="0"/>
            <a:r>
              <a:rPr lang="x-none" dirty="0">
                <a:solidFill>
                  <a:schemeClr val="tx1"/>
                </a:solidFill>
              </a:rPr>
              <a:t>ALICE: LHC run 2, Pb-Pb at </a:t>
            </a:r>
            <a:r>
              <a:rPr lang="x-none" dirty="0">
                <a:solidFill>
                  <a:schemeClr val="tx1"/>
                </a:solidFill>
                <a:latin typeface="Arial" pitchFamily="34"/>
                <a:cs typeface="Arial" pitchFamily="34"/>
              </a:rPr>
              <a:t>√</a:t>
            </a:r>
            <a:r>
              <a:rPr lang="x-none" dirty="0">
                <a:solidFill>
                  <a:schemeClr val="tx1"/>
                </a:solidFill>
                <a:cs typeface="Arial" pitchFamily="34"/>
              </a:rPr>
              <a:t>s</a:t>
            </a:r>
            <a:r>
              <a:rPr lang="x-none" baseline="-33000" dirty="0">
                <a:solidFill>
                  <a:schemeClr val="tx1"/>
                </a:solidFill>
                <a:cs typeface="Arial" pitchFamily="34"/>
              </a:rPr>
              <a:t>NN</a:t>
            </a:r>
            <a:r>
              <a:rPr lang="x-none" dirty="0">
                <a:solidFill>
                  <a:schemeClr val="tx1"/>
                </a:solidFill>
                <a:cs typeface="Arial" pitchFamily="34"/>
              </a:rPr>
              <a:t> = 5.02 TeV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6376" y="1656302"/>
            <a:ext cx="4168426" cy="4444035"/>
          </a:xfrm>
        </p:spPr>
        <p:txBody>
          <a:bodyPr>
            <a:normAutofit lnSpcReduction="10000"/>
          </a:bodyPr>
          <a:lstStyle/>
          <a:p>
            <a:pPr marL="0" lvl="0" indent="0">
              <a:buSzPct val="45000"/>
              <a:buNone/>
            </a:pPr>
            <a:r>
              <a:rPr lang="x-none" sz="1996" dirty="0"/>
              <a:t>Characteristics of quark-gluon plasma produced at the highest energy </a:t>
            </a:r>
            <a:r>
              <a:rPr lang="x-none" sz="1996" dirty="0" smtClean="0"/>
              <a:t>ever</a:t>
            </a:r>
            <a:r>
              <a:rPr lang="de-DE" sz="1996" dirty="0" smtClean="0"/>
              <a:t>.</a:t>
            </a:r>
            <a:endParaRPr lang="x-none" sz="1996" dirty="0"/>
          </a:p>
          <a:p>
            <a:pPr lvl="0">
              <a:buSzPct val="45000"/>
              <a:buFont typeface="StarSymbol"/>
              <a:buChar char="●"/>
            </a:pPr>
            <a:endParaRPr lang="de-DE" sz="1996" b="1" dirty="0" smtClean="0">
              <a:solidFill>
                <a:schemeClr val="tx1"/>
              </a:solidFill>
            </a:endParaRPr>
          </a:p>
          <a:p>
            <a:pPr marL="0" lvl="0" indent="0">
              <a:buSzPct val="45000"/>
              <a:buNone/>
            </a:pPr>
            <a:r>
              <a:rPr lang="x-none" sz="1996" b="1" dirty="0" smtClean="0">
                <a:solidFill>
                  <a:srgbClr val="0000CC"/>
                </a:solidFill>
              </a:rPr>
              <a:t>Nuclear </a:t>
            </a:r>
            <a:r>
              <a:rPr lang="x-none" sz="1996" b="1" dirty="0">
                <a:solidFill>
                  <a:srgbClr val="0000CC"/>
                </a:solidFill>
              </a:rPr>
              <a:t>modification factor of inclusive charged </a:t>
            </a:r>
            <a:r>
              <a:rPr lang="x-none" sz="1996" b="1" dirty="0" smtClean="0">
                <a:solidFill>
                  <a:srgbClr val="0000CC"/>
                </a:solidFill>
              </a:rPr>
              <a:t>particles</a:t>
            </a:r>
            <a:r>
              <a:rPr lang="de-DE" sz="1996" b="1" dirty="0" smtClean="0">
                <a:solidFill>
                  <a:srgbClr val="0000CC"/>
                </a:solidFill>
              </a:rPr>
              <a:t>.</a:t>
            </a:r>
            <a:r>
              <a:rPr lang="x-none" sz="1996" b="1" dirty="0" smtClean="0">
                <a:solidFill>
                  <a:srgbClr val="0000CC"/>
                </a:solidFill>
              </a:rPr>
              <a:t> </a:t>
            </a:r>
            <a:r>
              <a:rPr lang="x-none" sz="1996" dirty="0"/>
              <a:t>Substantial reduction of systematic uncertainties wrt previous analyses!</a:t>
            </a:r>
          </a:p>
          <a:p>
            <a:pPr lvl="0">
              <a:buSzPct val="45000"/>
              <a:buFont typeface="StarSymbol"/>
              <a:buChar char="●"/>
            </a:pPr>
            <a:endParaRPr lang="de-DE" sz="1996" dirty="0" smtClean="0"/>
          </a:p>
          <a:p>
            <a:pPr marL="0" lvl="0" indent="0">
              <a:buSzPct val="45000"/>
              <a:buNone/>
            </a:pPr>
            <a:r>
              <a:rPr lang="x-none" sz="1996" dirty="0" smtClean="0"/>
              <a:t>Transverse </a:t>
            </a:r>
            <a:r>
              <a:rPr lang="x-none" sz="1996" dirty="0"/>
              <a:t>momentum spectrum harder than at lower energy: similar R</a:t>
            </a:r>
            <a:r>
              <a:rPr lang="x-none" sz="1996" baseline="-33000" dirty="0"/>
              <a:t>AA</a:t>
            </a:r>
            <a:r>
              <a:rPr lang="x-none" sz="1996" dirty="0"/>
              <a:t> means </a:t>
            </a:r>
            <a:r>
              <a:rPr lang="x-none" sz="1996" b="1" dirty="0">
                <a:solidFill>
                  <a:srgbClr val="0000CC"/>
                </a:solidFill>
              </a:rPr>
              <a:t>stronger energy loss in denser </a:t>
            </a:r>
            <a:r>
              <a:rPr lang="x-none" sz="1996" b="1" dirty="0" smtClean="0">
                <a:solidFill>
                  <a:srgbClr val="0000CC"/>
                </a:solidFill>
              </a:rPr>
              <a:t>medium</a:t>
            </a:r>
            <a:r>
              <a:rPr lang="de-DE" sz="1996" b="1" dirty="0" smtClean="0">
                <a:solidFill>
                  <a:srgbClr val="0000CC"/>
                </a:solidFill>
              </a:rPr>
              <a:t>.</a:t>
            </a:r>
            <a:endParaRPr lang="x-none" sz="1996" b="1" dirty="0">
              <a:solidFill>
                <a:srgbClr val="0000CC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53656" y="1781697"/>
            <a:ext cx="4571717" cy="310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72721" y="4980266"/>
            <a:ext cx="4016580" cy="858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/>
          <p:cNvSpPr/>
          <p:nvPr/>
        </p:nvSpPr>
        <p:spPr>
          <a:xfrm>
            <a:off x="4002505" y="3224463"/>
            <a:ext cx="1289257" cy="804233"/>
          </a:xfrm>
          <a:prstGeom prst="line">
            <a:avLst/>
          </a:prstGeom>
          <a:noFill/>
          <a:ln w="36000">
            <a:solidFill>
              <a:srgbClr val="DC2300"/>
            </a:solidFill>
            <a:prstDash val="solid"/>
            <a:tailEnd type="arrow"/>
          </a:ln>
        </p:spPr>
        <p:txBody>
          <a:bodyPr vert="horz" lIns="97965" tIns="57146" rIns="97965" bIns="57146" anchor="ctr" anchorCtr="1" compatLnSpc="0"/>
          <a:lstStyle/>
          <a:p>
            <a:pPr defTabSz="457200" hangingPunct="0"/>
            <a:endParaRPr lang="x-none" sz="1633">
              <a:solidFill>
                <a:prstClr val="black"/>
              </a:solidFill>
              <a:ea typeface="MS Gothic" pitchFamily="2"/>
              <a:cs typeface="Tahoma" pitchFamily="2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6376" y="72190"/>
            <a:ext cx="547392" cy="8758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363606" y="6597352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z="1000" smtClean="0"/>
              <a:pPr/>
              <a:t>24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783877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283339" y="342257"/>
            <a:ext cx="8228763" cy="461665"/>
          </a:xfrm>
        </p:spPr>
        <p:txBody>
          <a:bodyPr>
            <a:spAutoFit/>
          </a:bodyPr>
          <a:lstStyle/>
          <a:p>
            <a:pPr lvl="0"/>
            <a:r>
              <a:rPr lang="x-none" dirty="0">
                <a:solidFill>
                  <a:schemeClr val="tx1"/>
                </a:solidFill>
              </a:rPr>
              <a:t>ALICE: Time Projection Chamber upgrade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7386" y="994056"/>
            <a:ext cx="5027582" cy="19962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359207" y="3823948"/>
            <a:ext cx="4268940" cy="2594449"/>
          </a:xfrm>
        </p:spPr>
        <p:txBody>
          <a:bodyPr>
            <a:normAutofit fontScale="92500" lnSpcReduction="10000"/>
          </a:bodyPr>
          <a:lstStyle/>
          <a:p>
            <a:pPr marL="0" indent="0">
              <a:buSzPct val="45000"/>
              <a:buNone/>
            </a:pPr>
            <a:r>
              <a:rPr lang="de-DE" sz="1996" dirty="0" smtClean="0"/>
              <a:t>G</a:t>
            </a:r>
            <a:r>
              <a:rPr lang="x-none" sz="1996" dirty="0" smtClean="0"/>
              <a:t>as </a:t>
            </a:r>
            <a:r>
              <a:rPr lang="x-none" sz="1996" dirty="0"/>
              <a:t>Electron Multiplier (GEM): </a:t>
            </a:r>
            <a:r>
              <a:rPr lang="x-none" sz="1996" dirty="0">
                <a:solidFill>
                  <a:srgbClr val="FF00FF"/>
                </a:solidFill>
              </a:rPr>
              <a:t>largest foils</a:t>
            </a:r>
            <a:r>
              <a:rPr lang="x-none" sz="1996" dirty="0"/>
              <a:t> framed at GSI in the detector </a:t>
            </a:r>
            <a:r>
              <a:rPr lang="x-none" sz="1996" dirty="0" smtClean="0"/>
              <a:t>laboratory</a:t>
            </a:r>
            <a:r>
              <a:rPr lang="de-DE" sz="1996" dirty="0" smtClean="0"/>
              <a:t>.</a:t>
            </a:r>
          </a:p>
          <a:p>
            <a:pPr marL="0" indent="0">
              <a:buSzPct val="45000"/>
              <a:buNone/>
            </a:pPr>
            <a:endParaRPr lang="x-none" sz="1996" dirty="0"/>
          </a:p>
          <a:p>
            <a:pPr marL="0" lvl="0" indent="0">
              <a:buSzPct val="45000"/>
              <a:buNone/>
            </a:pPr>
            <a:r>
              <a:rPr lang="x-none" sz="1996" dirty="0">
                <a:solidFill>
                  <a:srgbClr val="00AE00"/>
                </a:solidFill>
              </a:rPr>
              <a:t>First OROC</a:t>
            </a:r>
            <a:r>
              <a:rPr lang="x-none" sz="1996" dirty="0"/>
              <a:t> (with foils framed at GSI) completed in Bucharest </a:t>
            </a:r>
            <a:r>
              <a:rPr lang="x-none" sz="1996" dirty="0" smtClean="0"/>
              <a:t>...</a:t>
            </a:r>
            <a:endParaRPr lang="de-DE" sz="1996" dirty="0" smtClean="0"/>
          </a:p>
          <a:p>
            <a:pPr marL="0" lvl="0" indent="0">
              <a:buSzPct val="45000"/>
              <a:buNone/>
            </a:pPr>
            <a:endParaRPr lang="x-none" sz="1996" dirty="0"/>
          </a:p>
          <a:p>
            <a:pPr marL="0" lvl="0" indent="0">
              <a:buSzPct val="45000"/>
              <a:buNone/>
            </a:pPr>
            <a:r>
              <a:rPr lang="x-none" sz="1996" dirty="0"/>
              <a:t>... and installed close to the ALICE experiment at the moment (October 31</a:t>
            </a:r>
            <a:r>
              <a:rPr lang="x-none" sz="1996" dirty="0" smtClean="0"/>
              <a:t>)</a:t>
            </a:r>
            <a:r>
              <a:rPr lang="de-DE" sz="1996" dirty="0" smtClean="0"/>
              <a:t>.</a:t>
            </a:r>
            <a:endParaRPr lang="x-none" sz="1996" dirty="0"/>
          </a:p>
        </p:txBody>
      </p:sp>
      <p:sp>
        <p:nvSpPr>
          <p:cNvPr id="5" name="TextBox 4"/>
          <p:cNvSpPr txBox="1"/>
          <p:nvPr/>
        </p:nvSpPr>
        <p:spPr>
          <a:xfrm>
            <a:off x="460763" y="3187826"/>
            <a:ext cx="8193822" cy="430095"/>
          </a:xfrm>
          <a:prstGeom prst="rect">
            <a:avLst/>
          </a:prstGeom>
          <a:noFill/>
          <a:ln>
            <a:noFill/>
          </a:ln>
        </p:spPr>
        <p:txBody>
          <a:bodyPr vert="horz" lIns="81638" tIns="40819" rIns="81638" bIns="40819" compatLnSpc="0">
            <a:spAutoFit/>
          </a:bodyPr>
          <a:lstStyle/>
          <a:p>
            <a:pPr algn="ctr" defTabSz="457200" hangingPunct="0">
              <a:defRPr sz="2600">
                <a:solidFill>
                  <a:srgbClr val="0047FF"/>
                </a:solidFill>
              </a:defRPr>
            </a:pPr>
            <a:r>
              <a:rPr lang="x-none" sz="2358">
                <a:solidFill>
                  <a:srgbClr val="0047FF"/>
                </a:solidFill>
                <a:ea typeface="MS Gothic" pitchFamily="2"/>
                <a:cs typeface="Tahoma" pitchFamily="2"/>
              </a:rPr>
              <a:t>Outer ReadOut Chamber (OROC) pre-production ongoing</a:t>
            </a:r>
          </a:p>
        </p:txBody>
      </p:sp>
      <p:sp>
        <p:nvSpPr>
          <p:cNvPr id="7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4861085" y="3823948"/>
            <a:ext cx="4147766" cy="2187094"/>
          </a:xfrm>
        </p:spPr>
        <p:txBody>
          <a:bodyPr>
            <a:normAutofit fontScale="92500"/>
          </a:bodyPr>
          <a:lstStyle/>
          <a:p>
            <a:pPr marL="0" lvl="0" indent="0">
              <a:buSzPct val="45000"/>
              <a:buNone/>
            </a:pPr>
            <a:r>
              <a:rPr lang="x-none" sz="1996" dirty="0"/>
              <a:t>Next OROC being constructed at </a:t>
            </a:r>
            <a:r>
              <a:rPr lang="x-none" sz="1996" dirty="0" smtClean="0"/>
              <a:t>GSI</a:t>
            </a:r>
            <a:r>
              <a:rPr lang="de-DE" sz="1996" dirty="0" smtClean="0"/>
              <a:t>.</a:t>
            </a:r>
          </a:p>
          <a:p>
            <a:pPr marL="0" lvl="0" indent="0">
              <a:buSzPct val="45000"/>
              <a:buNone/>
            </a:pPr>
            <a:endParaRPr lang="x-none" sz="1996" dirty="0"/>
          </a:p>
          <a:p>
            <a:pPr marL="0" lvl="0" indent="0">
              <a:buSzPct val="45000"/>
              <a:buNone/>
            </a:pPr>
            <a:r>
              <a:rPr lang="x-none" sz="1996" dirty="0"/>
              <a:t>Detailed testing until Christmas </a:t>
            </a:r>
            <a:r>
              <a:rPr lang="x-none" sz="1996" dirty="0" smtClean="0"/>
              <a:t>2016</a:t>
            </a:r>
            <a:r>
              <a:rPr lang="de-DE" sz="1996" dirty="0" smtClean="0"/>
              <a:t>.</a:t>
            </a:r>
            <a:endParaRPr lang="x-none" sz="1996" dirty="0"/>
          </a:p>
          <a:p>
            <a:pPr lvl="0">
              <a:buSzPct val="45000"/>
              <a:buFont typeface="StarSymbol"/>
              <a:buChar char="●"/>
            </a:pPr>
            <a:endParaRPr lang="de-DE" sz="1996" dirty="0" smtClean="0"/>
          </a:p>
          <a:p>
            <a:pPr marL="0" lvl="0" indent="0">
              <a:buSzPct val="45000"/>
              <a:buNone/>
            </a:pPr>
            <a:r>
              <a:rPr lang="x-none" sz="1996" dirty="0" smtClean="0"/>
              <a:t>Production </a:t>
            </a:r>
            <a:r>
              <a:rPr lang="x-none" sz="1996" dirty="0"/>
              <a:t>Readiness Review for TPC upgrade project in January </a:t>
            </a:r>
            <a:r>
              <a:rPr lang="x-none" sz="1996" dirty="0" smtClean="0"/>
              <a:t>2017</a:t>
            </a:r>
            <a:r>
              <a:rPr lang="de-DE" sz="1996" dirty="0" smtClean="0"/>
              <a:t>.</a:t>
            </a:r>
            <a:endParaRPr lang="x-none" sz="1996" dirty="0"/>
          </a:p>
        </p:txBody>
      </p:sp>
      <p:sp>
        <p:nvSpPr>
          <p:cNvPr id="8" name="Freeform: Shape 7"/>
          <p:cNvSpPr/>
          <p:nvPr/>
        </p:nvSpPr>
        <p:spPr>
          <a:xfrm rot="9361800">
            <a:off x="-827876" y="1792183"/>
            <a:ext cx="1607611" cy="32318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924" h="9898">
                <a:moveTo>
                  <a:pt x="2530" y="-22086"/>
                </a:moveTo>
                <a:cubicBezTo>
                  <a:pt x="3104" y="-22152"/>
                  <a:pt x="3802" y="-22081"/>
                  <a:pt x="4164" y="-21497"/>
                </a:cubicBezTo>
                <a:cubicBezTo>
                  <a:pt x="4466" y="-21012"/>
                  <a:pt x="4782" y="-20534"/>
                  <a:pt x="4893" y="-19990"/>
                </a:cubicBezTo>
                <a:cubicBezTo>
                  <a:pt x="5032" y="-19304"/>
                  <a:pt x="4677" y="-18630"/>
                  <a:pt x="4473" y="-17973"/>
                </a:cubicBezTo>
                <a:cubicBezTo>
                  <a:pt x="4251" y="-17262"/>
                  <a:pt x="3693" y="-16812"/>
                  <a:pt x="3385" y="-16173"/>
                </a:cubicBezTo>
                <a:cubicBezTo>
                  <a:pt x="3094" y="-15571"/>
                  <a:pt x="2696" y="-15020"/>
                  <a:pt x="2212" y="-14565"/>
                </a:cubicBezTo>
                <a:cubicBezTo>
                  <a:pt x="1760" y="-14140"/>
                  <a:pt x="1381" y="-13654"/>
                  <a:pt x="1002" y="-13169"/>
                </a:cubicBezTo>
                <a:lnTo>
                  <a:pt x="583" y="-12697"/>
                </a:lnTo>
                <a:lnTo>
                  <a:pt x="100" y="-12368"/>
                </a:lnTo>
                <a:lnTo>
                  <a:pt x="0" y="-12208"/>
                </a:lnTo>
              </a:path>
            </a:pathLst>
          </a:custGeom>
          <a:noFill/>
          <a:ln w="36000">
            <a:solidFill>
              <a:srgbClr val="FF00FF"/>
            </a:solidFill>
            <a:prstDash val="solid"/>
            <a:tailEnd type="arrow"/>
          </a:ln>
        </p:spPr>
        <p:txBody>
          <a:bodyPr vert="horz" lIns="97965" tIns="57146" rIns="97965" bIns="57146" anchor="ctr" anchorCtr="1" compatLnSpc="0"/>
          <a:lstStyle/>
          <a:p>
            <a:pPr defTabSz="457200" hangingPunct="0"/>
            <a:endParaRPr lang="x-none" sz="1633">
              <a:solidFill>
                <a:prstClr val="black"/>
              </a:solidFill>
              <a:ea typeface="MS Gothic" pitchFamily="2"/>
              <a:cs typeface="Tahoma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5743" y="889233"/>
            <a:ext cx="5322784" cy="2194424"/>
          </a:xfrm>
          <a:prstGeom prst="rect">
            <a:avLst/>
          </a:prstGeom>
          <a:noFill/>
          <a:ln w="54000">
            <a:solidFill>
              <a:srgbClr val="00AE00"/>
            </a:solidFill>
            <a:prstDash val="solid"/>
          </a:ln>
        </p:spPr>
        <p:txBody>
          <a:bodyPr vert="horz" lIns="106129" tIns="65310" rIns="106129" bIns="65310" anchor="ctr" anchorCtr="1" compatLnSpc="0"/>
          <a:lstStyle/>
          <a:p>
            <a:pPr defTabSz="457200" hangingPunct="0"/>
            <a:endParaRPr lang="x-none" sz="1633">
              <a:solidFill>
                <a:prstClr val="black"/>
              </a:solidFill>
              <a:ea typeface="MS Gothic" pitchFamily="2"/>
              <a:cs typeface="Tahoma" pitchFamily="2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5498" y="79059"/>
            <a:ext cx="527418" cy="8438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244408" y="6525344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z="1000" smtClean="0"/>
              <a:pPr/>
              <a:t>25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18632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45490"/>
            <a:ext cx="7632848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Further research highlights -  Search for </a:t>
            </a:r>
            <a:r>
              <a:rPr lang="el-GR" dirty="0" smtClean="0"/>
              <a:t>η</a:t>
            </a:r>
            <a:r>
              <a:rPr lang="de-DE" dirty="0" smtClean="0"/>
              <a:t>‘ </a:t>
            </a:r>
            <a:r>
              <a:rPr lang="de-DE" dirty="0" err="1" smtClean="0"/>
              <a:t>mesic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spectroscopy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aseline="30000" dirty="0" smtClean="0"/>
              <a:t>12</a:t>
            </a:r>
            <a:r>
              <a:rPr lang="de-DE" dirty="0" smtClean="0"/>
              <a:t>C(</a:t>
            </a:r>
            <a:r>
              <a:rPr lang="de-DE" dirty="0" err="1" smtClean="0"/>
              <a:t>p,d</a:t>
            </a:r>
            <a:r>
              <a:rPr lang="de-DE" dirty="0" smtClean="0"/>
              <a:t>) </a:t>
            </a:r>
            <a:r>
              <a:rPr lang="de-DE" dirty="0" err="1" smtClean="0"/>
              <a:t>reaction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FRS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図 3" descr="etaprime_1page_2016nov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2" b="-790"/>
          <a:stretch/>
        </p:blipFill>
        <p:spPr>
          <a:xfrm>
            <a:off x="331076" y="1268760"/>
            <a:ext cx="8481848" cy="530950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429481" y="4023360"/>
            <a:ext cx="3714519" cy="2608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429481" y="4005064"/>
            <a:ext cx="3607015" cy="29546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b="1" dirty="0"/>
              <a:t>Abstract </a:t>
            </a:r>
          </a:p>
          <a:p>
            <a:r>
              <a:rPr lang="en-US" sz="1400" dirty="0"/>
              <a:t>Excitation spectra of C11 are measured in the C12(</a:t>
            </a:r>
            <a:r>
              <a:rPr lang="en-US" sz="1400" i="1" dirty="0" err="1"/>
              <a:t>p</a:t>
            </a:r>
            <a:r>
              <a:rPr lang="en-US" sz="1400" dirty="0" err="1"/>
              <a:t>,</a:t>
            </a:r>
            <a:r>
              <a:rPr lang="en-US" sz="1400" i="1" dirty="0" err="1"/>
              <a:t>d</a:t>
            </a:r>
            <a:r>
              <a:rPr lang="en-US" sz="1400" dirty="0"/>
              <a:t>) reaction near the </a:t>
            </a:r>
            <a:r>
              <a:rPr lang="en-US" sz="1400" i="1" dirty="0"/>
              <a:t>η</a:t>
            </a:r>
            <a:r>
              <a:rPr lang="en-US" sz="1400" dirty="0"/>
              <a:t>′ emission </a:t>
            </a:r>
            <a:r>
              <a:rPr lang="en-US" sz="1400" dirty="0" smtClean="0"/>
              <a:t>threshold. ... </a:t>
            </a:r>
            <a:r>
              <a:rPr lang="en-US" sz="1400" dirty="0"/>
              <a:t>In contrast to theoretical predictions on the possible existence of deeply bound </a:t>
            </a:r>
            <a:r>
              <a:rPr lang="en-US" sz="1400" i="1" dirty="0"/>
              <a:t>η</a:t>
            </a:r>
            <a:r>
              <a:rPr lang="en-US" sz="1400" dirty="0"/>
              <a:t>′-mesic states in carbon nuclei, no distinct structures are observed associated with the formation of bound states. The spectra </a:t>
            </a:r>
            <a:r>
              <a:rPr lang="en-US" sz="1400" dirty="0" smtClean="0"/>
              <a:t>are analyzed to </a:t>
            </a:r>
            <a:r>
              <a:rPr lang="en-US" sz="1400" dirty="0"/>
              <a:t>set stringent constraints on the formation cross section and on the hitherto barely known </a:t>
            </a:r>
            <a:r>
              <a:rPr lang="en-US" sz="1400" i="1" dirty="0"/>
              <a:t>η</a:t>
            </a:r>
            <a:r>
              <a:rPr lang="en-US" sz="1400" dirty="0"/>
              <a:t>′-nucleus interaction.</a:t>
            </a: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1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392" y="145490"/>
            <a:ext cx="7253879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Further </a:t>
            </a:r>
            <a:r>
              <a:rPr lang="en-US" dirty="0"/>
              <a:t>research highlight </a:t>
            </a:r>
            <a:r>
              <a:rPr lang="en-US" dirty="0" smtClean="0"/>
              <a:t>– Results from </a:t>
            </a:r>
            <a:br>
              <a:rPr lang="en-US" dirty="0" smtClean="0"/>
            </a:br>
            <a:r>
              <a:rPr lang="en-US" dirty="0" smtClean="0"/>
              <a:t>HIM BES-III analysis: new resonance discovered</a:t>
            </a:r>
            <a:endParaRPr lang="en-US" baseline="-25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7" y="5934184"/>
            <a:ext cx="648114" cy="54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365760" y="1191004"/>
            <a:ext cx="8819575" cy="7839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smtClean="0"/>
              <a:t>Precise cross section measurement of 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baseline="30000" dirty="0" err="1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baseline="30000" dirty="0" err="1" smtClean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2000" dirty="0" err="1" smtClean="0">
                <a:sym typeface="Wingdings"/>
              </a:rPr>
              <a:t>J</a:t>
            </a:r>
            <a:r>
              <a:rPr lang="en-US" sz="2000" dirty="0" smtClean="0">
                <a:sym typeface="Wingdings"/>
              </a:rPr>
              <a:t>/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sz="2000" dirty="0" smtClean="0">
                <a:sym typeface="Wingdings"/>
              </a:rPr>
              <a:t> </a:t>
            </a:r>
            <a:br>
              <a:rPr lang="en-US" sz="2000" dirty="0" smtClean="0">
                <a:sym typeface="Wingdings"/>
              </a:rPr>
            </a:br>
            <a:r>
              <a:rPr lang="en-US" sz="2000" dirty="0" smtClean="0">
                <a:sym typeface="Wingdings"/>
              </a:rPr>
              <a:t>from 3.77 to 4.60 GeV at BESIII</a:t>
            </a:r>
            <a:endParaRPr lang="en-US" sz="2000" dirty="0"/>
          </a:p>
        </p:txBody>
      </p:sp>
      <p:pic>
        <p:nvPicPr>
          <p:cNvPr id="19" name="Picture 18" descr="sec-fit-3b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2" y="1975977"/>
            <a:ext cx="8804359" cy="2732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7835" y="4637566"/>
            <a:ext cx="8465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The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30000" dirty="0" err="1">
                <a:solidFill>
                  <a:srgbClr val="0000FF"/>
                </a:solidFill>
              </a:rPr>
              <a:t>+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30000" dirty="0">
                <a:solidFill>
                  <a:srgbClr val="0000FF"/>
                </a:solidFill>
              </a:rPr>
              <a:t>-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baseline="300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600" baseline="300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1600" dirty="0" err="1">
                <a:solidFill>
                  <a:srgbClr val="0000FF"/>
                </a:solidFill>
                <a:sym typeface="Wingdings"/>
              </a:rPr>
              <a:t>J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 </a:t>
            </a:r>
            <a:r>
              <a:rPr lang="en-US" sz="1600" dirty="0">
                <a:solidFill>
                  <a:srgbClr val="0000FF"/>
                </a:solidFill>
                <a:cs typeface="Symbol" charset="2"/>
                <a:sym typeface="Wingdings"/>
              </a:rPr>
              <a:t>cross section was </a:t>
            </a:r>
            <a:r>
              <a:rPr lang="en-US" sz="1600" dirty="0" smtClean="0">
                <a:solidFill>
                  <a:srgbClr val="0000FF"/>
                </a:solidFill>
                <a:cs typeface="Symbol" charset="2"/>
                <a:sym typeface="Wingdings"/>
              </a:rPr>
              <a:t>measured with unprecedented precision with BESIII data.</a:t>
            </a:r>
          </a:p>
          <a:p>
            <a:pPr marL="285750" indent="-285750">
              <a:buFont typeface="Wingdings" charset="2"/>
              <a:buChar char="Ø"/>
            </a:pPr>
            <a:endParaRPr lang="en-US" sz="8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The </a:t>
            </a:r>
            <a:r>
              <a:rPr lang="en-US" sz="1600" dirty="0" smtClean="0"/>
              <a:t>mass &amp; width precision of the Y(4260) </a:t>
            </a:r>
            <a:r>
              <a:rPr lang="en-US" sz="1600" dirty="0" smtClean="0">
                <a:solidFill>
                  <a:srgbClr val="0000FF"/>
                </a:solidFill>
              </a:rPr>
              <a:t>resonance was improved by a factor of ~3; a </a:t>
            </a:r>
            <a:r>
              <a:rPr lang="en-US" sz="1600" dirty="0" smtClean="0"/>
              <a:t>new resonance near 4.32 GeV/c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was observed for the first time with 7.6</a:t>
            </a:r>
            <a:r>
              <a:rPr lang="en-US" sz="1600" dirty="0" smtClean="0">
                <a:latin typeface="Symbol" panose="05050102010706020507" pitchFamily="18" charset="2"/>
              </a:rPr>
              <a:t>s</a:t>
            </a:r>
            <a:r>
              <a:rPr lang="en-US" sz="1600" dirty="0" smtClean="0"/>
              <a:t> significance.</a:t>
            </a:r>
            <a:endParaRPr lang="en-US" sz="1600" dirty="0"/>
          </a:p>
        </p:txBody>
      </p:sp>
      <p:sp>
        <p:nvSpPr>
          <p:cNvPr id="21" name="Rechteck 2"/>
          <p:cNvSpPr/>
          <p:nvPr/>
        </p:nvSpPr>
        <p:spPr>
          <a:xfrm>
            <a:off x="1141131" y="6054200"/>
            <a:ext cx="742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 </a:t>
            </a:r>
            <a:r>
              <a:rPr lang="de-DE" sz="1600" b="1" dirty="0">
                <a:solidFill>
                  <a:srgbClr val="0000CC"/>
                </a:solidFill>
              </a:rPr>
              <a:t>arXiv:</a:t>
            </a:r>
            <a:r>
              <a:rPr lang="de-DE" sz="1600" b="1" dirty="0" smtClean="0">
                <a:solidFill>
                  <a:srgbClr val="0000CC"/>
                </a:solidFill>
              </a:rPr>
              <a:t>1611.01317, BES-III </a:t>
            </a:r>
            <a:r>
              <a:rPr lang="de-DE" sz="1600" b="1" dirty="0" err="1" smtClean="0">
                <a:solidFill>
                  <a:srgbClr val="0000CC"/>
                </a:solidFill>
              </a:rPr>
              <a:t>collaboration</a:t>
            </a:r>
            <a:r>
              <a:rPr lang="de-DE" sz="1600" b="1" dirty="0" smtClean="0">
                <a:solidFill>
                  <a:srgbClr val="0000CC"/>
                </a:solidFill>
              </a:rPr>
              <a:t>, </a:t>
            </a:r>
            <a:r>
              <a:rPr lang="de-DE" sz="1600" b="1" dirty="0" err="1" smtClean="0">
                <a:solidFill>
                  <a:srgbClr val="0000CC"/>
                </a:solidFill>
              </a:rPr>
              <a:t>corresponding</a:t>
            </a:r>
            <a:r>
              <a:rPr lang="de-DE" sz="1600" b="1" dirty="0" smtClean="0">
                <a:solidFill>
                  <a:srgbClr val="0000CC"/>
                </a:solidFill>
              </a:rPr>
              <a:t> </a:t>
            </a:r>
            <a:r>
              <a:rPr lang="de-DE" sz="1600" b="1" dirty="0" err="1" smtClean="0">
                <a:solidFill>
                  <a:srgbClr val="0000CC"/>
                </a:solidFill>
              </a:rPr>
              <a:t>author</a:t>
            </a:r>
            <a:r>
              <a:rPr lang="de-DE" sz="1600" b="1" dirty="0" smtClean="0">
                <a:solidFill>
                  <a:srgbClr val="0000CC"/>
                </a:solidFill>
              </a:rPr>
              <a:t>: Z. Liu, HIM</a:t>
            </a:r>
            <a:endParaRPr lang="de-DE" sz="1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443981"/>
            <a:ext cx="3681416" cy="2865339"/>
          </a:xfrm>
          <a:prstGeom prst="rect">
            <a:avLst/>
          </a:prstGeom>
        </p:spPr>
      </p:pic>
      <p:pic>
        <p:nvPicPr>
          <p:cNvPr id="5" name="Picture 4" descr="10050_0052_10_2016xexterna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046080" cy="53041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874" y="145490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</a:t>
            </a:r>
            <a:r>
              <a:rPr lang="en-US" dirty="0" smtClean="0"/>
              <a:t>research highlight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Feasibility studies for PANDA</a:t>
            </a:r>
            <a:endParaRPr lang="en-US" baseline="-25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8" y="5593936"/>
            <a:ext cx="1107620" cy="93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5536" y="1438905"/>
            <a:ext cx="4104456" cy="206210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EPJ A Highlight</a:t>
            </a:r>
          </a:p>
          <a:p>
            <a:pPr defTabSz="457200"/>
            <a:r>
              <a:rPr lang="en-US" sz="1600" dirty="0">
                <a:solidFill>
                  <a:prstClr val="black"/>
                </a:solidFill>
              </a:rPr>
              <a:t>COVER EPJA October issue (2016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“Feasibility </a:t>
            </a:r>
            <a:r>
              <a:rPr lang="en-US" sz="1600" dirty="0">
                <a:solidFill>
                  <a:prstClr val="black"/>
                </a:solidFill>
              </a:rPr>
              <a:t>studies of time-like proton </a:t>
            </a:r>
            <a:endParaRPr lang="en-US" sz="16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electromagnetic </a:t>
            </a:r>
            <a:r>
              <a:rPr lang="en-US" sz="1600" dirty="0">
                <a:solidFill>
                  <a:prstClr val="black"/>
                </a:solidFill>
              </a:rPr>
              <a:t>form factors at </a:t>
            </a:r>
            <a:endParaRPr lang="en-US" sz="16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PANDA </a:t>
            </a:r>
            <a:r>
              <a:rPr lang="en-US" sz="1600" dirty="0">
                <a:solidFill>
                  <a:prstClr val="black"/>
                </a:solidFill>
              </a:rPr>
              <a:t>at </a:t>
            </a:r>
            <a:r>
              <a:rPr lang="en-US" sz="1600" dirty="0" smtClean="0">
                <a:solidFill>
                  <a:prstClr val="black"/>
                </a:solidFill>
              </a:rPr>
              <a:t>FAIR”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Corresponding author: 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D. </a:t>
            </a:r>
            <a:r>
              <a:rPr lang="en-US" sz="1600" dirty="0" err="1" smtClean="0">
                <a:solidFill>
                  <a:prstClr val="black"/>
                </a:solidFill>
              </a:rPr>
              <a:t>Khaneft</a:t>
            </a:r>
            <a:r>
              <a:rPr lang="en-US" sz="1600" dirty="0" smtClean="0">
                <a:solidFill>
                  <a:prstClr val="black"/>
                </a:solidFill>
              </a:rPr>
              <a:t> (PhD-Student HIM)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A. </a:t>
            </a:r>
            <a:r>
              <a:rPr lang="en-US" sz="1600" dirty="0" err="1" smtClean="0">
                <a:solidFill>
                  <a:prstClr val="black"/>
                </a:solidFill>
              </a:rPr>
              <a:t>Dbeyssi</a:t>
            </a:r>
            <a:r>
              <a:rPr lang="en-US" sz="1600" dirty="0" smtClean="0">
                <a:solidFill>
                  <a:prstClr val="black"/>
                </a:solidFill>
              </a:rPr>
              <a:t> (Helmholtz-Postdoc HIM)</a:t>
            </a:r>
          </a:p>
        </p:txBody>
      </p:sp>
    </p:spTree>
    <p:extLst>
      <p:ext uri="{BB962C8B-B14F-4D97-AF65-F5344CB8AC3E}">
        <p14:creationId xmlns:p14="http://schemas.microsoft.com/office/powerpoint/2010/main" val="38555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/>
        </p:nvSpPr>
        <p:spPr>
          <a:xfrm>
            <a:off x="467544" y="2240868"/>
            <a:ext cx="8208912" cy="2196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  <a:defRPr/>
            </a:pPr>
            <a:r>
              <a:rPr lang="en-US" altLang="de-DE" sz="3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Roadmap for</a:t>
            </a: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de-DE" sz="3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Intermediate Research Program </a:t>
            </a:r>
            <a:endParaRPr lang="en-US" altLang="de-DE" sz="3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buFont typeface="Wingdings" charset="2"/>
              <a:buNone/>
              <a:defRPr/>
            </a:pPr>
            <a:endParaRPr lang="en-US" altLang="de-DE" sz="3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buFont typeface="Wingdings" charset="2"/>
              <a:buNone/>
              <a:defRPr/>
            </a:pPr>
            <a:r>
              <a:rPr lang="en-US" altLang="de-DE" sz="3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FAIR </a:t>
            </a:r>
            <a:r>
              <a:rPr lang="en-US" altLang="de-DE" sz="32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Phase </a:t>
            </a:r>
            <a:r>
              <a:rPr lang="en-US" altLang="de-DE" sz="32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0</a:t>
            </a:r>
            <a:endParaRPr lang="en-US" altLang="de-DE" sz="32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480"/>
              </a:spcBef>
              <a:buFont typeface="Arial" charset="0"/>
              <a:buChar char="•"/>
              <a:defRPr/>
            </a:pPr>
            <a:endParaRPr lang="en-US" altLang="de-DE" sz="2200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7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/>
          <p:cNvGrpSpPr/>
          <p:nvPr/>
        </p:nvGrpSpPr>
        <p:grpSpPr>
          <a:xfrm>
            <a:off x="611560" y="1363663"/>
            <a:ext cx="8064896" cy="4680520"/>
            <a:chOff x="971600" y="1412776"/>
            <a:chExt cx="8064896" cy="4392488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971600" y="1412776"/>
              <a:ext cx="8064896" cy="4392488"/>
              <a:chOff x="2627784" y="2414871"/>
              <a:chExt cx="6192688" cy="4038465"/>
            </a:xfrm>
          </p:grpSpPr>
          <p:sp>
            <p:nvSpPr>
              <p:cNvPr id="34" name="Rechteck 33"/>
              <p:cNvSpPr/>
              <p:nvPr/>
            </p:nvSpPr>
            <p:spPr>
              <a:xfrm>
                <a:off x="6740624" y="5237584"/>
                <a:ext cx="1143744" cy="423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2414871"/>
                <a:ext cx="6192688" cy="4038465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Bogen 25"/>
            <p:cNvSpPr/>
            <p:nvPr/>
          </p:nvSpPr>
          <p:spPr>
            <a:xfrm rot="12043767">
              <a:off x="5958000" y="4484727"/>
              <a:ext cx="562624" cy="294390"/>
            </a:xfrm>
            <a:prstGeom prst="arc">
              <a:avLst/>
            </a:prstGeom>
            <a:ln>
              <a:solidFill>
                <a:srgbClr val="CC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6156176" y="4751433"/>
              <a:ext cx="72008" cy="45719"/>
            </a:xfrm>
            <a:prstGeom prst="ellipse">
              <a:avLst/>
            </a:prstGeom>
            <a:solidFill>
              <a:srgbClr val="FDBB63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7513" y="-126562"/>
            <a:ext cx="8229600" cy="1143000"/>
          </a:xfrm>
        </p:spPr>
        <p:txBody>
          <a:bodyPr/>
          <a:lstStyle/>
          <a:p>
            <a:r>
              <a:rPr lang="en-US" altLang="de-DE" dirty="0" smtClean="0"/>
              <a:t> </a:t>
            </a:r>
            <a:r>
              <a:rPr lang="en-US" altLang="de-DE" sz="2800" dirty="0" smtClean="0">
                <a:solidFill>
                  <a:schemeClr val="tx1"/>
                </a:solidFill>
              </a:rPr>
              <a:t>FAIR Accelerator Complex</a:t>
            </a:r>
          </a:p>
        </p:txBody>
      </p:sp>
      <p:grpSp>
        <p:nvGrpSpPr>
          <p:cNvPr id="8195" name="Group 20"/>
          <p:cNvGrpSpPr>
            <a:grpSpLocks/>
          </p:cNvGrpSpPr>
          <p:nvPr/>
        </p:nvGrpSpPr>
        <p:grpSpPr bwMode="auto">
          <a:xfrm>
            <a:off x="2311400" y="4611688"/>
            <a:ext cx="792163" cy="377825"/>
            <a:chOff x="3974245" y="5958347"/>
            <a:chExt cx="792088" cy="377882"/>
          </a:xfrm>
        </p:grpSpPr>
        <p:cxnSp>
          <p:nvCxnSpPr>
            <p:cNvPr id="9" name="Gerade Verbindung mit Pfeil 3"/>
            <p:cNvCxnSpPr/>
            <p:nvPr/>
          </p:nvCxnSpPr>
          <p:spPr>
            <a:xfrm>
              <a:off x="3974245" y="5958347"/>
              <a:ext cx="79208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15" name="Textfeld 5"/>
            <p:cNvSpPr txBox="1">
              <a:spLocks noChangeArrowheads="1"/>
            </p:cNvSpPr>
            <p:nvPr/>
          </p:nvSpPr>
          <p:spPr bwMode="auto">
            <a:xfrm>
              <a:off x="4086157" y="6028452"/>
              <a:ext cx="6397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prstClr val="white"/>
                  </a:solidFill>
                  <a:latin typeface="Arial Black" pitchFamily="34" charset="0"/>
                </a:rPr>
                <a:t>100 m</a:t>
              </a:r>
              <a:endParaRPr lang="en-GB" altLang="de-DE" sz="140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496281" y="4644275"/>
            <a:ext cx="127616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1F497D"/>
                </a:solidFill>
              </a:rPr>
              <a:t>GSI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34931" y="4696925"/>
            <a:ext cx="127616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</a:rPr>
              <a:t>FAIR</a:t>
            </a:r>
          </a:p>
        </p:txBody>
      </p:sp>
      <p:sp>
        <p:nvSpPr>
          <p:cNvPr id="14" name="Rechteck 13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84163" y="271463"/>
            <a:ext cx="6942137" cy="7874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FAIR Phase 0 Program</a:t>
            </a:r>
          </a:p>
        </p:txBody>
      </p:sp>
      <p:sp>
        <p:nvSpPr>
          <p:cNvPr id="4" name="Inhaltsplatzhalter 3"/>
          <p:cNvSpPr txBox="1">
            <a:spLocks/>
          </p:cNvSpPr>
          <p:nvPr/>
        </p:nvSpPr>
        <p:spPr>
          <a:xfrm>
            <a:off x="0" y="1594892"/>
            <a:ext cx="8975725" cy="45704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Goals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Forefront research by employing and testing new FAIR detectors 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Exploiting upgraded GSI accelerator facilities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Education of young scientists 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Maintain and extend skills and expertise</a:t>
            </a:r>
          </a:p>
          <a:p>
            <a:pPr lvl="1">
              <a:spcBef>
                <a:spcPts val="12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Serve national and international user community </a:t>
            </a:r>
            <a:b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attract new participants in FAIR</a:t>
            </a:r>
          </a:p>
          <a:p>
            <a:endParaRPr lang="en-US" alt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284163" y="271463"/>
            <a:ext cx="6942137" cy="7874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FAIR Phase 0 Program</a:t>
            </a:r>
          </a:p>
        </p:txBody>
      </p:sp>
      <p:sp>
        <p:nvSpPr>
          <p:cNvPr id="4" name="Inhaltsplatzhalter 3"/>
          <p:cNvSpPr txBox="1">
            <a:spLocks/>
          </p:cNvSpPr>
          <p:nvPr/>
        </p:nvSpPr>
        <p:spPr>
          <a:xfrm>
            <a:off x="-180528" y="1556792"/>
            <a:ext cx="4608512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lvl="1">
              <a:spcBef>
                <a:spcPts val="6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Benefit from UNILAC and SIS100 upgrade</a:t>
            </a:r>
          </a:p>
          <a:p>
            <a:pPr marL="648000" lvl="1">
              <a:spcBef>
                <a:spcPts val="600"/>
              </a:spcBef>
            </a:pP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Make use of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Cryring</a:t>
            </a:r>
            <a:r>
              <a:rPr lang="en-US" alt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R3B magnet and other </a:t>
            </a:r>
            <a:r>
              <a:rPr lang="en-US" sz="2400" dirty="0" smtClean="0">
                <a:solidFill>
                  <a:prstClr val="black"/>
                </a:solidFill>
              </a:rPr>
              <a:t>novel FAIR instrumentation</a:t>
            </a:r>
            <a:endParaRPr lang="en-US" alt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01" y="4564446"/>
            <a:ext cx="3543129" cy="192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5" y="3717032"/>
            <a:ext cx="3892323" cy="263867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01" y="1710100"/>
            <a:ext cx="3510447" cy="22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094001" y="1556792"/>
            <a:ext cx="3510447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LEB Stopping Cell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094001" y="4178488"/>
            <a:ext cx="3543129" cy="36933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SPARC instrumentation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41275" y="3800371"/>
            <a:ext cx="9199563" cy="269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4288" y="1226240"/>
            <a:ext cx="9144000" cy="269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41275" y="3016696"/>
            <a:ext cx="9199563" cy="2682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41275" y="5312539"/>
            <a:ext cx="9199563" cy="269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39349"/>
            <a:ext cx="6242342" cy="78755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FAIR Phase 0 – scientific opportunities</a:t>
            </a:r>
            <a:br>
              <a:rPr lang="en-US" dirty="0" smtClean="0"/>
            </a:br>
            <a:r>
              <a:rPr lang="en-US" sz="1600" b="0" dirty="0" smtClean="0">
                <a:solidFill>
                  <a:srgbClr val="0000E4"/>
                </a:solidFill>
                <a:latin typeface="Arial" pitchFamily="34" charset="0"/>
                <a:ea typeface="+mn-ea"/>
                <a:cs typeface="+mn-cs"/>
              </a:rPr>
              <a:t>(to be complemented </a:t>
            </a:r>
            <a:r>
              <a:rPr lang="en-US" sz="1600" b="0" dirty="0">
                <a:solidFill>
                  <a:srgbClr val="0000E4"/>
                </a:solidFill>
                <a:latin typeface="Arial" pitchFamily="34" charset="0"/>
                <a:ea typeface="+mn-ea"/>
                <a:cs typeface="+mn-cs"/>
              </a:rPr>
              <a:t>by external activities)</a:t>
            </a:r>
          </a:p>
        </p:txBody>
      </p:sp>
      <p:sp>
        <p:nvSpPr>
          <p:cNvPr id="54279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219950" y="6469063"/>
            <a:ext cx="744538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927614-3F6C-4546-90D4-086111C4D7FA}" type="slidenum">
              <a:rPr lang="de-DE" altLang="en-US" sz="1000">
                <a:solidFill>
                  <a:srgbClr val="333333"/>
                </a:solidFill>
                <a:cs typeface="Arial" pitchFamily="34" charset="0"/>
              </a:rPr>
              <a:pPr eaLnBrk="1" hangingPunct="1"/>
              <a:t>32</a:t>
            </a:fld>
            <a:endParaRPr lang="de-DE" altLang="en-US" sz="1000" dirty="0">
              <a:solidFill>
                <a:srgbClr val="333333"/>
              </a:solidFill>
              <a:cs typeface="Arial" pitchFamily="34" charset="0"/>
            </a:endParaRPr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4288" y="1196752"/>
            <a:ext cx="9223375" cy="551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en-US" altLang="en-US" sz="1600" b="1" dirty="0" smtClean="0">
                <a:solidFill>
                  <a:srgbClr val="000000"/>
                </a:solidFill>
              </a:rPr>
              <a:t>APPA			Facility			Research Activity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SPARC	</a:t>
            </a:r>
            <a:r>
              <a:rPr lang="en-US" altLang="en-US" sz="1600" dirty="0" smtClean="0">
                <a:solidFill>
                  <a:srgbClr val="000000"/>
                </a:solidFill>
              </a:rPr>
              <a:t>		ESR-HITRAP-</a:t>
            </a:r>
            <a:r>
              <a:rPr lang="en-US" altLang="en-US" sz="1600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Strong </a:t>
            </a:r>
            <a:r>
              <a:rPr lang="en-US" altLang="en-US" sz="1600" dirty="0">
                <a:solidFill>
                  <a:srgbClr val="000000"/>
                </a:solidFill>
              </a:rPr>
              <a:t>field QED, atomic collisions, fundamental </a:t>
            </a:r>
          </a:p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</a:rPr>
              <a:t>SPARC			CRYRING</a:t>
            </a:r>
            <a:r>
              <a:rPr lang="en-US" altLang="en-US" sz="1600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symmetries</a:t>
            </a:r>
            <a:r>
              <a:rPr lang="en-US" altLang="en-US" sz="1600" dirty="0">
                <a:solidFill>
                  <a:srgbClr val="000000"/>
                </a:solidFill>
              </a:rPr>
              <a:t>, border to nuclear physics	 			</a:t>
            </a: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BIOMAT </a:t>
            </a:r>
            <a:r>
              <a:rPr lang="en-US" altLang="en-US" sz="1600" dirty="0" smtClean="0">
                <a:solidFill>
                  <a:srgbClr val="000000"/>
                </a:solidFill>
              </a:rPr>
              <a:t>			M </a:t>
            </a:r>
            <a:r>
              <a:rPr lang="en-US" altLang="en-US" sz="1600" dirty="0">
                <a:solidFill>
                  <a:srgbClr val="000000"/>
                </a:solidFill>
              </a:rPr>
              <a:t>Branch, Z0	</a:t>
            </a:r>
            <a:r>
              <a:rPr lang="en-US" altLang="en-US" sz="1600" b="1" dirty="0">
                <a:solidFill>
                  <a:srgbClr val="000000"/>
                </a:solidFill>
              </a:rPr>
              <a:t>	</a:t>
            </a:r>
            <a:r>
              <a:rPr lang="en-US" altLang="en-US" sz="1600" dirty="0" smtClean="0">
                <a:solidFill>
                  <a:srgbClr val="000000"/>
                </a:solidFill>
              </a:rPr>
              <a:t>Biophysics</a:t>
            </a:r>
            <a:r>
              <a:rPr lang="en-US" altLang="en-US" sz="1600" dirty="0">
                <a:solidFill>
                  <a:srgbClr val="000000"/>
                </a:solidFill>
              </a:rPr>
              <a:t>, heavy ion therapy, Material Science</a:t>
            </a:r>
          </a:p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</a:rPr>
              <a:t>				/Cave </a:t>
            </a:r>
            <a:r>
              <a:rPr lang="en-US" altLang="en-US" sz="1600" dirty="0">
                <a:solidFill>
                  <a:srgbClr val="000000"/>
                </a:solidFill>
              </a:rPr>
              <a:t>A</a:t>
            </a:r>
            <a:r>
              <a:rPr lang="en-US" altLang="en-US" sz="16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WDM/</a:t>
            </a:r>
            <a:r>
              <a:rPr lang="en-US" altLang="en-US" sz="1600" dirty="0" err="1">
                <a:solidFill>
                  <a:srgbClr val="000000"/>
                </a:solidFill>
              </a:rPr>
              <a:t>HEDgeHOB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</a:rPr>
              <a:t>	HHT/PRIOR </a:t>
            </a:r>
            <a:r>
              <a:rPr lang="en-US" altLang="en-US" sz="1600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Plasma </a:t>
            </a:r>
            <a:r>
              <a:rPr lang="en-US" altLang="en-US" sz="1600" dirty="0">
                <a:solidFill>
                  <a:srgbClr val="000000"/>
                </a:solidFill>
              </a:rPr>
              <a:t>physics, proton radiography</a:t>
            </a:r>
          </a:p>
          <a:p>
            <a:pPr eaLnBrk="1" hangingPunct="1">
              <a:spcAft>
                <a:spcPts val="40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WDM/</a:t>
            </a:r>
            <a:r>
              <a:rPr lang="en-US" altLang="en-US" sz="1600" dirty="0" err="1">
                <a:solidFill>
                  <a:srgbClr val="000000"/>
                </a:solidFill>
              </a:rPr>
              <a:t>HEDgeHOB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</a:rPr>
              <a:t>	PHELIX</a:t>
            </a:r>
            <a:r>
              <a:rPr lang="en-US" altLang="en-US" sz="1600" dirty="0">
                <a:solidFill>
                  <a:srgbClr val="000000"/>
                </a:solidFill>
              </a:rPr>
              <a:t>	</a:t>
            </a:r>
            <a:r>
              <a:rPr lang="en-US" altLang="en-US" sz="1600" b="1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Plasma </a:t>
            </a:r>
            <a:r>
              <a:rPr lang="en-US" altLang="en-US" sz="1600" dirty="0">
                <a:solidFill>
                  <a:srgbClr val="000000"/>
                </a:solidFill>
              </a:rPr>
              <a:t>physics, proton acceleration </a:t>
            </a: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CBM 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CBM/HADES </a:t>
            </a:r>
            <a:r>
              <a:rPr lang="en-US" altLang="en-US" sz="1600" dirty="0" smtClean="0">
                <a:solidFill>
                  <a:srgbClr val="000000"/>
                </a:solidFill>
              </a:rPr>
              <a:t>		HADES </a:t>
            </a:r>
            <a:r>
              <a:rPr lang="en-US" altLang="en-US" sz="1600" b="1" dirty="0">
                <a:solidFill>
                  <a:srgbClr val="000000"/>
                </a:solidFill>
              </a:rPr>
              <a:t>	</a:t>
            </a:r>
            <a:r>
              <a:rPr lang="en-US" altLang="en-US" sz="1600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Di-lepton </a:t>
            </a:r>
            <a:r>
              <a:rPr lang="en-US" altLang="en-US" sz="1600" dirty="0">
                <a:solidFill>
                  <a:srgbClr val="000000"/>
                </a:solidFill>
              </a:rPr>
              <a:t>production in pion-induced and HI reactions</a:t>
            </a:r>
          </a:p>
          <a:p>
            <a:pPr eaLnBrk="1" hangingPunct="1">
              <a:spcAft>
                <a:spcPts val="400"/>
              </a:spcAft>
            </a:pPr>
            <a:r>
              <a:rPr lang="en-US" altLang="en-US" sz="1600" dirty="0" smtClean="0">
                <a:solidFill>
                  <a:srgbClr val="000000"/>
                </a:solidFill>
              </a:rPr>
              <a:t>CBM	</a:t>
            </a:r>
            <a:r>
              <a:rPr lang="en-US" altLang="en-US" sz="1600" b="1" dirty="0">
                <a:solidFill>
                  <a:srgbClr val="000000"/>
                </a:solidFill>
              </a:rPr>
              <a:t>		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	</a:t>
            </a:r>
            <a:r>
              <a:rPr lang="en-US" altLang="en-US" sz="1600" dirty="0" smtClean="0">
                <a:solidFill>
                  <a:srgbClr val="0000E4"/>
                </a:solidFill>
              </a:rPr>
              <a:t>External</a:t>
            </a:r>
            <a:r>
              <a:rPr lang="en-US" altLang="en-US" sz="1600" dirty="0">
                <a:solidFill>
                  <a:srgbClr val="000000"/>
                </a:solidFill>
              </a:rPr>
              <a:t>	</a:t>
            </a:r>
            <a:r>
              <a:rPr lang="en-US" altLang="en-US" sz="1600" dirty="0" smtClean="0">
                <a:solidFill>
                  <a:srgbClr val="000000"/>
                </a:solidFill>
              </a:rPr>
              <a:t>		</a:t>
            </a:r>
            <a:r>
              <a:rPr lang="en-US" altLang="en-US" sz="1600" dirty="0">
                <a:solidFill>
                  <a:srgbClr val="0000E4"/>
                </a:solidFill>
              </a:rPr>
              <a:t>Beam energy scan at STAR/RHIC </a:t>
            </a:r>
            <a:r>
              <a:rPr lang="en-US" altLang="en-US" sz="1600" dirty="0" smtClean="0">
                <a:solidFill>
                  <a:srgbClr val="0000E4"/>
                </a:solidFill>
              </a:rPr>
              <a:t>(tests/ physics at NICA</a:t>
            </a:r>
            <a:r>
              <a:rPr lang="en-US" altLang="en-US" sz="1600" dirty="0">
                <a:solidFill>
                  <a:srgbClr val="0000E4"/>
                </a:solidFill>
              </a:rPr>
              <a:t>)</a:t>
            </a:r>
          </a:p>
          <a:p>
            <a:pPr eaLnBrk="1" hangingPunct="1"/>
            <a:r>
              <a:rPr lang="en-US" altLang="en-US" sz="1600" b="1" dirty="0" smtClean="0">
                <a:solidFill>
                  <a:srgbClr val="000000"/>
                </a:solidFill>
              </a:rPr>
              <a:t>NUSTAR </a:t>
            </a:r>
            <a:endParaRPr lang="en-US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NUSTAR </a:t>
            </a:r>
            <a:r>
              <a:rPr lang="en-US" altLang="en-US" sz="1600" dirty="0" smtClean="0">
                <a:solidFill>
                  <a:srgbClr val="000000"/>
                </a:solidFill>
              </a:rPr>
              <a:t>			FRS </a:t>
            </a:r>
            <a:r>
              <a:rPr lang="en-US" altLang="en-US" sz="1600" dirty="0">
                <a:solidFill>
                  <a:srgbClr val="000000"/>
                </a:solidFill>
              </a:rPr>
              <a:t>			</a:t>
            </a:r>
            <a:r>
              <a:rPr lang="en-US" altLang="en-US" sz="1600" dirty="0" smtClean="0">
                <a:solidFill>
                  <a:srgbClr val="000000"/>
                </a:solidFill>
              </a:rPr>
              <a:t>Separator-</a:t>
            </a:r>
            <a:r>
              <a:rPr lang="en-US" altLang="en-US" sz="1600" dirty="0">
                <a:solidFill>
                  <a:srgbClr val="000000"/>
                </a:solidFill>
              </a:rPr>
              <a:t>/spectrometer expt.’s with exotic nuclei</a:t>
            </a: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NUSTAR </a:t>
            </a:r>
            <a:r>
              <a:rPr lang="en-US" altLang="en-US" sz="1600" dirty="0" smtClean="0">
                <a:solidFill>
                  <a:srgbClr val="000000"/>
                </a:solidFill>
              </a:rPr>
              <a:t>			FRS-ESR</a:t>
            </a:r>
            <a:r>
              <a:rPr lang="en-US" altLang="en-US" sz="1600" dirty="0">
                <a:solidFill>
                  <a:srgbClr val="000000"/>
                </a:solidFill>
              </a:rPr>
              <a:t>			</a:t>
            </a:r>
            <a:r>
              <a:rPr lang="en-US" altLang="en-US" sz="1600" dirty="0" smtClean="0">
                <a:solidFill>
                  <a:srgbClr val="000000"/>
                </a:solidFill>
              </a:rPr>
              <a:t>Nuclear </a:t>
            </a:r>
            <a:r>
              <a:rPr lang="en-US" altLang="en-US" sz="1600" dirty="0">
                <a:solidFill>
                  <a:srgbClr val="000000"/>
                </a:solidFill>
              </a:rPr>
              <a:t>physics with exotic beams in </a:t>
            </a:r>
            <a:r>
              <a:rPr lang="en-US" altLang="en-US" sz="1600" dirty="0" smtClean="0">
                <a:solidFill>
                  <a:srgbClr val="000000"/>
                </a:solidFill>
              </a:rPr>
              <a:t>storage rings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NUSTAR </a:t>
            </a:r>
            <a:r>
              <a:rPr lang="en-US" altLang="en-US" sz="1600" dirty="0" smtClean="0">
                <a:solidFill>
                  <a:srgbClr val="000000"/>
                </a:solidFill>
              </a:rPr>
              <a:t>			HISPEC/DESPEC </a:t>
            </a:r>
            <a:r>
              <a:rPr lang="en-US" altLang="en-US" sz="1600" dirty="0">
                <a:solidFill>
                  <a:srgbClr val="000000"/>
                </a:solidFill>
              </a:rPr>
              <a:t>	</a:t>
            </a:r>
            <a:r>
              <a:rPr lang="en-US" altLang="en-US" sz="1600" dirty="0" smtClean="0">
                <a:solidFill>
                  <a:srgbClr val="000000"/>
                </a:solidFill>
              </a:rPr>
              <a:t>In-beam </a:t>
            </a:r>
            <a:r>
              <a:rPr lang="en-US" altLang="en-US" sz="1600" dirty="0">
                <a:solidFill>
                  <a:srgbClr val="000000"/>
                </a:solidFill>
              </a:rPr>
              <a:t>and stopped-beam spectroscopy experiments</a:t>
            </a: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</a:rPr>
              <a:t>NUSTAR </a:t>
            </a:r>
            <a:r>
              <a:rPr lang="en-US" altLang="en-US" sz="1600" dirty="0" smtClean="0">
                <a:solidFill>
                  <a:srgbClr val="000000"/>
                </a:solidFill>
              </a:rPr>
              <a:t>			R3B@SIS18</a:t>
            </a:r>
            <a:r>
              <a:rPr lang="en-US" altLang="en-US" sz="1600" dirty="0">
                <a:solidFill>
                  <a:srgbClr val="000000"/>
                </a:solidFill>
              </a:rPr>
              <a:t>		</a:t>
            </a:r>
            <a:r>
              <a:rPr lang="en-US" altLang="en-US" sz="1600" dirty="0" smtClean="0">
                <a:solidFill>
                  <a:srgbClr val="000000"/>
                </a:solidFill>
              </a:rPr>
              <a:t>Reactions </a:t>
            </a:r>
            <a:r>
              <a:rPr lang="en-US" altLang="en-US" sz="1600" dirty="0">
                <a:solidFill>
                  <a:srgbClr val="000000"/>
                </a:solidFill>
              </a:rPr>
              <a:t>with relativistic radioactive beams</a:t>
            </a:r>
          </a:p>
          <a:p>
            <a:pPr eaLnBrk="1" hangingPunct="1">
              <a:spcAft>
                <a:spcPts val="40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NUSTAR </a:t>
            </a:r>
            <a:r>
              <a:rPr lang="en-US" altLang="en-US" sz="1600" dirty="0" smtClean="0">
                <a:solidFill>
                  <a:srgbClr val="000000"/>
                </a:solidFill>
              </a:rPr>
              <a:t>			SHIP</a:t>
            </a:r>
            <a:r>
              <a:rPr lang="en-US" altLang="en-US" sz="1600" dirty="0">
                <a:solidFill>
                  <a:srgbClr val="000000"/>
                </a:solidFill>
              </a:rPr>
              <a:t>, TASCA		</a:t>
            </a:r>
            <a:r>
              <a:rPr lang="en-US" altLang="en-US" sz="1600" dirty="0" smtClean="0">
                <a:solidFill>
                  <a:srgbClr val="000000"/>
                </a:solidFill>
              </a:rPr>
              <a:t>Physics </a:t>
            </a:r>
            <a:r>
              <a:rPr lang="en-US" altLang="en-US" sz="1600" dirty="0">
                <a:solidFill>
                  <a:srgbClr val="000000"/>
                </a:solidFill>
              </a:rPr>
              <a:t>and chemistry of SHE</a:t>
            </a:r>
          </a:p>
          <a:p>
            <a:pPr eaLnBrk="1" hangingPunct="1">
              <a:spcAft>
                <a:spcPts val="400"/>
              </a:spcAft>
            </a:pPr>
            <a:r>
              <a:rPr lang="en-US" altLang="en-US" sz="1600" b="1" dirty="0" smtClean="0">
                <a:solidFill>
                  <a:srgbClr val="000000"/>
                </a:solidFill>
              </a:rPr>
              <a:t>PANDA</a:t>
            </a:r>
            <a:r>
              <a:rPr lang="en-US" altLang="en-US" sz="1600" dirty="0">
                <a:solidFill>
                  <a:srgbClr val="000000"/>
                </a:solidFill>
              </a:rPr>
              <a:t>			</a:t>
            </a:r>
          </a:p>
          <a:p>
            <a:pPr eaLnBrk="1" hangingPunct="1"/>
            <a:r>
              <a:rPr lang="en-US" altLang="en-US" sz="1600" dirty="0" smtClean="0">
                <a:solidFill>
                  <a:srgbClr val="000000"/>
                </a:solidFill>
              </a:rPr>
              <a:t>PANDA			HADES			</a:t>
            </a:r>
            <a:r>
              <a:rPr lang="en-GB" sz="1600" dirty="0">
                <a:solidFill>
                  <a:prstClr val="black"/>
                </a:solidFill>
              </a:rPr>
              <a:t>Hyperon </a:t>
            </a:r>
            <a:r>
              <a:rPr lang="en-GB" sz="1600" dirty="0" err="1">
                <a:solidFill>
                  <a:prstClr val="black"/>
                </a:solidFill>
              </a:rPr>
              <a:t>Dalitz</a:t>
            </a:r>
            <a:r>
              <a:rPr lang="en-GB" sz="1600" dirty="0">
                <a:solidFill>
                  <a:prstClr val="black"/>
                </a:solidFill>
              </a:rPr>
              <a:t> decays with </a:t>
            </a:r>
            <a:r>
              <a:rPr lang="en-GB" sz="1600" dirty="0" smtClean="0">
                <a:solidFill>
                  <a:prstClr val="black"/>
                </a:solidFill>
              </a:rPr>
              <a:t>HADES </a:t>
            </a:r>
            <a:r>
              <a:rPr lang="en-GB" sz="1600" dirty="0">
                <a:solidFill>
                  <a:prstClr val="black"/>
                </a:solidFill>
              </a:rPr>
              <a:t>(use of PANDA F-TRK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dirty="0" smtClean="0">
                <a:solidFill>
                  <a:prstClr val="black"/>
                </a:solidFill>
              </a:rPr>
              <a:t>PANDA</a:t>
            </a:r>
            <a:r>
              <a:rPr lang="en-US" altLang="en-US" sz="1600" dirty="0" smtClean="0">
                <a:solidFill>
                  <a:srgbClr val="1F497D"/>
                </a:solidFill>
              </a:rPr>
              <a:t>			</a:t>
            </a:r>
            <a:r>
              <a:rPr lang="en-US" altLang="en-US" sz="1600" dirty="0" smtClean="0">
                <a:solidFill>
                  <a:srgbClr val="0000E4"/>
                </a:solidFill>
              </a:rPr>
              <a:t>External 	</a:t>
            </a:r>
            <a:r>
              <a:rPr lang="en-US" altLang="en-US" sz="1600" dirty="0" smtClean="0">
                <a:solidFill>
                  <a:srgbClr val="1F497D"/>
                </a:solidFill>
              </a:rPr>
              <a:t>		</a:t>
            </a:r>
            <a:r>
              <a:rPr lang="de-DE" altLang="en-US" sz="1600" dirty="0" smtClean="0">
                <a:solidFill>
                  <a:srgbClr val="0000E4"/>
                </a:solidFill>
              </a:rPr>
              <a:t>Search 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for</a:t>
            </a:r>
            <a:r>
              <a:rPr lang="de-DE" altLang="en-US" sz="1600" dirty="0" smtClean="0">
                <a:solidFill>
                  <a:srgbClr val="0000E4"/>
                </a:solidFill>
              </a:rPr>
              <a:t> 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exotic</a:t>
            </a:r>
            <a:r>
              <a:rPr lang="de-DE" altLang="en-US" sz="1600" dirty="0" smtClean="0">
                <a:solidFill>
                  <a:srgbClr val="0000E4"/>
                </a:solidFill>
              </a:rPr>
              <a:t> 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states</a:t>
            </a:r>
            <a:r>
              <a:rPr lang="de-DE" altLang="en-US" sz="1600" dirty="0" smtClean="0">
                <a:solidFill>
                  <a:srgbClr val="0000E4"/>
                </a:solidFill>
              </a:rPr>
              <a:t>, </a:t>
            </a:r>
            <a:r>
              <a:rPr lang="en-GB" sz="1600" dirty="0" smtClean="0">
                <a:solidFill>
                  <a:srgbClr val="0000E4"/>
                </a:solidFill>
              </a:rPr>
              <a:t>studies of </a:t>
            </a:r>
            <a:r>
              <a:rPr lang="en-GB" sz="1600" dirty="0" err="1" smtClean="0">
                <a:solidFill>
                  <a:srgbClr val="0000E4"/>
                </a:solidFill>
              </a:rPr>
              <a:t>charmonium</a:t>
            </a:r>
            <a:r>
              <a:rPr lang="en-GB" sz="1600" dirty="0" smtClean="0">
                <a:solidFill>
                  <a:srgbClr val="0000E4"/>
                </a:solidFill>
              </a:rPr>
              <a:t> and time-								like form factors</a:t>
            </a:r>
            <a:r>
              <a:rPr lang="de-DE" altLang="en-US" sz="1600" dirty="0" smtClean="0">
                <a:solidFill>
                  <a:srgbClr val="0000E4"/>
                </a:solidFill>
              </a:rPr>
              <a:t> at BESIII/Beijing/IHEP.  	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Magnetic</a:t>
            </a:r>
            <a:r>
              <a:rPr lang="de-DE" altLang="en-US" sz="1600" dirty="0" smtClean="0">
                <a:solidFill>
                  <a:srgbClr val="0000E4"/>
                </a:solidFill>
              </a:rPr>
              <a:t> 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moment</a:t>
            </a:r>
            <a:r>
              <a:rPr lang="de-DE" altLang="en-US" sz="1600" dirty="0" smtClean="0">
                <a:solidFill>
                  <a:srgbClr val="0000E4"/>
                </a:solidFill>
              </a:rPr>
              <a:t> 								</a:t>
            </a:r>
            <a:r>
              <a:rPr lang="de-DE" altLang="en-US" sz="1600" dirty="0" err="1" smtClean="0">
                <a:solidFill>
                  <a:srgbClr val="0000E4"/>
                </a:solidFill>
              </a:rPr>
              <a:t>of</a:t>
            </a:r>
            <a:r>
              <a:rPr lang="de-DE" altLang="en-US" sz="1600" dirty="0" smtClean="0">
                <a:solidFill>
                  <a:srgbClr val="6699FF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>
                <a:solidFill>
                  <a:srgbClr val="0000CC"/>
                </a:solidFill>
              </a:rPr>
              <a:t>(1232), </a:t>
            </a:r>
            <a:r>
              <a:rPr lang="en-US" sz="1600" dirty="0">
                <a:solidFill>
                  <a:srgbClr val="0000E4"/>
                </a:solidFill>
              </a:rPr>
              <a:t>e-m universality, multi p0 prod. at MAMI</a:t>
            </a:r>
            <a:endParaRPr lang="en-US" altLang="en-US" sz="1600" dirty="0">
              <a:solidFill>
                <a:srgbClr val="0000E4"/>
              </a:solidFill>
            </a:endParaRPr>
          </a:p>
        </p:txBody>
      </p:sp>
      <p:pic>
        <p:nvPicPr>
          <p:cNvPr id="542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79512" y="271463"/>
            <a:ext cx="6942137" cy="787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en-US" smtClean="0">
                <a:latin typeface="Arial" pitchFamily="34" charset="0"/>
                <a:cs typeface="Arial" pitchFamily="34" charset="0"/>
              </a:rPr>
              <a:t> Next Steps</a:t>
            </a:r>
            <a:endParaRPr lang="en-US" alt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Inhaltsplatzhalter 3"/>
          <p:cNvSpPr txBox="1">
            <a:spLocks/>
          </p:cNvSpPr>
          <p:nvPr/>
        </p:nvSpPr>
        <p:spPr>
          <a:xfrm>
            <a:off x="179512" y="1477540"/>
            <a:ext cx="8712968" cy="49037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new management has asked the Collaborations to summarize their expected FAIR phase 0 research highlights in a one page document. 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Definition of the level of resource allocation – personnel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funding – for 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FAIR phase 0 (as integral part of the overall resource planning for FAIR/GSI) </a:t>
            </a:r>
            <a:r>
              <a:rPr lang="en-US" alt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lvl="1" indent="-342900"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Definition of beam time periods for the coming years, based on the shut-down planning for FAIR</a:t>
            </a:r>
          </a:p>
          <a:p>
            <a:pPr marL="342900" lvl="1" indent="-342900"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Specify available ion beams and beam parameters </a:t>
            </a:r>
          </a:p>
          <a:p>
            <a:pPr marL="342900" lvl="1" indent="-342900"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Establish an international Program Advisory Committee </a:t>
            </a:r>
          </a:p>
          <a:p>
            <a:pPr marL="342900" lvl="1" indent="-342900">
              <a:spcBef>
                <a:spcPts val="1200"/>
              </a:spcBef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Prepare the 1st call for proposals for the beam time slot 2018/19 (advertisement in late spring 2017) </a:t>
            </a:r>
            <a:endParaRPr lang="en-US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/>
        </p:nvSpPr>
        <p:spPr>
          <a:xfrm>
            <a:off x="467544" y="2600908"/>
            <a:ext cx="8208912" cy="2196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Updated physics programs </a:t>
            </a:r>
          </a:p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by the Collaborations</a:t>
            </a:r>
          </a:p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APPA, NUSTAR, </a:t>
            </a:r>
          </a:p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CBM and PANDA</a:t>
            </a:r>
            <a:endParaRPr lang="en-US" altLang="de-DE" sz="32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480"/>
              </a:spcBef>
              <a:buFont typeface="Arial" charset="0"/>
              <a:buChar char="•"/>
              <a:defRPr/>
            </a:pPr>
            <a:endParaRPr lang="en-US" altLang="de-DE" sz="2200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object 4"/>
          <p:cNvSpPr/>
          <p:nvPr/>
        </p:nvSpPr>
        <p:spPr>
          <a:xfrm>
            <a:off x="972311" y="2041781"/>
            <a:ext cx="6911339" cy="1315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1980" y="4012825"/>
            <a:ext cx="784987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 indent="8890" algn="ctr">
              <a:lnSpc>
                <a:spcPct val="100000"/>
              </a:lnSpc>
            </a:pPr>
            <a:r>
              <a:rPr sz="2800" b="1" spc="-15" dirty="0" smtClean="0">
                <a:latin typeface="Calibri"/>
                <a:cs typeface="Calibri"/>
              </a:rPr>
              <a:t>F</a:t>
            </a:r>
            <a:r>
              <a:rPr sz="2800" b="1" spc="-45" dirty="0" smtClean="0">
                <a:latin typeface="Calibri"/>
                <a:cs typeface="Calibri"/>
              </a:rPr>
              <a:t>r</a:t>
            </a:r>
            <a:r>
              <a:rPr sz="2800" b="1" spc="-20" dirty="0" smtClean="0">
                <a:latin typeface="Calibri"/>
                <a:cs typeface="Calibri"/>
              </a:rPr>
              <a:t>o</a:t>
            </a:r>
            <a:r>
              <a:rPr sz="2800" b="1" spc="-25" dirty="0" smtClean="0">
                <a:latin typeface="Calibri"/>
                <a:cs typeface="Calibri"/>
              </a:rPr>
              <a:t>m</a:t>
            </a:r>
            <a:r>
              <a:rPr sz="2800" b="1" spc="5" dirty="0" smtClean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f</a:t>
            </a:r>
            <a:r>
              <a:rPr sz="2800" b="1" spc="-20" dirty="0">
                <a:latin typeface="Calibri"/>
                <a:cs typeface="Calibri"/>
              </a:rPr>
              <a:t>undame</a:t>
            </a:r>
            <a:r>
              <a:rPr sz="2800" b="1" spc="-40" dirty="0">
                <a:latin typeface="Calibri"/>
                <a:cs typeface="Calibri"/>
              </a:rPr>
              <a:t>nt</a:t>
            </a:r>
            <a:r>
              <a:rPr sz="2800" b="1" spc="-20" dirty="0">
                <a:latin typeface="Calibri"/>
                <a:cs typeface="Calibri"/>
              </a:rPr>
              <a:t>a</a:t>
            </a:r>
            <a:r>
              <a:rPr sz="2800" b="1" spc="-10" dirty="0">
                <a:latin typeface="Calibri"/>
                <a:cs typeface="Calibri"/>
              </a:rPr>
              <a:t>l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35" dirty="0">
                <a:latin typeface="Calibri"/>
                <a:cs typeface="Calibri"/>
              </a:rPr>
              <a:t>t</a:t>
            </a:r>
            <a:r>
              <a:rPr sz="2800" b="1" spc="-15" dirty="0">
                <a:latin typeface="Calibri"/>
                <a:cs typeface="Calibri"/>
              </a:rPr>
              <a:t>o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applie</a:t>
            </a:r>
            <a:r>
              <a:rPr sz="2800" b="1" spc="-15" dirty="0">
                <a:latin typeface="Calibri"/>
                <a:cs typeface="Calibri"/>
              </a:rPr>
              <a:t>d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45" dirty="0" smtClean="0">
                <a:latin typeface="Calibri"/>
                <a:cs typeface="Calibri"/>
              </a:rPr>
              <a:t>r</a:t>
            </a:r>
            <a:r>
              <a:rPr sz="2800" b="1" spc="-20" dirty="0" smtClean="0">
                <a:latin typeface="Calibri"/>
                <a:cs typeface="Calibri"/>
              </a:rPr>
              <a:t>e</a:t>
            </a:r>
            <a:r>
              <a:rPr sz="2800" b="1" spc="-15" dirty="0" smtClean="0">
                <a:latin typeface="Calibri"/>
                <a:cs typeface="Calibri"/>
              </a:rPr>
              <a:t>s</a:t>
            </a:r>
            <a:r>
              <a:rPr sz="2800" b="1" spc="-20" dirty="0" smtClean="0">
                <a:latin typeface="Calibri"/>
                <a:cs typeface="Calibri"/>
              </a:rPr>
              <a:t>ea</a:t>
            </a:r>
            <a:r>
              <a:rPr sz="2800" b="1" spc="-45" dirty="0" smtClean="0">
                <a:latin typeface="Calibri"/>
                <a:cs typeface="Calibri"/>
              </a:rPr>
              <a:t>r</a:t>
            </a:r>
            <a:r>
              <a:rPr sz="2800" b="1" spc="-10" dirty="0" smtClean="0">
                <a:latin typeface="Calibri"/>
                <a:cs typeface="Calibri"/>
              </a:rPr>
              <a:t>c</a:t>
            </a:r>
            <a:r>
              <a:rPr sz="2800" b="1" spc="-15" dirty="0" smtClean="0">
                <a:latin typeface="Calibri"/>
                <a:cs typeface="Calibri"/>
              </a:rPr>
              <a:t>h</a:t>
            </a:r>
            <a:r>
              <a:rPr lang="de-DE" sz="2800" b="1" spc="-15" dirty="0" smtClean="0">
                <a:latin typeface="Calibri"/>
                <a:cs typeface="Calibri"/>
              </a:rPr>
              <a:t> –</a:t>
            </a:r>
          </a:p>
          <a:p>
            <a:pPr marL="92075" indent="8890" algn="ctr">
              <a:lnSpc>
                <a:spcPct val="100000"/>
              </a:lnSpc>
            </a:pPr>
            <a:r>
              <a:rPr lang="de-DE" sz="2800" b="1" spc="-15" dirty="0" err="1" smtClean="0">
                <a:latin typeface="Calibri"/>
                <a:cs typeface="Calibri"/>
              </a:rPr>
              <a:t>Atomic</a:t>
            </a:r>
            <a:r>
              <a:rPr lang="de-DE" sz="2800" b="1" spc="-15" dirty="0" smtClean="0">
                <a:latin typeface="Calibri"/>
                <a:cs typeface="Calibri"/>
              </a:rPr>
              <a:t> </a:t>
            </a:r>
            <a:r>
              <a:rPr lang="de-DE" sz="2800" b="1" spc="-15" dirty="0" err="1" smtClean="0">
                <a:latin typeface="Calibri"/>
                <a:cs typeface="Calibri"/>
              </a:rPr>
              <a:t>physics</a:t>
            </a:r>
            <a:r>
              <a:rPr lang="de-DE" sz="2800" b="1" spc="-15" dirty="0" smtClean="0">
                <a:latin typeface="Calibri"/>
                <a:cs typeface="Calibri"/>
              </a:rPr>
              <a:t>, Plasma </a:t>
            </a:r>
            <a:r>
              <a:rPr lang="de-DE" sz="2800" b="1" spc="-15" dirty="0" err="1" smtClean="0">
                <a:latin typeface="Calibri"/>
                <a:cs typeface="Calibri"/>
              </a:rPr>
              <a:t>Physics</a:t>
            </a:r>
            <a:r>
              <a:rPr lang="de-DE" sz="2800" b="1" spc="-15" dirty="0" smtClean="0">
                <a:latin typeface="Calibri"/>
                <a:cs typeface="Calibri"/>
              </a:rPr>
              <a:t>, </a:t>
            </a:r>
            <a:r>
              <a:rPr lang="de-DE" sz="2800" b="1" spc="-15" dirty="0" err="1" smtClean="0">
                <a:latin typeface="Calibri"/>
                <a:cs typeface="Calibri"/>
              </a:rPr>
              <a:t>Application</a:t>
            </a:r>
            <a:endParaRPr lang="de-DE" sz="2800" b="1" spc="-15" dirty="0" smtClean="0">
              <a:latin typeface="Calibri"/>
              <a:cs typeface="Calibri"/>
            </a:endParaRPr>
          </a:p>
          <a:p>
            <a:pPr marL="92075" indent="8890" algn="ctr">
              <a:lnSpc>
                <a:spcPct val="100000"/>
              </a:lnSpc>
            </a:pPr>
            <a:endParaRPr lang="de-DE" sz="1600" b="1" spc="-15" dirty="0">
              <a:latin typeface="Calibri"/>
              <a:cs typeface="Calibri"/>
            </a:endParaRPr>
          </a:p>
          <a:p>
            <a:pPr marL="92075" indent="8890" algn="ctr">
              <a:lnSpc>
                <a:spcPct val="100000"/>
              </a:lnSpc>
            </a:pPr>
            <a:r>
              <a:rPr lang="de-DE" sz="2800" b="1" spc="-15" dirty="0" smtClean="0">
                <a:latin typeface="Calibri"/>
                <a:cs typeface="Calibri"/>
              </a:rPr>
              <a:t>APPA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00" rIns="0" bIns="0" rtlCol="0">
            <a:spAutoFit/>
          </a:bodyPr>
          <a:lstStyle/>
          <a:p>
            <a:pPr marL="1149350">
              <a:lnSpc>
                <a:spcPct val="100000"/>
              </a:lnSpc>
            </a:pP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Atomic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Fund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nt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 P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ysic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230124" y="3810000"/>
            <a:ext cx="2749570" cy="2737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3948" y="3935314"/>
            <a:ext cx="1612716" cy="6053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33948" y="3935314"/>
            <a:ext cx="1612900" cy="605790"/>
          </a:xfrm>
          <a:custGeom>
            <a:avLst/>
            <a:gdLst/>
            <a:ahLst/>
            <a:cxnLst/>
            <a:rect l="l" t="t" r="r" b="b"/>
            <a:pathLst>
              <a:path w="1612900" h="605789">
                <a:moveTo>
                  <a:pt x="0" y="605356"/>
                </a:moveTo>
                <a:lnTo>
                  <a:pt x="1612716" y="605356"/>
                </a:lnTo>
                <a:lnTo>
                  <a:pt x="1612716" y="0"/>
                </a:lnTo>
                <a:lnTo>
                  <a:pt x="0" y="0"/>
                </a:lnTo>
                <a:lnTo>
                  <a:pt x="0" y="605356"/>
                </a:lnTo>
                <a:close/>
              </a:path>
            </a:pathLst>
          </a:custGeom>
          <a:ln w="4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9355" y="5153409"/>
            <a:ext cx="1672589" cy="0"/>
          </a:xfrm>
          <a:custGeom>
            <a:avLst/>
            <a:gdLst/>
            <a:ahLst/>
            <a:cxnLst/>
            <a:rect l="l" t="t" r="r" b="b"/>
            <a:pathLst>
              <a:path w="1672589">
                <a:moveTo>
                  <a:pt x="0" y="0"/>
                </a:moveTo>
                <a:lnTo>
                  <a:pt x="1672356" y="0"/>
                </a:lnTo>
              </a:path>
            </a:pathLst>
          </a:custGeom>
          <a:ln w="492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72861" y="5765533"/>
            <a:ext cx="1746885" cy="3175"/>
          </a:xfrm>
          <a:custGeom>
            <a:avLst/>
            <a:gdLst/>
            <a:ahLst/>
            <a:cxnLst/>
            <a:rect l="l" t="t" r="r" b="b"/>
            <a:pathLst>
              <a:path w="1746885" h="3175">
                <a:moveTo>
                  <a:pt x="0" y="0"/>
                </a:moveTo>
                <a:lnTo>
                  <a:pt x="1746750" y="3075"/>
                </a:lnTo>
              </a:path>
            </a:pathLst>
          </a:custGeom>
          <a:ln w="4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31488" y="4875954"/>
            <a:ext cx="1617980" cy="1905"/>
          </a:xfrm>
          <a:custGeom>
            <a:avLst/>
            <a:gdLst/>
            <a:ahLst/>
            <a:cxnLst/>
            <a:rect l="l" t="t" r="r" b="b"/>
            <a:pathLst>
              <a:path w="1617979" h="1904">
                <a:moveTo>
                  <a:pt x="0" y="0"/>
                </a:moveTo>
                <a:lnTo>
                  <a:pt x="1617636" y="1845"/>
                </a:lnTo>
              </a:path>
            </a:pathLst>
          </a:custGeom>
          <a:ln w="9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31488" y="4762758"/>
            <a:ext cx="1617980" cy="0"/>
          </a:xfrm>
          <a:custGeom>
            <a:avLst/>
            <a:gdLst/>
            <a:ahLst/>
            <a:cxnLst/>
            <a:rect l="l" t="t" r="r" b="b"/>
            <a:pathLst>
              <a:path w="1617979">
                <a:moveTo>
                  <a:pt x="0" y="0"/>
                </a:moveTo>
                <a:lnTo>
                  <a:pt x="1617636" y="0"/>
                </a:lnTo>
              </a:path>
            </a:pathLst>
          </a:custGeom>
          <a:ln w="9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31488" y="4672938"/>
            <a:ext cx="1617980" cy="0"/>
          </a:xfrm>
          <a:custGeom>
            <a:avLst/>
            <a:gdLst/>
            <a:ahLst/>
            <a:cxnLst/>
            <a:rect l="l" t="t" r="r" b="b"/>
            <a:pathLst>
              <a:path w="1617979">
                <a:moveTo>
                  <a:pt x="0" y="0"/>
                </a:moveTo>
                <a:lnTo>
                  <a:pt x="1617636" y="0"/>
                </a:lnTo>
              </a:path>
            </a:pathLst>
          </a:custGeom>
          <a:ln w="9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31488" y="4594193"/>
            <a:ext cx="1617980" cy="0"/>
          </a:xfrm>
          <a:custGeom>
            <a:avLst/>
            <a:gdLst/>
            <a:ahLst/>
            <a:cxnLst/>
            <a:rect l="l" t="t" r="r" b="b"/>
            <a:pathLst>
              <a:path w="1617979">
                <a:moveTo>
                  <a:pt x="0" y="0"/>
                </a:moveTo>
                <a:lnTo>
                  <a:pt x="1617636" y="0"/>
                </a:lnTo>
              </a:path>
            </a:pathLst>
          </a:custGeom>
          <a:ln w="98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3205" y="5763688"/>
            <a:ext cx="1612900" cy="605790"/>
          </a:xfrm>
          <a:custGeom>
            <a:avLst/>
            <a:gdLst/>
            <a:ahLst/>
            <a:cxnLst/>
            <a:rect l="l" t="t" r="r" b="b"/>
            <a:pathLst>
              <a:path w="1612900" h="605789">
                <a:moveTo>
                  <a:pt x="0" y="0"/>
                </a:moveTo>
                <a:lnTo>
                  <a:pt x="1612716" y="0"/>
                </a:lnTo>
                <a:lnTo>
                  <a:pt x="1612716" y="605356"/>
                </a:lnTo>
                <a:lnTo>
                  <a:pt x="0" y="605356"/>
                </a:lnTo>
                <a:lnTo>
                  <a:pt x="0" y="0"/>
                </a:lnTo>
                <a:close/>
              </a:path>
            </a:pathLst>
          </a:custGeom>
          <a:solidFill>
            <a:srgbClr val="C1CE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03205" y="5763688"/>
            <a:ext cx="1612900" cy="605790"/>
          </a:xfrm>
          <a:custGeom>
            <a:avLst/>
            <a:gdLst/>
            <a:ahLst/>
            <a:cxnLst/>
            <a:rect l="l" t="t" r="r" b="b"/>
            <a:pathLst>
              <a:path w="1612900" h="605789">
                <a:moveTo>
                  <a:pt x="0" y="605356"/>
                </a:moveTo>
                <a:lnTo>
                  <a:pt x="1612716" y="605356"/>
                </a:lnTo>
                <a:lnTo>
                  <a:pt x="1612716" y="0"/>
                </a:lnTo>
                <a:lnTo>
                  <a:pt x="0" y="0"/>
                </a:lnTo>
                <a:lnTo>
                  <a:pt x="0" y="605356"/>
                </a:lnTo>
                <a:close/>
              </a:path>
            </a:pathLst>
          </a:custGeom>
          <a:ln w="4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67327" y="4543132"/>
            <a:ext cx="1791970" cy="635"/>
          </a:xfrm>
          <a:custGeom>
            <a:avLst/>
            <a:gdLst/>
            <a:ahLst/>
            <a:cxnLst/>
            <a:rect l="l" t="t" r="r" b="b"/>
            <a:pathLst>
              <a:path w="1791970" h="635">
                <a:moveTo>
                  <a:pt x="0" y="614"/>
                </a:moveTo>
                <a:lnTo>
                  <a:pt x="1791633" y="0"/>
                </a:lnTo>
              </a:path>
            </a:pathLst>
          </a:custGeom>
          <a:ln w="49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40005" y="4295821"/>
            <a:ext cx="57150" cy="59690"/>
          </a:xfrm>
          <a:custGeom>
            <a:avLst/>
            <a:gdLst/>
            <a:ahLst/>
            <a:cxnLst/>
            <a:rect l="l" t="t" r="r" b="b"/>
            <a:pathLst>
              <a:path w="57150" h="59689">
                <a:moveTo>
                  <a:pt x="21135" y="59141"/>
                </a:moveTo>
                <a:lnTo>
                  <a:pt x="10079" y="52701"/>
                </a:lnTo>
                <a:lnTo>
                  <a:pt x="2591" y="41219"/>
                </a:lnTo>
                <a:lnTo>
                  <a:pt x="0" y="25405"/>
                </a:lnTo>
                <a:lnTo>
                  <a:pt x="5274" y="12420"/>
                </a:lnTo>
                <a:lnTo>
                  <a:pt x="15543" y="3387"/>
                </a:lnTo>
                <a:lnTo>
                  <a:pt x="29149" y="0"/>
                </a:lnTo>
                <a:lnTo>
                  <a:pt x="29629" y="3"/>
                </a:lnTo>
                <a:lnTo>
                  <a:pt x="40916" y="2683"/>
                </a:lnTo>
                <a:lnTo>
                  <a:pt x="49930" y="10331"/>
                </a:lnTo>
                <a:lnTo>
                  <a:pt x="55576" y="22956"/>
                </a:lnTo>
                <a:lnTo>
                  <a:pt x="56760" y="40563"/>
                </a:lnTo>
                <a:lnTo>
                  <a:pt x="49756" y="50674"/>
                </a:lnTo>
                <a:lnTo>
                  <a:pt x="37807" y="57270"/>
                </a:lnTo>
                <a:lnTo>
                  <a:pt x="21135" y="59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73893" y="4296436"/>
            <a:ext cx="57150" cy="58419"/>
          </a:xfrm>
          <a:custGeom>
            <a:avLst/>
            <a:gdLst/>
            <a:ahLst/>
            <a:cxnLst/>
            <a:rect l="l" t="t" r="r" b="b"/>
            <a:pathLst>
              <a:path w="57150" h="58420">
                <a:moveTo>
                  <a:pt x="21963" y="58145"/>
                </a:moveTo>
                <a:lnTo>
                  <a:pt x="10530" y="52020"/>
                </a:lnTo>
                <a:lnTo>
                  <a:pt x="2741" y="40815"/>
                </a:lnTo>
                <a:lnTo>
                  <a:pt x="0" y="25331"/>
                </a:lnTo>
                <a:lnTo>
                  <a:pt x="5173" y="12399"/>
                </a:lnTo>
                <a:lnTo>
                  <a:pt x="15482" y="3385"/>
                </a:lnTo>
                <a:lnTo>
                  <a:pt x="29215" y="0"/>
                </a:lnTo>
                <a:lnTo>
                  <a:pt x="40062" y="2188"/>
                </a:lnTo>
                <a:lnTo>
                  <a:pt x="49583" y="9448"/>
                </a:lnTo>
                <a:lnTo>
                  <a:pt x="55662" y="21720"/>
                </a:lnTo>
                <a:lnTo>
                  <a:pt x="57137" y="38934"/>
                </a:lnTo>
                <a:lnTo>
                  <a:pt x="50345" y="49261"/>
                </a:lnTo>
                <a:lnTo>
                  <a:pt x="38512" y="56080"/>
                </a:lnTo>
                <a:lnTo>
                  <a:pt x="21963" y="58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244956" y="4560357"/>
            <a:ext cx="57150" cy="58419"/>
          </a:xfrm>
          <a:custGeom>
            <a:avLst/>
            <a:gdLst/>
            <a:ahLst/>
            <a:cxnLst/>
            <a:rect l="l" t="t" r="r" b="b"/>
            <a:pathLst>
              <a:path w="57150" h="58420">
                <a:moveTo>
                  <a:pt x="21963" y="58145"/>
                </a:moveTo>
                <a:lnTo>
                  <a:pt x="10530" y="52020"/>
                </a:lnTo>
                <a:lnTo>
                  <a:pt x="2741" y="40815"/>
                </a:lnTo>
                <a:lnTo>
                  <a:pt x="0" y="25331"/>
                </a:lnTo>
                <a:lnTo>
                  <a:pt x="5173" y="12399"/>
                </a:lnTo>
                <a:lnTo>
                  <a:pt x="15482" y="3385"/>
                </a:lnTo>
                <a:lnTo>
                  <a:pt x="29215" y="0"/>
                </a:lnTo>
                <a:lnTo>
                  <a:pt x="40062" y="2188"/>
                </a:lnTo>
                <a:lnTo>
                  <a:pt x="49583" y="9448"/>
                </a:lnTo>
                <a:lnTo>
                  <a:pt x="55662" y="21720"/>
                </a:lnTo>
                <a:lnTo>
                  <a:pt x="57137" y="38934"/>
                </a:lnTo>
                <a:lnTo>
                  <a:pt x="50345" y="49261"/>
                </a:lnTo>
                <a:lnTo>
                  <a:pt x="38512" y="56080"/>
                </a:lnTo>
                <a:lnTo>
                  <a:pt x="21963" y="58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55747" y="4845194"/>
            <a:ext cx="57150" cy="58419"/>
          </a:xfrm>
          <a:custGeom>
            <a:avLst/>
            <a:gdLst/>
            <a:ahLst/>
            <a:cxnLst/>
            <a:rect l="l" t="t" r="r" b="b"/>
            <a:pathLst>
              <a:path w="57150" h="58420">
                <a:moveTo>
                  <a:pt x="21963" y="58145"/>
                </a:moveTo>
                <a:lnTo>
                  <a:pt x="10530" y="52020"/>
                </a:lnTo>
                <a:lnTo>
                  <a:pt x="2741" y="40816"/>
                </a:lnTo>
                <a:lnTo>
                  <a:pt x="0" y="25331"/>
                </a:lnTo>
                <a:lnTo>
                  <a:pt x="5173" y="12399"/>
                </a:lnTo>
                <a:lnTo>
                  <a:pt x="15482" y="3385"/>
                </a:lnTo>
                <a:lnTo>
                  <a:pt x="29215" y="0"/>
                </a:lnTo>
                <a:lnTo>
                  <a:pt x="40062" y="2189"/>
                </a:lnTo>
                <a:lnTo>
                  <a:pt x="49583" y="9448"/>
                </a:lnTo>
                <a:lnTo>
                  <a:pt x="55662" y="21721"/>
                </a:lnTo>
                <a:lnTo>
                  <a:pt x="57137" y="38935"/>
                </a:lnTo>
                <a:lnTo>
                  <a:pt x="50345" y="49261"/>
                </a:lnTo>
                <a:lnTo>
                  <a:pt x="38512" y="56080"/>
                </a:lnTo>
                <a:lnTo>
                  <a:pt x="21963" y="58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28635" y="5986390"/>
            <a:ext cx="74930" cy="73660"/>
          </a:xfrm>
          <a:custGeom>
            <a:avLst/>
            <a:gdLst/>
            <a:ahLst/>
            <a:cxnLst/>
            <a:rect l="l" t="t" r="r" b="b"/>
            <a:pathLst>
              <a:path w="74929" h="73660">
                <a:moveTo>
                  <a:pt x="33638" y="73635"/>
                </a:moveTo>
                <a:lnTo>
                  <a:pt x="20389" y="69739"/>
                </a:lnTo>
                <a:lnTo>
                  <a:pt x="9700" y="61425"/>
                </a:lnTo>
                <a:lnTo>
                  <a:pt x="2570" y="49509"/>
                </a:lnTo>
                <a:lnTo>
                  <a:pt x="0" y="34807"/>
                </a:lnTo>
                <a:lnTo>
                  <a:pt x="3506" y="21181"/>
                </a:lnTo>
                <a:lnTo>
                  <a:pt x="11639" y="10126"/>
                </a:lnTo>
                <a:lnTo>
                  <a:pt x="23313" y="2709"/>
                </a:lnTo>
                <a:lnTo>
                  <a:pt x="37445" y="0"/>
                </a:lnTo>
                <a:lnTo>
                  <a:pt x="43645" y="507"/>
                </a:lnTo>
                <a:lnTo>
                  <a:pt x="56019" y="5021"/>
                </a:lnTo>
                <a:lnTo>
                  <a:pt x="65899" y="13787"/>
                </a:lnTo>
                <a:lnTo>
                  <a:pt x="72390" y="26293"/>
                </a:lnTo>
                <a:lnTo>
                  <a:pt x="74591" y="42025"/>
                </a:lnTo>
                <a:lnTo>
                  <a:pt x="70269" y="54568"/>
                </a:lnTo>
                <a:lnTo>
                  <a:pt x="61569" y="64632"/>
                </a:lnTo>
                <a:lnTo>
                  <a:pt x="49142" y="71295"/>
                </a:lnTo>
                <a:lnTo>
                  <a:pt x="33638" y="73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5441" y="4848270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6689" y="54134"/>
                </a:moveTo>
                <a:lnTo>
                  <a:pt x="13203" y="50318"/>
                </a:lnTo>
                <a:lnTo>
                  <a:pt x="3636" y="40573"/>
                </a:lnTo>
                <a:lnTo>
                  <a:pt x="0" y="26869"/>
                </a:lnTo>
                <a:lnTo>
                  <a:pt x="3755" y="13299"/>
                </a:lnTo>
                <a:lnTo>
                  <a:pt x="13451" y="3664"/>
                </a:lnTo>
                <a:lnTo>
                  <a:pt x="27052" y="0"/>
                </a:lnTo>
                <a:lnTo>
                  <a:pt x="27663" y="6"/>
                </a:lnTo>
                <a:lnTo>
                  <a:pt x="41034" y="3910"/>
                </a:lnTo>
                <a:lnTo>
                  <a:pt x="50507" y="13722"/>
                </a:lnTo>
                <a:lnTo>
                  <a:pt x="54102" y="27567"/>
                </a:lnTo>
                <a:lnTo>
                  <a:pt x="50240" y="40997"/>
                </a:lnTo>
                <a:lnTo>
                  <a:pt x="40463" y="50519"/>
                </a:lnTo>
                <a:lnTo>
                  <a:pt x="26689" y="5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5441" y="4848270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052" y="0"/>
                </a:moveTo>
                <a:lnTo>
                  <a:pt x="13451" y="3664"/>
                </a:lnTo>
                <a:lnTo>
                  <a:pt x="3755" y="13299"/>
                </a:lnTo>
                <a:lnTo>
                  <a:pt x="0" y="26869"/>
                </a:lnTo>
                <a:lnTo>
                  <a:pt x="3636" y="40573"/>
                </a:lnTo>
                <a:lnTo>
                  <a:pt x="13203" y="50318"/>
                </a:lnTo>
                <a:lnTo>
                  <a:pt x="26689" y="54134"/>
                </a:lnTo>
                <a:lnTo>
                  <a:pt x="40463" y="50519"/>
                </a:lnTo>
                <a:lnTo>
                  <a:pt x="50240" y="40997"/>
                </a:lnTo>
                <a:lnTo>
                  <a:pt x="54102" y="27567"/>
                </a:lnTo>
                <a:lnTo>
                  <a:pt x="50507" y="13722"/>
                </a:lnTo>
                <a:lnTo>
                  <a:pt x="41034" y="3910"/>
                </a:lnTo>
                <a:lnTo>
                  <a:pt x="27663" y="6"/>
                </a:lnTo>
                <a:lnTo>
                  <a:pt x="27052" y="0"/>
                </a:lnTo>
                <a:close/>
              </a:path>
            </a:pathLst>
          </a:custGeom>
          <a:ln w="492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43429" y="4845194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6689" y="54134"/>
                </a:moveTo>
                <a:lnTo>
                  <a:pt x="13203" y="50318"/>
                </a:lnTo>
                <a:lnTo>
                  <a:pt x="3636" y="40573"/>
                </a:lnTo>
                <a:lnTo>
                  <a:pt x="0" y="26869"/>
                </a:lnTo>
                <a:lnTo>
                  <a:pt x="3755" y="13299"/>
                </a:lnTo>
                <a:lnTo>
                  <a:pt x="13451" y="3664"/>
                </a:lnTo>
                <a:lnTo>
                  <a:pt x="27052" y="0"/>
                </a:lnTo>
                <a:lnTo>
                  <a:pt x="27663" y="6"/>
                </a:lnTo>
                <a:lnTo>
                  <a:pt x="41034" y="3910"/>
                </a:lnTo>
                <a:lnTo>
                  <a:pt x="50507" y="13722"/>
                </a:lnTo>
                <a:lnTo>
                  <a:pt x="54102" y="27567"/>
                </a:lnTo>
                <a:lnTo>
                  <a:pt x="50240" y="40997"/>
                </a:lnTo>
                <a:lnTo>
                  <a:pt x="40463" y="50519"/>
                </a:lnTo>
                <a:lnTo>
                  <a:pt x="26689" y="5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43429" y="4845194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052" y="0"/>
                </a:moveTo>
                <a:lnTo>
                  <a:pt x="13451" y="3664"/>
                </a:lnTo>
                <a:lnTo>
                  <a:pt x="3755" y="13299"/>
                </a:lnTo>
                <a:lnTo>
                  <a:pt x="0" y="26869"/>
                </a:lnTo>
                <a:lnTo>
                  <a:pt x="3636" y="40573"/>
                </a:lnTo>
                <a:lnTo>
                  <a:pt x="13203" y="50318"/>
                </a:lnTo>
                <a:lnTo>
                  <a:pt x="26689" y="54134"/>
                </a:lnTo>
                <a:lnTo>
                  <a:pt x="40463" y="50519"/>
                </a:lnTo>
                <a:lnTo>
                  <a:pt x="50240" y="40997"/>
                </a:lnTo>
                <a:lnTo>
                  <a:pt x="54102" y="27567"/>
                </a:lnTo>
                <a:lnTo>
                  <a:pt x="50507" y="13722"/>
                </a:lnTo>
                <a:lnTo>
                  <a:pt x="41034" y="3910"/>
                </a:lnTo>
                <a:lnTo>
                  <a:pt x="27663" y="6"/>
                </a:lnTo>
                <a:lnTo>
                  <a:pt x="27052" y="0"/>
                </a:lnTo>
                <a:close/>
              </a:path>
            </a:pathLst>
          </a:custGeom>
          <a:ln w="492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96343" y="4845194"/>
            <a:ext cx="57150" cy="58419"/>
          </a:xfrm>
          <a:custGeom>
            <a:avLst/>
            <a:gdLst/>
            <a:ahLst/>
            <a:cxnLst/>
            <a:rect l="l" t="t" r="r" b="b"/>
            <a:pathLst>
              <a:path w="57150" h="58420">
                <a:moveTo>
                  <a:pt x="21963" y="58145"/>
                </a:moveTo>
                <a:lnTo>
                  <a:pt x="10530" y="52020"/>
                </a:lnTo>
                <a:lnTo>
                  <a:pt x="2741" y="40816"/>
                </a:lnTo>
                <a:lnTo>
                  <a:pt x="0" y="25331"/>
                </a:lnTo>
                <a:lnTo>
                  <a:pt x="5173" y="12399"/>
                </a:lnTo>
                <a:lnTo>
                  <a:pt x="15482" y="3385"/>
                </a:lnTo>
                <a:lnTo>
                  <a:pt x="29215" y="0"/>
                </a:lnTo>
                <a:lnTo>
                  <a:pt x="40062" y="2189"/>
                </a:lnTo>
                <a:lnTo>
                  <a:pt x="49583" y="9448"/>
                </a:lnTo>
                <a:lnTo>
                  <a:pt x="55662" y="21721"/>
                </a:lnTo>
                <a:lnTo>
                  <a:pt x="57137" y="38935"/>
                </a:lnTo>
                <a:lnTo>
                  <a:pt x="50345" y="49261"/>
                </a:lnTo>
                <a:lnTo>
                  <a:pt x="38512" y="56080"/>
                </a:lnTo>
                <a:lnTo>
                  <a:pt x="21963" y="581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90513" y="3954385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6689" y="54134"/>
                </a:moveTo>
                <a:lnTo>
                  <a:pt x="13203" y="50318"/>
                </a:lnTo>
                <a:lnTo>
                  <a:pt x="3636" y="40573"/>
                </a:lnTo>
                <a:lnTo>
                  <a:pt x="0" y="26869"/>
                </a:lnTo>
                <a:lnTo>
                  <a:pt x="3755" y="13299"/>
                </a:lnTo>
                <a:lnTo>
                  <a:pt x="13451" y="3664"/>
                </a:lnTo>
                <a:lnTo>
                  <a:pt x="27052" y="0"/>
                </a:lnTo>
                <a:lnTo>
                  <a:pt x="27663" y="6"/>
                </a:lnTo>
                <a:lnTo>
                  <a:pt x="41034" y="3910"/>
                </a:lnTo>
                <a:lnTo>
                  <a:pt x="50507" y="13722"/>
                </a:lnTo>
                <a:lnTo>
                  <a:pt x="54102" y="27567"/>
                </a:lnTo>
                <a:lnTo>
                  <a:pt x="50240" y="40997"/>
                </a:lnTo>
                <a:lnTo>
                  <a:pt x="40463" y="50519"/>
                </a:lnTo>
                <a:lnTo>
                  <a:pt x="26689" y="54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90513" y="3954385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10" h="54610">
                <a:moveTo>
                  <a:pt x="27052" y="0"/>
                </a:moveTo>
                <a:lnTo>
                  <a:pt x="13451" y="3664"/>
                </a:lnTo>
                <a:lnTo>
                  <a:pt x="3755" y="13299"/>
                </a:lnTo>
                <a:lnTo>
                  <a:pt x="0" y="26869"/>
                </a:lnTo>
                <a:lnTo>
                  <a:pt x="3636" y="40573"/>
                </a:lnTo>
                <a:lnTo>
                  <a:pt x="13203" y="50318"/>
                </a:lnTo>
                <a:lnTo>
                  <a:pt x="26689" y="54134"/>
                </a:lnTo>
                <a:lnTo>
                  <a:pt x="40463" y="50519"/>
                </a:lnTo>
                <a:lnTo>
                  <a:pt x="50240" y="40997"/>
                </a:lnTo>
                <a:lnTo>
                  <a:pt x="54102" y="27567"/>
                </a:lnTo>
                <a:lnTo>
                  <a:pt x="50507" y="13722"/>
                </a:lnTo>
                <a:lnTo>
                  <a:pt x="41034" y="3910"/>
                </a:lnTo>
                <a:lnTo>
                  <a:pt x="27663" y="6"/>
                </a:lnTo>
                <a:lnTo>
                  <a:pt x="27052" y="0"/>
                </a:lnTo>
                <a:close/>
              </a:path>
            </a:pathLst>
          </a:custGeom>
          <a:ln w="49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20062" y="4015290"/>
            <a:ext cx="1270" cy="808990"/>
          </a:xfrm>
          <a:custGeom>
            <a:avLst/>
            <a:gdLst/>
            <a:ahLst/>
            <a:cxnLst/>
            <a:rect l="l" t="t" r="r" b="b"/>
            <a:pathLst>
              <a:path w="1270" h="808989">
                <a:moveTo>
                  <a:pt x="1192" y="0"/>
                </a:moveTo>
                <a:lnTo>
                  <a:pt x="0" y="808989"/>
                </a:lnTo>
              </a:path>
            </a:pathLst>
          </a:custGeom>
          <a:ln w="4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905310" y="481933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14714" y="29548"/>
                </a:moveTo>
                <a:lnTo>
                  <a:pt x="0" y="0"/>
                </a:lnTo>
                <a:lnTo>
                  <a:pt x="29515" y="42"/>
                </a:lnTo>
                <a:lnTo>
                  <a:pt x="14714" y="295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68637" y="4646483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0"/>
                </a:moveTo>
                <a:lnTo>
                  <a:pt x="0" y="191943"/>
                </a:lnTo>
              </a:path>
            </a:pathLst>
          </a:custGeom>
          <a:ln w="4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253878" y="4621877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513" y="29529"/>
                </a:moveTo>
                <a:lnTo>
                  <a:pt x="0" y="29526"/>
                </a:lnTo>
                <a:lnTo>
                  <a:pt x="14759" y="0"/>
                </a:lnTo>
                <a:lnTo>
                  <a:pt x="29513" y="29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96992" y="4383177"/>
            <a:ext cx="635" cy="456565"/>
          </a:xfrm>
          <a:custGeom>
            <a:avLst/>
            <a:gdLst/>
            <a:ahLst/>
            <a:cxnLst/>
            <a:rect l="l" t="t" r="r" b="b"/>
            <a:pathLst>
              <a:path w="635" h="456564">
                <a:moveTo>
                  <a:pt x="0" y="0"/>
                </a:moveTo>
                <a:lnTo>
                  <a:pt x="583" y="456479"/>
                </a:lnTo>
              </a:path>
            </a:pathLst>
          </a:custGeom>
          <a:ln w="4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82242" y="435857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0" y="29545"/>
                </a:moveTo>
                <a:lnTo>
                  <a:pt x="14717" y="0"/>
                </a:lnTo>
                <a:lnTo>
                  <a:pt x="29513" y="29508"/>
                </a:lnTo>
                <a:lnTo>
                  <a:pt x="0" y="295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65466" y="4380717"/>
            <a:ext cx="0" cy="1599565"/>
          </a:xfrm>
          <a:custGeom>
            <a:avLst/>
            <a:gdLst/>
            <a:ahLst/>
            <a:cxnLst/>
            <a:rect l="l" t="t" r="r" b="b"/>
            <a:pathLst>
              <a:path h="1599564">
                <a:moveTo>
                  <a:pt x="0" y="0"/>
                </a:moveTo>
                <a:lnTo>
                  <a:pt x="0" y="1599519"/>
                </a:lnTo>
              </a:path>
            </a:pathLst>
          </a:custGeom>
          <a:ln w="49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50705" y="435611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515" y="29529"/>
                </a:moveTo>
                <a:lnTo>
                  <a:pt x="0" y="29526"/>
                </a:lnTo>
                <a:lnTo>
                  <a:pt x="14759" y="0"/>
                </a:lnTo>
                <a:lnTo>
                  <a:pt x="29515" y="295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94978" y="4948196"/>
            <a:ext cx="176530" cy="1032510"/>
          </a:xfrm>
          <a:custGeom>
            <a:avLst/>
            <a:gdLst/>
            <a:ahLst/>
            <a:cxnLst/>
            <a:rect l="l" t="t" r="r" b="b"/>
            <a:pathLst>
              <a:path w="176529" h="1032510">
                <a:moveTo>
                  <a:pt x="176010" y="0"/>
                </a:moveTo>
                <a:lnTo>
                  <a:pt x="0" y="1032042"/>
                </a:lnTo>
              </a:path>
            </a:pathLst>
          </a:custGeom>
          <a:ln w="983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255613" y="4923940"/>
            <a:ext cx="29209" cy="31750"/>
          </a:xfrm>
          <a:custGeom>
            <a:avLst/>
            <a:gdLst/>
            <a:ahLst/>
            <a:cxnLst/>
            <a:rect l="l" t="t" r="r" b="b"/>
            <a:pathLst>
              <a:path w="29210" h="31750">
                <a:moveTo>
                  <a:pt x="29093" y="31590"/>
                </a:moveTo>
                <a:lnTo>
                  <a:pt x="0" y="26622"/>
                </a:lnTo>
                <a:lnTo>
                  <a:pt x="19512" y="0"/>
                </a:lnTo>
                <a:lnTo>
                  <a:pt x="29093" y="315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037459" y="4006679"/>
            <a:ext cx="1229995" cy="167640"/>
          </a:xfrm>
          <a:custGeom>
            <a:avLst/>
            <a:gdLst/>
            <a:ahLst/>
            <a:cxnLst/>
            <a:rect l="l" t="t" r="r" b="b"/>
            <a:pathLst>
              <a:path w="1229995" h="167639">
                <a:moveTo>
                  <a:pt x="0" y="0"/>
                </a:moveTo>
                <a:lnTo>
                  <a:pt x="1229673" y="0"/>
                </a:lnTo>
                <a:lnTo>
                  <a:pt x="1229673" y="167334"/>
                </a:lnTo>
                <a:lnTo>
                  <a:pt x="0" y="167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37459" y="4006677"/>
            <a:ext cx="1229995" cy="167640"/>
          </a:xfrm>
          <a:prstGeom prst="rect">
            <a:avLst/>
          </a:prstGeom>
          <a:solidFill>
            <a:srgbClr val="002060"/>
          </a:solidFill>
          <a:ln w="98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450"/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Po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iti</a:t>
            </a:r>
            <a:r>
              <a:rPr sz="700" b="1" spc="-2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e Continu</a:t>
            </a:r>
            <a:r>
              <a:rPr sz="700" b="1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78434" y="6132806"/>
            <a:ext cx="1294130" cy="167640"/>
          </a:xfrm>
          <a:prstGeom prst="rect">
            <a:avLst/>
          </a:prstGeom>
          <a:solidFill>
            <a:srgbClr val="002060"/>
          </a:solidFill>
          <a:ln w="9843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765"/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Neg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sz="700" b="1" spc="-2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e En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700" b="1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7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Continu</a:t>
            </a:r>
            <a:r>
              <a:rPr sz="700" b="1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641969" y="4905197"/>
            <a:ext cx="359410" cy="109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650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650"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650" b="1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65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650" b="1" spc="1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650" b="1" spc="-5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054927" y="4915966"/>
            <a:ext cx="94170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50" b="1" spc="-7" baseline="-31746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050" b="1" spc="-15" baseline="-31746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1050" b="1" spc="-7" baseline="-31746" dirty="0">
                <a:solidFill>
                  <a:prstClr val="black"/>
                </a:solidFill>
                <a:latin typeface="Arial"/>
                <a:cs typeface="Arial"/>
              </a:rPr>
              <a:t>cit</a:t>
            </a:r>
            <a:r>
              <a:rPr sz="1050" b="1" spc="-15" baseline="-31746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050" b="1" spc="-7" baseline="-31746" dirty="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r>
              <a:rPr sz="1050" b="1" baseline="-3174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1050" b="1" spc="67" baseline="-317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Ioniz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69942" y="5515995"/>
            <a:ext cx="1684020" cy="294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735"/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Fr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e P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ir Produ</a:t>
            </a:r>
            <a:r>
              <a:rPr sz="700"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80"/>
              </a:spcBef>
            </a:pPr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700" b="1" spc="-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700" b="1" spc="-3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900" b="1" spc="15" baseline="23148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900" baseline="231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69942" y="4461595"/>
            <a:ext cx="266065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spc="-5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7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b="1" spc="-2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700" b="1" spc="-6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900" b="1" spc="15" baseline="23148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900" baseline="231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107275" y="6023301"/>
            <a:ext cx="654685" cy="0"/>
          </a:xfrm>
          <a:custGeom>
            <a:avLst/>
            <a:gdLst/>
            <a:ahLst/>
            <a:cxnLst/>
            <a:rect l="l" t="t" r="r" b="b"/>
            <a:pathLst>
              <a:path w="654685">
                <a:moveTo>
                  <a:pt x="654184" y="0"/>
                </a:moveTo>
                <a:lnTo>
                  <a:pt x="0" y="0"/>
                </a:lnTo>
              </a:path>
            </a:pathLst>
          </a:custGeom>
          <a:ln w="984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756539" y="600853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0" y="29527"/>
                </a:moveTo>
                <a:lnTo>
                  <a:pt x="1" y="0"/>
                </a:lnTo>
                <a:lnTo>
                  <a:pt x="29515" y="14764"/>
                </a:lnTo>
                <a:lnTo>
                  <a:pt x="0" y="29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13351" y="6109467"/>
            <a:ext cx="142875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125" b="1" spc="142" baseline="-1111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54357" y="4188314"/>
            <a:ext cx="100965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125" b="1" spc="7" baseline="-1851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500" b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101127" y="4326581"/>
            <a:ext cx="654685" cy="0"/>
          </a:xfrm>
          <a:custGeom>
            <a:avLst/>
            <a:gdLst/>
            <a:ahLst/>
            <a:cxnLst/>
            <a:rect l="l" t="t" r="r" b="b"/>
            <a:pathLst>
              <a:path w="654685">
                <a:moveTo>
                  <a:pt x="654184" y="0"/>
                </a:moveTo>
                <a:lnTo>
                  <a:pt x="0" y="0"/>
                </a:lnTo>
              </a:path>
            </a:pathLst>
          </a:custGeom>
          <a:ln w="984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50391" y="431181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0" y="29527"/>
                </a:moveTo>
                <a:lnTo>
                  <a:pt x="1" y="0"/>
                </a:lnTo>
                <a:lnTo>
                  <a:pt x="29515" y="14766"/>
                </a:lnTo>
                <a:lnTo>
                  <a:pt x="0" y="29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68264" y="5107779"/>
            <a:ext cx="7493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700" b="1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12179" y="4101084"/>
            <a:ext cx="2955848" cy="2283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5823" y="3518909"/>
            <a:ext cx="8912860" cy="3023870"/>
          </a:xfrm>
          <a:custGeom>
            <a:avLst/>
            <a:gdLst/>
            <a:ahLst/>
            <a:cxnLst/>
            <a:rect l="l" t="t" r="r" b="b"/>
            <a:pathLst>
              <a:path w="8912860" h="3023870">
                <a:moveTo>
                  <a:pt x="8408416" y="0"/>
                </a:moveTo>
                <a:lnTo>
                  <a:pt x="503936" y="0"/>
                </a:lnTo>
                <a:lnTo>
                  <a:pt x="462606" y="1670"/>
                </a:lnTo>
                <a:lnTo>
                  <a:pt x="422196" y="6595"/>
                </a:lnTo>
                <a:lnTo>
                  <a:pt x="382837" y="14646"/>
                </a:lnTo>
                <a:lnTo>
                  <a:pt x="344656" y="25691"/>
                </a:lnTo>
                <a:lnTo>
                  <a:pt x="307784" y="39603"/>
                </a:lnTo>
                <a:lnTo>
                  <a:pt x="272352" y="56250"/>
                </a:lnTo>
                <a:lnTo>
                  <a:pt x="238487" y="75503"/>
                </a:lnTo>
                <a:lnTo>
                  <a:pt x="206321" y="97233"/>
                </a:lnTo>
                <a:lnTo>
                  <a:pt x="175983" y="121310"/>
                </a:lnTo>
                <a:lnTo>
                  <a:pt x="147602" y="147604"/>
                </a:lnTo>
                <a:lnTo>
                  <a:pt x="121309" y="175985"/>
                </a:lnTo>
                <a:lnTo>
                  <a:pt x="97232" y="206324"/>
                </a:lnTo>
                <a:lnTo>
                  <a:pt x="75503" y="238491"/>
                </a:lnTo>
                <a:lnTo>
                  <a:pt x="56250" y="272356"/>
                </a:lnTo>
                <a:lnTo>
                  <a:pt x="39602" y="307790"/>
                </a:lnTo>
                <a:lnTo>
                  <a:pt x="25691" y="344662"/>
                </a:lnTo>
                <a:lnTo>
                  <a:pt x="14646" y="382844"/>
                </a:lnTo>
                <a:lnTo>
                  <a:pt x="6595" y="422206"/>
                </a:lnTo>
                <a:lnTo>
                  <a:pt x="1670" y="462617"/>
                </a:lnTo>
                <a:lnTo>
                  <a:pt x="0" y="503948"/>
                </a:lnTo>
                <a:lnTo>
                  <a:pt x="0" y="2519680"/>
                </a:lnTo>
                <a:lnTo>
                  <a:pt x="1670" y="2561011"/>
                </a:lnTo>
                <a:lnTo>
                  <a:pt x="6595" y="2601422"/>
                </a:lnTo>
                <a:lnTo>
                  <a:pt x="14646" y="2640783"/>
                </a:lnTo>
                <a:lnTo>
                  <a:pt x="25691" y="2678964"/>
                </a:lnTo>
                <a:lnTo>
                  <a:pt x="39602" y="2715836"/>
                </a:lnTo>
                <a:lnTo>
                  <a:pt x="56250" y="2751269"/>
                </a:lnTo>
                <a:lnTo>
                  <a:pt x="75503" y="2785133"/>
                </a:lnTo>
                <a:lnTo>
                  <a:pt x="97232" y="2817299"/>
                </a:lnTo>
                <a:lnTo>
                  <a:pt x="121309" y="2847637"/>
                </a:lnTo>
                <a:lnTo>
                  <a:pt x="147602" y="2876018"/>
                </a:lnTo>
                <a:lnTo>
                  <a:pt x="175983" y="2902311"/>
                </a:lnTo>
                <a:lnTo>
                  <a:pt x="206321" y="2926386"/>
                </a:lnTo>
                <a:lnTo>
                  <a:pt x="238487" y="2948115"/>
                </a:lnTo>
                <a:lnTo>
                  <a:pt x="272352" y="2967368"/>
                </a:lnTo>
                <a:lnTo>
                  <a:pt x="307784" y="2984014"/>
                </a:lnTo>
                <a:lnTo>
                  <a:pt x="344656" y="2997925"/>
                </a:lnTo>
                <a:lnTo>
                  <a:pt x="382837" y="3008970"/>
                </a:lnTo>
                <a:lnTo>
                  <a:pt x="422196" y="3017020"/>
                </a:lnTo>
                <a:lnTo>
                  <a:pt x="462606" y="3021945"/>
                </a:lnTo>
                <a:lnTo>
                  <a:pt x="503936" y="3023616"/>
                </a:lnTo>
                <a:lnTo>
                  <a:pt x="8408416" y="3023616"/>
                </a:lnTo>
                <a:lnTo>
                  <a:pt x="8449747" y="3021945"/>
                </a:lnTo>
                <a:lnTo>
                  <a:pt x="8490158" y="3017020"/>
                </a:lnTo>
                <a:lnTo>
                  <a:pt x="8529519" y="3008970"/>
                </a:lnTo>
                <a:lnTo>
                  <a:pt x="8567700" y="2997925"/>
                </a:lnTo>
                <a:lnTo>
                  <a:pt x="8604572" y="2984014"/>
                </a:lnTo>
                <a:lnTo>
                  <a:pt x="8640005" y="2967368"/>
                </a:lnTo>
                <a:lnTo>
                  <a:pt x="8673869" y="2948115"/>
                </a:lnTo>
                <a:lnTo>
                  <a:pt x="8706035" y="2926386"/>
                </a:lnTo>
                <a:lnTo>
                  <a:pt x="8736373" y="2902311"/>
                </a:lnTo>
                <a:lnTo>
                  <a:pt x="8764754" y="2876018"/>
                </a:lnTo>
                <a:lnTo>
                  <a:pt x="8791047" y="2847637"/>
                </a:lnTo>
                <a:lnTo>
                  <a:pt x="8815122" y="2817299"/>
                </a:lnTo>
                <a:lnTo>
                  <a:pt x="8836851" y="2785133"/>
                </a:lnTo>
                <a:lnTo>
                  <a:pt x="8856104" y="2751269"/>
                </a:lnTo>
                <a:lnTo>
                  <a:pt x="8872750" y="2715836"/>
                </a:lnTo>
                <a:lnTo>
                  <a:pt x="8886661" y="2678964"/>
                </a:lnTo>
                <a:lnTo>
                  <a:pt x="8897706" y="2640783"/>
                </a:lnTo>
                <a:lnTo>
                  <a:pt x="8905756" y="2601422"/>
                </a:lnTo>
                <a:lnTo>
                  <a:pt x="8910681" y="2561011"/>
                </a:lnTo>
                <a:lnTo>
                  <a:pt x="8912352" y="2519680"/>
                </a:lnTo>
                <a:lnTo>
                  <a:pt x="8912352" y="503948"/>
                </a:lnTo>
                <a:lnTo>
                  <a:pt x="8910681" y="462617"/>
                </a:lnTo>
                <a:lnTo>
                  <a:pt x="8905756" y="422206"/>
                </a:lnTo>
                <a:lnTo>
                  <a:pt x="8897706" y="382844"/>
                </a:lnTo>
                <a:lnTo>
                  <a:pt x="8886661" y="344662"/>
                </a:lnTo>
                <a:lnTo>
                  <a:pt x="8872750" y="307790"/>
                </a:lnTo>
                <a:lnTo>
                  <a:pt x="8856104" y="272356"/>
                </a:lnTo>
                <a:lnTo>
                  <a:pt x="8836851" y="238491"/>
                </a:lnTo>
                <a:lnTo>
                  <a:pt x="8815122" y="206324"/>
                </a:lnTo>
                <a:lnTo>
                  <a:pt x="8791047" y="175985"/>
                </a:lnTo>
                <a:lnTo>
                  <a:pt x="8764754" y="147604"/>
                </a:lnTo>
                <a:lnTo>
                  <a:pt x="8736373" y="121310"/>
                </a:lnTo>
                <a:lnTo>
                  <a:pt x="8706035" y="97233"/>
                </a:lnTo>
                <a:lnTo>
                  <a:pt x="8673869" y="75503"/>
                </a:lnTo>
                <a:lnTo>
                  <a:pt x="8640005" y="56250"/>
                </a:lnTo>
                <a:lnTo>
                  <a:pt x="8604572" y="39603"/>
                </a:lnTo>
                <a:lnTo>
                  <a:pt x="8567700" y="25691"/>
                </a:lnTo>
                <a:lnTo>
                  <a:pt x="8529519" y="14646"/>
                </a:lnTo>
                <a:lnTo>
                  <a:pt x="8490158" y="6595"/>
                </a:lnTo>
                <a:lnTo>
                  <a:pt x="8449747" y="1670"/>
                </a:lnTo>
                <a:lnTo>
                  <a:pt x="840841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15823" y="3518909"/>
            <a:ext cx="8912860" cy="3023870"/>
          </a:xfrm>
          <a:custGeom>
            <a:avLst/>
            <a:gdLst/>
            <a:ahLst/>
            <a:cxnLst/>
            <a:rect l="l" t="t" r="r" b="b"/>
            <a:pathLst>
              <a:path w="8912860" h="3023870">
                <a:moveTo>
                  <a:pt x="0" y="503948"/>
                </a:moveTo>
                <a:lnTo>
                  <a:pt x="1670" y="462617"/>
                </a:lnTo>
                <a:lnTo>
                  <a:pt x="6595" y="422206"/>
                </a:lnTo>
                <a:lnTo>
                  <a:pt x="14646" y="382844"/>
                </a:lnTo>
                <a:lnTo>
                  <a:pt x="25691" y="344662"/>
                </a:lnTo>
                <a:lnTo>
                  <a:pt x="39602" y="307790"/>
                </a:lnTo>
                <a:lnTo>
                  <a:pt x="56250" y="272356"/>
                </a:lnTo>
                <a:lnTo>
                  <a:pt x="75503" y="238491"/>
                </a:lnTo>
                <a:lnTo>
                  <a:pt x="97232" y="206324"/>
                </a:lnTo>
                <a:lnTo>
                  <a:pt x="121309" y="175985"/>
                </a:lnTo>
                <a:lnTo>
                  <a:pt x="147602" y="147604"/>
                </a:lnTo>
                <a:lnTo>
                  <a:pt x="175983" y="121310"/>
                </a:lnTo>
                <a:lnTo>
                  <a:pt x="206321" y="97233"/>
                </a:lnTo>
                <a:lnTo>
                  <a:pt x="238487" y="75503"/>
                </a:lnTo>
                <a:lnTo>
                  <a:pt x="272352" y="56250"/>
                </a:lnTo>
                <a:lnTo>
                  <a:pt x="307784" y="39603"/>
                </a:lnTo>
                <a:lnTo>
                  <a:pt x="344656" y="25691"/>
                </a:lnTo>
                <a:lnTo>
                  <a:pt x="382837" y="14646"/>
                </a:lnTo>
                <a:lnTo>
                  <a:pt x="422196" y="6595"/>
                </a:lnTo>
                <a:lnTo>
                  <a:pt x="462606" y="1670"/>
                </a:lnTo>
                <a:lnTo>
                  <a:pt x="503936" y="0"/>
                </a:lnTo>
                <a:lnTo>
                  <a:pt x="8408416" y="0"/>
                </a:lnTo>
                <a:lnTo>
                  <a:pt x="8449747" y="1670"/>
                </a:lnTo>
                <a:lnTo>
                  <a:pt x="8490158" y="6595"/>
                </a:lnTo>
                <a:lnTo>
                  <a:pt x="8529519" y="14646"/>
                </a:lnTo>
                <a:lnTo>
                  <a:pt x="8567700" y="25691"/>
                </a:lnTo>
                <a:lnTo>
                  <a:pt x="8604572" y="39603"/>
                </a:lnTo>
                <a:lnTo>
                  <a:pt x="8640005" y="56250"/>
                </a:lnTo>
                <a:lnTo>
                  <a:pt x="8673869" y="75503"/>
                </a:lnTo>
                <a:lnTo>
                  <a:pt x="8706035" y="97233"/>
                </a:lnTo>
                <a:lnTo>
                  <a:pt x="8736373" y="121310"/>
                </a:lnTo>
                <a:lnTo>
                  <a:pt x="8764754" y="147604"/>
                </a:lnTo>
                <a:lnTo>
                  <a:pt x="8791047" y="175985"/>
                </a:lnTo>
                <a:lnTo>
                  <a:pt x="8815122" y="206324"/>
                </a:lnTo>
                <a:lnTo>
                  <a:pt x="8836851" y="238491"/>
                </a:lnTo>
                <a:lnTo>
                  <a:pt x="8856104" y="272356"/>
                </a:lnTo>
                <a:lnTo>
                  <a:pt x="8872750" y="307790"/>
                </a:lnTo>
                <a:lnTo>
                  <a:pt x="8886661" y="344662"/>
                </a:lnTo>
                <a:lnTo>
                  <a:pt x="8897706" y="382844"/>
                </a:lnTo>
                <a:lnTo>
                  <a:pt x="8905756" y="422206"/>
                </a:lnTo>
                <a:lnTo>
                  <a:pt x="8910681" y="462617"/>
                </a:lnTo>
                <a:lnTo>
                  <a:pt x="8912352" y="503948"/>
                </a:lnTo>
                <a:lnTo>
                  <a:pt x="8912352" y="2519680"/>
                </a:lnTo>
                <a:lnTo>
                  <a:pt x="8910681" y="2561011"/>
                </a:lnTo>
                <a:lnTo>
                  <a:pt x="8905756" y="2601422"/>
                </a:lnTo>
                <a:lnTo>
                  <a:pt x="8897706" y="2640783"/>
                </a:lnTo>
                <a:lnTo>
                  <a:pt x="8886661" y="2678964"/>
                </a:lnTo>
                <a:lnTo>
                  <a:pt x="8872750" y="2715836"/>
                </a:lnTo>
                <a:lnTo>
                  <a:pt x="8856104" y="2751269"/>
                </a:lnTo>
                <a:lnTo>
                  <a:pt x="8836851" y="2785133"/>
                </a:lnTo>
                <a:lnTo>
                  <a:pt x="8815122" y="2817299"/>
                </a:lnTo>
                <a:lnTo>
                  <a:pt x="8791047" y="2847637"/>
                </a:lnTo>
                <a:lnTo>
                  <a:pt x="8764754" y="2876018"/>
                </a:lnTo>
                <a:lnTo>
                  <a:pt x="8736373" y="2902311"/>
                </a:lnTo>
                <a:lnTo>
                  <a:pt x="8706035" y="2926386"/>
                </a:lnTo>
                <a:lnTo>
                  <a:pt x="8673869" y="2948115"/>
                </a:lnTo>
                <a:lnTo>
                  <a:pt x="8640005" y="2967368"/>
                </a:lnTo>
                <a:lnTo>
                  <a:pt x="8604572" y="2984014"/>
                </a:lnTo>
                <a:lnTo>
                  <a:pt x="8567700" y="2997925"/>
                </a:lnTo>
                <a:lnTo>
                  <a:pt x="8529519" y="3008970"/>
                </a:lnTo>
                <a:lnTo>
                  <a:pt x="8490158" y="3017020"/>
                </a:lnTo>
                <a:lnTo>
                  <a:pt x="8449747" y="3021945"/>
                </a:lnTo>
                <a:lnTo>
                  <a:pt x="8408416" y="3023616"/>
                </a:lnTo>
                <a:lnTo>
                  <a:pt x="503936" y="3023616"/>
                </a:lnTo>
                <a:lnTo>
                  <a:pt x="462606" y="3021945"/>
                </a:lnTo>
                <a:lnTo>
                  <a:pt x="422196" y="3017020"/>
                </a:lnTo>
                <a:lnTo>
                  <a:pt x="382837" y="3008970"/>
                </a:lnTo>
                <a:lnTo>
                  <a:pt x="344656" y="2997925"/>
                </a:lnTo>
                <a:lnTo>
                  <a:pt x="307784" y="2984014"/>
                </a:lnTo>
                <a:lnTo>
                  <a:pt x="272352" y="2967368"/>
                </a:lnTo>
                <a:lnTo>
                  <a:pt x="238487" y="2948115"/>
                </a:lnTo>
                <a:lnTo>
                  <a:pt x="206321" y="2926386"/>
                </a:lnTo>
                <a:lnTo>
                  <a:pt x="175983" y="2902311"/>
                </a:lnTo>
                <a:lnTo>
                  <a:pt x="147602" y="2876018"/>
                </a:lnTo>
                <a:lnTo>
                  <a:pt x="121309" y="2847637"/>
                </a:lnTo>
                <a:lnTo>
                  <a:pt x="97232" y="2817299"/>
                </a:lnTo>
                <a:lnTo>
                  <a:pt x="75503" y="2785133"/>
                </a:lnTo>
                <a:lnTo>
                  <a:pt x="56250" y="2751269"/>
                </a:lnTo>
                <a:lnTo>
                  <a:pt x="39602" y="2715836"/>
                </a:lnTo>
                <a:lnTo>
                  <a:pt x="25691" y="2678964"/>
                </a:lnTo>
                <a:lnTo>
                  <a:pt x="14646" y="2640783"/>
                </a:lnTo>
                <a:lnTo>
                  <a:pt x="6595" y="2601422"/>
                </a:lnTo>
                <a:lnTo>
                  <a:pt x="1670" y="2561011"/>
                </a:lnTo>
                <a:lnTo>
                  <a:pt x="0" y="2519680"/>
                </a:lnTo>
                <a:lnTo>
                  <a:pt x="0" y="503948"/>
                </a:lnTo>
                <a:close/>
              </a:path>
            </a:pathLst>
          </a:custGeom>
          <a:ln w="73151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05483" y="2218944"/>
            <a:ext cx="6733540" cy="1199515"/>
          </a:xfrm>
          <a:custGeom>
            <a:avLst/>
            <a:gdLst/>
            <a:ahLst/>
            <a:cxnLst/>
            <a:rect l="l" t="t" r="r" b="b"/>
            <a:pathLst>
              <a:path w="6733540" h="1199514">
                <a:moveTo>
                  <a:pt x="0" y="0"/>
                </a:moveTo>
                <a:lnTo>
                  <a:pt x="6733032" y="0"/>
                </a:lnTo>
                <a:lnTo>
                  <a:pt x="6733032" y="1199388"/>
                </a:lnTo>
                <a:lnTo>
                  <a:pt x="0" y="1199388"/>
                </a:lnTo>
                <a:lnTo>
                  <a:pt x="0" y="0"/>
                </a:lnTo>
                <a:close/>
              </a:path>
            </a:pathLst>
          </a:custGeom>
          <a:ln w="64007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84443" y="2288536"/>
            <a:ext cx="6559550" cy="1076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di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tions</a:t>
            </a:r>
            <a:r>
              <a:rPr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-p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tu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gi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rre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ulti-body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b="1" spc="-2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Prec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ion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erm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tion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fund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ame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nts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99085" indent="-286385">
              <a:buFont typeface="Arial"/>
              <a:buChar char="•"/>
              <a:tabLst>
                <a:tab pos="299720" algn="l"/>
              </a:tabLst>
            </a:pP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Influ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 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tu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nu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eca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op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34089" y="1452718"/>
            <a:ext cx="1029384" cy="749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402918" y="1998210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215323" y="0"/>
                </a:moveTo>
                <a:lnTo>
                  <a:pt x="215323" y="100906"/>
                </a:lnTo>
                <a:lnTo>
                  <a:pt x="0" y="100906"/>
                </a:lnTo>
                <a:lnTo>
                  <a:pt x="0" y="0"/>
                </a:lnTo>
                <a:lnTo>
                  <a:pt x="2153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402916" y="1998210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0" y="0"/>
                </a:moveTo>
                <a:lnTo>
                  <a:pt x="0" y="100906"/>
                </a:lnTo>
                <a:lnTo>
                  <a:pt x="215326" y="100906"/>
                </a:lnTo>
                <a:lnTo>
                  <a:pt x="215326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402915" y="2048664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326" y="0"/>
                </a:lnTo>
              </a:path>
            </a:pathLst>
          </a:custGeom>
          <a:ln w="430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707060" y="1998211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215326" y="0"/>
                </a:moveTo>
                <a:lnTo>
                  <a:pt x="215326" y="100906"/>
                </a:lnTo>
                <a:lnTo>
                  <a:pt x="0" y="100906"/>
                </a:lnTo>
                <a:lnTo>
                  <a:pt x="0" y="0"/>
                </a:lnTo>
                <a:lnTo>
                  <a:pt x="2153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707060" y="1998211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0" y="0"/>
                </a:moveTo>
                <a:lnTo>
                  <a:pt x="0" y="100906"/>
                </a:lnTo>
                <a:lnTo>
                  <a:pt x="215326" y="100906"/>
                </a:lnTo>
                <a:lnTo>
                  <a:pt x="215326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707061" y="2048668"/>
            <a:ext cx="950594" cy="0"/>
          </a:xfrm>
          <a:custGeom>
            <a:avLst/>
            <a:gdLst/>
            <a:ahLst/>
            <a:cxnLst/>
            <a:rect l="l" t="t" r="r" b="b"/>
            <a:pathLst>
              <a:path w="950595">
                <a:moveTo>
                  <a:pt x="0" y="0"/>
                </a:moveTo>
                <a:lnTo>
                  <a:pt x="950126" y="0"/>
                </a:lnTo>
              </a:path>
            </a:pathLst>
          </a:custGeom>
          <a:ln w="430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639770" y="1617711"/>
            <a:ext cx="1061085" cy="395605"/>
          </a:xfrm>
          <a:custGeom>
            <a:avLst/>
            <a:gdLst/>
            <a:ahLst/>
            <a:cxnLst/>
            <a:rect l="l" t="t" r="r" b="b"/>
            <a:pathLst>
              <a:path w="1061084" h="395605">
                <a:moveTo>
                  <a:pt x="24224" y="395217"/>
                </a:moveTo>
                <a:lnTo>
                  <a:pt x="8074" y="380502"/>
                </a:lnTo>
                <a:lnTo>
                  <a:pt x="0" y="363684"/>
                </a:lnTo>
                <a:lnTo>
                  <a:pt x="0" y="346866"/>
                </a:lnTo>
                <a:lnTo>
                  <a:pt x="8074" y="330049"/>
                </a:lnTo>
                <a:lnTo>
                  <a:pt x="24224" y="317435"/>
                </a:lnTo>
                <a:lnTo>
                  <a:pt x="45756" y="309026"/>
                </a:lnTo>
                <a:lnTo>
                  <a:pt x="69981" y="300617"/>
                </a:lnTo>
                <a:lnTo>
                  <a:pt x="88822" y="288004"/>
                </a:lnTo>
                <a:lnTo>
                  <a:pt x="96896" y="269084"/>
                </a:lnTo>
                <a:lnTo>
                  <a:pt x="99588" y="250164"/>
                </a:lnTo>
                <a:lnTo>
                  <a:pt x="88822" y="231244"/>
                </a:lnTo>
                <a:lnTo>
                  <a:pt x="80747" y="210222"/>
                </a:lnTo>
                <a:lnTo>
                  <a:pt x="86130" y="189200"/>
                </a:lnTo>
                <a:lnTo>
                  <a:pt x="102280" y="172382"/>
                </a:lnTo>
                <a:lnTo>
                  <a:pt x="123812" y="163973"/>
                </a:lnTo>
                <a:lnTo>
                  <a:pt x="153420" y="161871"/>
                </a:lnTo>
                <a:lnTo>
                  <a:pt x="185718" y="161871"/>
                </a:lnTo>
                <a:lnTo>
                  <a:pt x="209943" y="149257"/>
                </a:lnTo>
                <a:lnTo>
                  <a:pt x="228784" y="130337"/>
                </a:lnTo>
                <a:lnTo>
                  <a:pt x="231475" y="105111"/>
                </a:lnTo>
                <a:lnTo>
                  <a:pt x="234167" y="84088"/>
                </a:lnTo>
                <a:lnTo>
                  <a:pt x="250316" y="65168"/>
                </a:lnTo>
                <a:lnTo>
                  <a:pt x="271849" y="54657"/>
                </a:lnTo>
                <a:lnTo>
                  <a:pt x="298765" y="52555"/>
                </a:lnTo>
                <a:lnTo>
                  <a:pt x="325681" y="60964"/>
                </a:lnTo>
                <a:lnTo>
                  <a:pt x="349905" y="69373"/>
                </a:lnTo>
                <a:lnTo>
                  <a:pt x="374129" y="71475"/>
                </a:lnTo>
                <a:lnTo>
                  <a:pt x="398353" y="65168"/>
                </a:lnTo>
                <a:lnTo>
                  <a:pt x="417194" y="52555"/>
                </a:lnTo>
                <a:lnTo>
                  <a:pt x="427961" y="33635"/>
                </a:lnTo>
                <a:lnTo>
                  <a:pt x="441419" y="16817"/>
                </a:lnTo>
                <a:lnTo>
                  <a:pt x="460260" y="6306"/>
                </a:lnTo>
                <a:lnTo>
                  <a:pt x="481792" y="0"/>
                </a:lnTo>
                <a:lnTo>
                  <a:pt x="503325" y="2102"/>
                </a:lnTo>
                <a:lnTo>
                  <a:pt x="524858" y="10511"/>
                </a:lnTo>
                <a:lnTo>
                  <a:pt x="541007" y="25226"/>
                </a:lnTo>
                <a:lnTo>
                  <a:pt x="559848" y="39942"/>
                </a:lnTo>
                <a:lnTo>
                  <a:pt x="584072" y="50453"/>
                </a:lnTo>
                <a:lnTo>
                  <a:pt x="608296" y="52555"/>
                </a:lnTo>
                <a:lnTo>
                  <a:pt x="632521" y="46248"/>
                </a:lnTo>
                <a:lnTo>
                  <a:pt x="654053" y="33635"/>
                </a:lnTo>
                <a:lnTo>
                  <a:pt x="675586" y="23124"/>
                </a:lnTo>
                <a:lnTo>
                  <a:pt x="697119" y="18920"/>
                </a:lnTo>
                <a:lnTo>
                  <a:pt x="718651" y="21022"/>
                </a:lnTo>
                <a:lnTo>
                  <a:pt x="737492" y="29431"/>
                </a:lnTo>
                <a:lnTo>
                  <a:pt x="753642" y="44146"/>
                </a:lnTo>
                <a:lnTo>
                  <a:pt x="759025" y="60964"/>
                </a:lnTo>
                <a:lnTo>
                  <a:pt x="767100" y="81986"/>
                </a:lnTo>
                <a:lnTo>
                  <a:pt x="783249" y="96702"/>
                </a:lnTo>
                <a:lnTo>
                  <a:pt x="802090" y="105111"/>
                </a:lnTo>
                <a:lnTo>
                  <a:pt x="826314" y="109315"/>
                </a:lnTo>
                <a:lnTo>
                  <a:pt x="853230" y="105111"/>
                </a:lnTo>
                <a:lnTo>
                  <a:pt x="880146" y="100906"/>
                </a:lnTo>
                <a:lnTo>
                  <a:pt x="904370" y="107213"/>
                </a:lnTo>
                <a:lnTo>
                  <a:pt x="925903" y="121928"/>
                </a:lnTo>
                <a:lnTo>
                  <a:pt x="933978" y="140848"/>
                </a:lnTo>
                <a:lnTo>
                  <a:pt x="931286" y="161871"/>
                </a:lnTo>
                <a:lnTo>
                  <a:pt x="928594" y="182893"/>
                </a:lnTo>
                <a:lnTo>
                  <a:pt x="933978" y="201813"/>
                </a:lnTo>
                <a:lnTo>
                  <a:pt x="950127" y="216529"/>
                </a:lnTo>
                <a:lnTo>
                  <a:pt x="968968" y="227040"/>
                </a:lnTo>
                <a:lnTo>
                  <a:pt x="995884" y="231244"/>
                </a:lnTo>
                <a:lnTo>
                  <a:pt x="1022800" y="235449"/>
                </a:lnTo>
                <a:lnTo>
                  <a:pt x="1041641" y="250164"/>
                </a:lnTo>
                <a:lnTo>
                  <a:pt x="1052407" y="269084"/>
                </a:lnTo>
                <a:lnTo>
                  <a:pt x="1052407" y="290106"/>
                </a:lnTo>
                <a:lnTo>
                  <a:pt x="1038949" y="309026"/>
                </a:lnTo>
                <a:lnTo>
                  <a:pt x="1022800" y="327946"/>
                </a:lnTo>
                <a:lnTo>
                  <a:pt x="1020108" y="346866"/>
                </a:lnTo>
                <a:lnTo>
                  <a:pt x="1025491" y="365786"/>
                </a:lnTo>
                <a:lnTo>
                  <a:pt x="1038949" y="382604"/>
                </a:lnTo>
                <a:lnTo>
                  <a:pt x="1060482" y="395217"/>
                </a:lnTo>
              </a:path>
            </a:pathLst>
          </a:custGeom>
          <a:ln w="419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922386" y="1998214"/>
            <a:ext cx="258445" cy="100965"/>
          </a:xfrm>
          <a:custGeom>
            <a:avLst/>
            <a:gdLst/>
            <a:ahLst/>
            <a:cxnLst/>
            <a:rect l="l" t="t" r="r" b="b"/>
            <a:pathLst>
              <a:path w="258445" h="100964">
                <a:moveTo>
                  <a:pt x="258391" y="0"/>
                </a:moveTo>
                <a:lnTo>
                  <a:pt x="258391" y="100906"/>
                </a:lnTo>
                <a:lnTo>
                  <a:pt x="0" y="100906"/>
                </a:lnTo>
                <a:lnTo>
                  <a:pt x="0" y="0"/>
                </a:lnTo>
                <a:lnTo>
                  <a:pt x="2583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922386" y="1998214"/>
            <a:ext cx="258445" cy="100965"/>
          </a:xfrm>
          <a:custGeom>
            <a:avLst/>
            <a:gdLst/>
            <a:ahLst/>
            <a:cxnLst/>
            <a:rect l="l" t="t" r="r" b="b"/>
            <a:pathLst>
              <a:path w="258445" h="100964">
                <a:moveTo>
                  <a:pt x="0" y="0"/>
                </a:moveTo>
                <a:lnTo>
                  <a:pt x="0" y="100906"/>
                </a:lnTo>
                <a:lnTo>
                  <a:pt x="258391" y="100906"/>
                </a:lnTo>
                <a:lnTo>
                  <a:pt x="25839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180781" y="1998215"/>
            <a:ext cx="261620" cy="100965"/>
          </a:xfrm>
          <a:custGeom>
            <a:avLst/>
            <a:gdLst/>
            <a:ahLst/>
            <a:cxnLst/>
            <a:rect l="l" t="t" r="r" b="b"/>
            <a:pathLst>
              <a:path w="261620" h="100964">
                <a:moveTo>
                  <a:pt x="261080" y="0"/>
                </a:moveTo>
                <a:lnTo>
                  <a:pt x="261080" y="100906"/>
                </a:lnTo>
                <a:lnTo>
                  <a:pt x="0" y="100906"/>
                </a:lnTo>
                <a:lnTo>
                  <a:pt x="0" y="0"/>
                </a:lnTo>
                <a:lnTo>
                  <a:pt x="261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180778" y="1998215"/>
            <a:ext cx="261620" cy="100965"/>
          </a:xfrm>
          <a:custGeom>
            <a:avLst/>
            <a:gdLst/>
            <a:ahLst/>
            <a:cxnLst/>
            <a:rect l="l" t="t" r="r" b="b"/>
            <a:pathLst>
              <a:path w="261620" h="100964">
                <a:moveTo>
                  <a:pt x="0" y="0"/>
                </a:moveTo>
                <a:lnTo>
                  <a:pt x="0" y="100906"/>
                </a:lnTo>
                <a:lnTo>
                  <a:pt x="261083" y="100906"/>
                </a:lnTo>
                <a:lnTo>
                  <a:pt x="26108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41861" y="1998217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215326" y="0"/>
                </a:moveTo>
                <a:lnTo>
                  <a:pt x="215326" y="100906"/>
                </a:lnTo>
                <a:lnTo>
                  <a:pt x="0" y="100906"/>
                </a:lnTo>
                <a:lnTo>
                  <a:pt x="0" y="0"/>
                </a:lnTo>
                <a:lnTo>
                  <a:pt x="2153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41861" y="1998217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0" y="0"/>
                </a:moveTo>
                <a:lnTo>
                  <a:pt x="0" y="100906"/>
                </a:lnTo>
                <a:lnTo>
                  <a:pt x="215326" y="100906"/>
                </a:lnTo>
                <a:lnTo>
                  <a:pt x="215326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746009" y="1998218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215326" y="0"/>
                </a:moveTo>
                <a:lnTo>
                  <a:pt x="215326" y="100906"/>
                </a:lnTo>
                <a:lnTo>
                  <a:pt x="0" y="100906"/>
                </a:lnTo>
                <a:lnTo>
                  <a:pt x="0" y="0"/>
                </a:lnTo>
                <a:lnTo>
                  <a:pt x="2153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746009" y="1998218"/>
            <a:ext cx="215900" cy="100965"/>
          </a:xfrm>
          <a:custGeom>
            <a:avLst/>
            <a:gdLst/>
            <a:ahLst/>
            <a:cxnLst/>
            <a:rect l="l" t="t" r="r" b="b"/>
            <a:pathLst>
              <a:path w="215900" h="100964">
                <a:moveTo>
                  <a:pt x="0" y="0"/>
                </a:moveTo>
                <a:lnTo>
                  <a:pt x="0" y="100906"/>
                </a:lnTo>
                <a:lnTo>
                  <a:pt x="215326" y="100906"/>
                </a:lnTo>
                <a:lnTo>
                  <a:pt x="215326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746009" y="2048673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326" y="0"/>
                </a:lnTo>
              </a:path>
            </a:pathLst>
          </a:custGeom>
          <a:ln w="430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18236" y="2012934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0" y="35737"/>
                </a:moveTo>
                <a:lnTo>
                  <a:pt x="21532" y="4204"/>
                </a:lnTo>
                <a:lnTo>
                  <a:pt x="45756" y="0"/>
                </a:lnTo>
                <a:lnTo>
                  <a:pt x="67292" y="4204"/>
                </a:lnTo>
                <a:lnTo>
                  <a:pt x="83441" y="16817"/>
                </a:lnTo>
                <a:lnTo>
                  <a:pt x="88824" y="25226"/>
                </a:lnTo>
                <a:lnTo>
                  <a:pt x="88824" y="44146"/>
                </a:lnTo>
                <a:lnTo>
                  <a:pt x="83441" y="52555"/>
                </a:lnTo>
                <a:lnTo>
                  <a:pt x="67292" y="65168"/>
                </a:lnTo>
                <a:lnTo>
                  <a:pt x="45756" y="69375"/>
                </a:lnTo>
                <a:lnTo>
                  <a:pt x="32301" y="67273"/>
                </a:lnTo>
                <a:lnTo>
                  <a:pt x="21532" y="65168"/>
                </a:lnTo>
                <a:lnTo>
                  <a:pt x="5385" y="52555"/>
                </a:lnTo>
                <a:lnTo>
                  <a:pt x="0" y="357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618237" y="2012936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45756" y="69373"/>
                </a:moveTo>
                <a:lnTo>
                  <a:pt x="56523" y="67271"/>
                </a:lnTo>
                <a:lnTo>
                  <a:pt x="67289" y="65168"/>
                </a:lnTo>
                <a:lnTo>
                  <a:pt x="75364" y="58862"/>
                </a:lnTo>
                <a:lnTo>
                  <a:pt x="83438" y="52555"/>
                </a:lnTo>
                <a:lnTo>
                  <a:pt x="88822" y="44146"/>
                </a:lnTo>
                <a:lnTo>
                  <a:pt x="88822" y="35737"/>
                </a:lnTo>
                <a:lnTo>
                  <a:pt x="88822" y="25226"/>
                </a:lnTo>
                <a:lnTo>
                  <a:pt x="83438" y="16817"/>
                </a:lnTo>
                <a:lnTo>
                  <a:pt x="75364" y="10511"/>
                </a:lnTo>
                <a:lnTo>
                  <a:pt x="67289" y="4204"/>
                </a:lnTo>
                <a:lnTo>
                  <a:pt x="56523" y="2102"/>
                </a:lnTo>
                <a:lnTo>
                  <a:pt x="45756" y="0"/>
                </a:lnTo>
                <a:lnTo>
                  <a:pt x="32298" y="2102"/>
                </a:lnTo>
                <a:lnTo>
                  <a:pt x="21532" y="4204"/>
                </a:lnTo>
                <a:lnTo>
                  <a:pt x="13457" y="10511"/>
                </a:lnTo>
                <a:lnTo>
                  <a:pt x="5383" y="16817"/>
                </a:lnTo>
                <a:lnTo>
                  <a:pt x="2691" y="25226"/>
                </a:lnTo>
                <a:lnTo>
                  <a:pt x="0" y="35737"/>
                </a:lnTo>
                <a:lnTo>
                  <a:pt x="2691" y="44146"/>
                </a:lnTo>
                <a:lnTo>
                  <a:pt x="5383" y="52555"/>
                </a:lnTo>
                <a:lnTo>
                  <a:pt x="13457" y="58862"/>
                </a:lnTo>
                <a:lnTo>
                  <a:pt x="21532" y="65168"/>
                </a:lnTo>
                <a:lnTo>
                  <a:pt x="32298" y="67271"/>
                </a:lnTo>
                <a:lnTo>
                  <a:pt x="45756" y="6937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618237" y="2012936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45756" y="69373"/>
                </a:moveTo>
                <a:lnTo>
                  <a:pt x="56523" y="67271"/>
                </a:lnTo>
                <a:lnTo>
                  <a:pt x="67289" y="65168"/>
                </a:lnTo>
                <a:lnTo>
                  <a:pt x="75364" y="58862"/>
                </a:lnTo>
                <a:lnTo>
                  <a:pt x="83438" y="52555"/>
                </a:lnTo>
                <a:lnTo>
                  <a:pt x="88822" y="44146"/>
                </a:lnTo>
                <a:lnTo>
                  <a:pt x="88822" y="35737"/>
                </a:lnTo>
                <a:lnTo>
                  <a:pt x="88822" y="25226"/>
                </a:lnTo>
                <a:lnTo>
                  <a:pt x="83438" y="16817"/>
                </a:lnTo>
                <a:lnTo>
                  <a:pt x="75364" y="10511"/>
                </a:lnTo>
                <a:lnTo>
                  <a:pt x="67289" y="4204"/>
                </a:lnTo>
                <a:lnTo>
                  <a:pt x="56523" y="2102"/>
                </a:lnTo>
                <a:lnTo>
                  <a:pt x="45756" y="0"/>
                </a:lnTo>
                <a:lnTo>
                  <a:pt x="32298" y="2102"/>
                </a:lnTo>
                <a:lnTo>
                  <a:pt x="21532" y="4204"/>
                </a:lnTo>
                <a:lnTo>
                  <a:pt x="13457" y="10511"/>
                </a:lnTo>
                <a:lnTo>
                  <a:pt x="5383" y="16817"/>
                </a:lnTo>
                <a:lnTo>
                  <a:pt x="2691" y="25226"/>
                </a:lnTo>
                <a:lnTo>
                  <a:pt x="0" y="35737"/>
                </a:lnTo>
                <a:lnTo>
                  <a:pt x="2691" y="44146"/>
                </a:lnTo>
                <a:lnTo>
                  <a:pt x="5383" y="52555"/>
                </a:lnTo>
                <a:lnTo>
                  <a:pt x="13457" y="58862"/>
                </a:lnTo>
                <a:lnTo>
                  <a:pt x="21532" y="65168"/>
                </a:lnTo>
                <a:lnTo>
                  <a:pt x="32298" y="67271"/>
                </a:lnTo>
                <a:lnTo>
                  <a:pt x="45756" y="69373"/>
                </a:lnTo>
              </a:path>
            </a:pathLst>
          </a:custGeom>
          <a:ln w="39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657186" y="2012937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0" y="44146"/>
                </a:moveTo>
                <a:lnTo>
                  <a:pt x="0" y="25226"/>
                </a:lnTo>
                <a:lnTo>
                  <a:pt x="5385" y="16817"/>
                </a:lnTo>
                <a:lnTo>
                  <a:pt x="21532" y="4204"/>
                </a:lnTo>
                <a:lnTo>
                  <a:pt x="43065" y="0"/>
                </a:lnTo>
                <a:lnTo>
                  <a:pt x="56525" y="2102"/>
                </a:lnTo>
                <a:lnTo>
                  <a:pt x="67289" y="4204"/>
                </a:lnTo>
                <a:lnTo>
                  <a:pt x="83438" y="16817"/>
                </a:lnTo>
                <a:lnTo>
                  <a:pt x="86130" y="25226"/>
                </a:lnTo>
                <a:lnTo>
                  <a:pt x="88822" y="35737"/>
                </a:lnTo>
                <a:lnTo>
                  <a:pt x="83438" y="52555"/>
                </a:lnTo>
                <a:lnTo>
                  <a:pt x="67289" y="65168"/>
                </a:lnTo>
                <a:lnTo>
                  <a:pt x="56525" y="67271"/>
                </a:lnTo>
                <a:lnTo>
                  <a:pt x="43065" y="69373"/>
                </a:lnTo>
                <a:lnTo>
                  <a:pt x="21532" y="65168"/>
                </a:lnTo>
                <a:lnTo>
                  <a:pt x="5385" y="52555"/>
                </a:lnTo>
                <a:lnTo>
                  <a:pt x="0" y="44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657187" y="2012937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43065" y="69373"/>
                </a:moveTo>
                <a:lnTo>
                  <a:pt x="56523" y="67271"/>
                </a:lnTo>
                <a:lnTo>
                  <a:pt x="67289" y="65168"/>
                </a:lnTo>
                <a:lnTo>
                  <a:pt x="75364" y="58862"/>
                </a:lnTo>
                <a:lnTo>
                  <a:pt x="83438" y="52555"/>
                </a:lnTo>
                <a:lnTo>
                  <a:pt x="86130" y="44146"/>
                </a:lnTo>
                <a:lnTo>
                  <a:pt x="88822" y="35737"/>
                </a:lnTo>
                <a:lnTo>
                  <a:pt x="86130" y="25226"/>
                </a:lnTo>
                <a:lnTo>
                  <a:pt x="83438" y="16817"/>
                </a:lnTo>
                <a:lnTo>
                  <a:pt x="75364" y="10511"/>
                </a:lnTo>
                <a:lnTo>
                  <a:pt x="67289" y="4204"/>
                </a:lnTo>
                <a:lnTo>
                  <a:pt x="56523" y="2102"/>
                </a:lnTo>
                <a:lnTo>
                  <a:pt x="43065" y="0"/>
                </a:lnTo>
                <a:lnTo>
                  <a:pt x="32298" y="2102"/>
                </a:lnTo>
                <a:lnTo>
                  <a:pt x="21532" y="4204"/>
                </a:lnTo>
                <a:lnTo>
                  <a:pt x="13457" y="10511"/>
                </a:lnTo>
                <a:lnTo>
                  <a:pt x="5383" y="16817"/>
                </a:lnTo>
                <a:lnTo>
                  <a:pt x="0" y="25226"/>
                </a:lnTo>
                <a:lnTo>
                  <a:pt x="0" y="35737"/>
                </a:lnTo>
                <a:lnTo>
                  <a:pt x="0" y="44146"/>
                </a:lnTo>
                <a:lnTo>
                  <a:pt x="5383" y="52555"/>
                </a:lnTo>
                <a:lnTo>
                  <a:pt x="13457" y="58862"/>
                </a:lnTo>
                <a:lnTo>
                  <a:pt x="21532" y="65168"/>
                </a:lnTo>
                <a:lnTo>
                  <a:pt x="32298" y="67271"/>
                </a:lnTo>
                <a:lnTo>
                  <a:pt x="43065" y="6937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657187" y="2012938"/>
            <a:ext cx="88900" cy="69850"/>
          </a:xfrm>
          <a:custGeom>
            <a:avLst/>
            <a:gdLst/>
            <a:ahLst/>
            <a:cxnLst/>
            <a:rect l="l" t="t" r="r" b="b"/>
            <a:pathLst>
              <a:path w="88900" h="69850">
                <a:moveTo>
                  <a:pt x="43065" y="69373"/>
                </a:moveTo>
                <a:lnTo>
                  <a:pt x="56523" y="67271"/>
                </a:lnTo>
                <a:lnTo>
                  <a:pt x="67289" y="65168"/>
                </a:lnTo>
                <a:lnTo>
                  <a:pt x="75364" y="58862"/>
                </a:lnTo>
                <a:lnTo>
                  <a:pt x="83438" y="52555"/>
                </a:lnTo>
                <a:lnTo>
                  <a:pt x="86130" y="44146"/>
                </a:lnTo>
                <a:lnTo>
                  <a:pt x="88822" y="35737"/>
                </a:lnTo>
                <a:lnTo>
                  <a:pt x="86130" y="25226"/>
                </a:lnTo>
                <a:lnTo>
                  <a:pt x="83438" y="16817"/>
                </a:lnTo>
                <a:lnTo>
                  <a:pt x="75364" y="10511"/>
                </a:lnTo>
                <a:lnTo>
                  <a:pt x="67289" y="4204"/>
                </a:lnTo>
                <a:lnTo>
                  <a:pt x="56523" y="2102"/>
                </a:lnTo>
                <a:lnTo>
                  <a:pt x="43065" y="0"/>
                </a:lnTo>
                <a:lnTo>
                  <a:pt x="32298" y="2102"/>
                </a:lnTo>
                <a:lnTo>
                  <a:pt x="21532" y="4204"/>
                </a:lnTo>
                <a:lnTo>
                  <a:pt x="13457" y="10511"/>
                </a:lnTo>
                <a:lnTo>
                  <a:pt x="5383" y="16817"/>
                </a:lnTo>
                <a:lnTo>
                  <a:pt x="0" y="25226"/>
                </a:lnTo>
                <a:lnTo>
                  <a:pt x="0" y="35737"/>
                </a:lnTo>
                <a:lnTo>
                  <a:pt x="0" y="44146"/>
                </a:lnTo>
                <a:lnTo>
                  <a:pt x="5383" y="52555"/>
                </a:lnTo>
                <a:lnTo>
                  <a:pt x="13457" y="58862"/>
                </a:lnTo>
                <a:lnTo>
                  <a:pt x="21532" y="65168"/>
                </a:lnTo>
                <a:lnTo>
                  <a:pt x="32298" y="67271"/>
                </a:lnTo>
                <a:lnTo>
                  <a:pt x="43065" y="69373"/>
                </a:lnTo>
              </a:path>
            </a:pathLst>
          </a:custGeom>
          <a:ln w="394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0" y="1054620"/>
            <a:ext cx="9144000" cy="368935"/>
          </a:xfrm>
          <a:custGeom>
            <a:avLst/>
            <a:gdLst/>
            <a:ahLst/>
            <a:cxnLst/>
            <a:rect l="l" t="t" r="r" b="b"/>
            <a:pathLst>
              <a:path w="9144000" h="368934">
                <a:moveTo>
                  <a:pt x="0" y="368795"/>
                </a:moveTo>
                <a:lnTo>
                  <a:pt x="9144000" y="368795"/>
                </a:lnTo>
                <a:lnTo>
                  <a:pt x="9144000" y="0"/>
                </a:lnTo>
                <a:lnTo>
                  <a:pt x="0" y="0"/>
                </a:lnTo>
                <a:lnTo>
                  <a:pt x="0" y="36879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3789" y="1124962"/>
            <a:ext cx="8936990" cy="1153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Int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pl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b="1" spc="3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it</a:t>
            </a:r>
            <a:r>
              <a:rPr b="1" spc="-15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rre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tion,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nd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Q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 in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tu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-4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gi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R="181610" algn="ctr">
              <a:spcBef>
                <a:spcPts val="315"/>
              </a:spcBef>
            </a:pPr>
            <a:r>
              <a:rPr sz="5400" dirty="0">
                <a:solidFill>
                  <a:prstClr val="black"/>
                </a:solidFill>
                <a:cs typeface="Calibri"/>
              </a:rPr>
              <a:t>αZ </a:t>
            </a:r>
            <a:r>
              <a:rPr sz="5400" dirty="0">
                <a:solidFill>
                  <a:prstClr val="black"/>
                </a:solidFill>
                <a:latin typeface="Symbol"/>
                <a:cs typeface="Symbol"/>
              </a:rPr>
              <a:t></a:t>
            </a:r>
            <a:r>
              <a:rPr sz="5400" spc="-30" dirty="0">
                <a:solidFill>
                  <a:prstClr val="black"/>
                </a:solidFill>
                <a:cs typeface="Calibri"/>
              </a:rPr>
              <a:t>1</a:t>
            </a:r>
            <a:endParaRPr sz="5400">
              <a:solidFill>
                <a:prstClr val="black"/>
              </a:solidFill>
              <a:cs typeface="Calibri"/>
            </a:endParaRPr>
          </a:p>
        </p:txBody>
      </p:sp>
      <p:sp>
        <p:nvSpPr>
          <p:cNvPr id="84" name="object 8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36</a:t>
            </a:fld>
            <a:endParaRPr spc="-10" dirty="0">
              <a:solidFill>
                <a:prstClr val="white"/>
              </a:solidFill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55904" y="3689603"/>
            <a:ext cx="1446530" cy="370840"/>
          </a:xfrm>
          <a:prstGeom prst="rect">
            <a:avLst/>
          </a:prstGeom>
          <a:solidFill>
            <a:srgbClr val="558ED5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/>
            <a:r>
              <a:rPr b="1" spc="-5" dirty="0">
                <a:solidFill>
                  <a:srgbClr val="FFFFFF"/>
                </a:solidFill>
                <a:cs typeface="Calibri"/>
              </a:rPr>
              <a:t>Cri</a:t>
            </a:r>
            <a:r>
              <a:rPr b="1" spc="-15" dirty="0">
                <a:solidFill>
                  <a:srgbClr val="FFFFFF"/>
                </a:solidFill>
                <a:cs typeface="Calibri"/>
              </a:rPr>
              <a:t>t</a:t>
            </a:r>
            <a:r>
              <a:rPr b="1" dirty="0">
                <a:solidFill>
                  <a:srgbClr val="FFFFFF"/>
                </a:solidFill>
                <a:cs typeface="Calibri"/>
              </a:rPr>
              <a:t>i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c</a:t>
            </a:r>
            <a:r>
              <a:rPr b="1" spc="-15" dirty="0">
                <a:solidFill>
                  <a:srgbClr val="FFFFFF"/>
                </a:solidFill>
                <a:cs typeface="Calibri"/>
              </a:rPr>
              <a:t>a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l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 </a:t>
            </a:r>
            <a:r>
              <a:rPr b="1" dirty="0">
                <a:solidFill>
                  <a:srgbClr val="FFFFFF"/>
                </a:solidFill>
                <a:cs typeface="Calibri"/>
              </a:rPr>
              <a:t>Fi</a:t>
            </a:r>
            <a:r>
              <a:rPr b="1" spc="5" dirty="0">
                <a:solidFill>
                  <a:srgbClr val="FFFFFF"/>
                </a:solidFill>
                <a:cs typeface="Calibri"/>
              </a:rPr>
              <a:t>e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ld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s</a:t>
            </a:r>
            <a:endParaRPr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071615" y="3720084"/>
            <a:ext cx="1854835" cy="646430"/>
          </a:xfrm>
          <a:prstGeom prst="rect">
            <a:avLst/>
          </a:prstGeom>
          <a:solidFill>
            <a:srgbClr val="558ED5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 marR="97790"/>
            <a:r>
              <a:rPr b="1" spc="-10" dirty="0">
                <a:solidFill>
                  <a:srgbClr val="FFFFFF"/>
                </a:solidFill>
                <a:cs typeface="Calibri"/>
              </a:rPr>
              <a:t>Ult</a:t>
            </a:r>
            <a:r>
              <a:rPr b="1" spc="-40" dirty="0">
                <a:solidFill>
                  <a:srgbClr val="FFFFFF"/>
                </a:solidFill>
                <a:cs typeface="Calibri"/>
              </a:rPr>
              <a:t>r</a:t>
            </a:r>
            <a:r>
              <a:rPr b="1" spc="-15" dirty="0">
                <a:solidFill>
                  <a:srgbClr val="FFFFFF"/>
                </a:solidFill>
                <a:cs typeface="Calibri"/>
              </a:rPr>
              <a:t>a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s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h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o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r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t</a:t>
            </a:r>
            <a:r>
              <a:rPr b="1" spc="-25" dirty="0">
                <a:solidFill>
                  <a:srgbClr val="FFFFFF"/>
                </a:solidFill>
                <a:cs typeface="Calibri"/>
              </a:rPr>
              <a:t> 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P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u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ls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e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s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b="1" spc="-50" dirty="0">
                <a:solidFill>
                  <a:srgbClr val="FFFFFF"/>
                </a:solidFill>
                <a:cs typeface="Calibri"/>
              </a:rPr>
              <a:t>“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s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ub</a:t>
            </a:r>
            <a:r>
              <a:rPr b="1" dirty="0">
                <a:solidFill>
                  <a:srgbClr val="FFFFFF"/>
                </a:solidFill>
                <a:cs typeface="Calibri"/>
              </a:rPr>
              <a:t>-</a:t>
            </a:r>
            <a:r>
              <a:rPr b="1" spc="-25" dirty="0">
                <a:solidFill>
                  <a:srgbClr val="FFFFFF"/>
                </a:solidFill>
                <a:cs typeface="Calibri"/>
              </a:rPr>
              <a:t>a</a:t>
            </a:r>
            <a:r>
              <a:rPr b="1" spc="-35" dirty="0">
                <a:solidFill>
                  <a:srgbClr val="FFFFFF"/>
                </a:solidFill>
                <a:cs typeface="Calibri"/>
              </a:rPr>
              <a:t>t</a:t>
            </a:r>
            <a:r>
              <a:rPr b="1" spc="-25" dirty="0">
                <a:solidFill>
                  <a:srgbClr val="FFFFFF"/>
                </a:solidFill>
                <a:cs typeface="Calibri"/>
              </a:rPr>
              <a:t>t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o</a:t>
            </a:r>
            <a:r>
              <a:rPr b="1" spc="-20" dirty="0">
                <a:solidFill>
                  <a:srgbClr val="FFFFFF"/>
                </a:solidFill>
                <a:cs typeface="Calibri"/>
              </a:rPr>
              <a:t>s</a:t>
            </a:r>
            <a:r>
              <a:rPr b="1" spc="-10" dirty="0">
                <a:solidFill>
                  <a:srgbClr val="FFFFFF"/>
                </a:solidFill>
                <a:cs typeface="Calibri"/>
              </a:rPr>
              <a:t>ec</a:t>
            </a:r>
            <a:r>
              <a:rPr b="1" spc="-20" dirty="0">
                <a:solidFill>
                  <a:srgbClr val="FFFFFF"/>
                </a:solidFill>
                <a:cs typeface="Calibri"/>
              </a:rPr>
              <a:t>o</a:t>
            </a:r>
            <a:r>
              <a:rPr b="1" spc="-5" dirty="0">
                <a:solidFill>
                  <a:srgbClr val="FFFFFF"/>
                </a:solidFill>
                <a:cs typeface="Calibri"/>
              </a:rPr>
              <a:t>n</a:t>
            </a:r>
            <a:r>
              <a:rPr b="1" spc="-20" dirty="0">
                <a:solidFill>
                  <a:srgbClr val="FFFFFF"/>
                </a:solidFill>
                <a:cs typeface="Calibri"/>
              </a:rPr>
              <a:t>d</a:t>
            </a:r>
            <a:r>
              <a:rPr b="1" dirty="0">
                <a:solidFill>
                  <a:srgbClr val="FFFFFF"/>
                </a:solidFill>
                <a:cs typeface="Calibri"/>
              </a:rPr>
              <a:t>”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507630"/>
            <a:ext cx="9144000" cy="31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Foliennummernplatzhalter 1"/>
          <p:cNvSpPr txBox="1">
            <a:spLocks/>
          </p:cNvSpPr>
          <p:nvPr/>
        </p:nvSpPr>
        <p:spPr>
          <a:xfrm>
            <a:off x="8579630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36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2892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2695" y="188976"/>
            <a:ext cx="1981198" cy="637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29839"/>
            <a:ext cx="5364479" cy="3671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98269" y="2679192"/>
            <a:ext cx="4745990" cy="3929379"/>
          </a:xfrm>
          <a:custGeom>
            <a:avLst/>
            <a:gdLst/>
            <a:ahLst/>
            <a:cxnLst/>
            <a:rect l="l" t="t" r="r" b="b"/>
            <a:pathLst>
              <a:path w="4745990" h="3929379">
                <a:moveTo>
                  <a:pt x="4730559" y="0"/>
                </a:moveTo>
                <a:lnTo>
                  <a:pt x="1399895" y="0"/>
                </a:lnTo>
                <a:lnTo>
                  <a:pt x="0" y="1399895"/>
                </a:lnTo>
                <a:lnTo>
                  <a:pt x="0" y="3913708"/>
                </a:lnTo>
                <a:lnTo>
                  <a:pt x="15163" y="3928872"/>
                </a:lnTo>
                <a:lnTo>
                  <a:pt x="3345827" y="3928872"/>
                </a:lnTo>
                <a:lnTo>
                  <a:pt x="4745730" y="2528981"/>
                </a:lnTo>
                <a:lnTo>
                  <a:pt x="4745730" y="15158"/>
                </a:lnTo>
                <a:lnTo>
                  <a:pt x="4730559" y="0"/>
                </a:lnTo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333" rIns="0" bIns="0" rtlCol="0">
            <a:spAutoFit/>
          </a:bodyPr>
          <a:lstStyle/>
          <a:p>
            <a:pPr marL="534035">
              <a:lnSpc>
                <a:spcPct val="100000"/>
              </a:lnSpc>
            </a:pP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Ion</a:t>
            </a:r>
            <a:r>
              <a:rPr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Bea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Facili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ies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 /</a:t>
            </a:r>
            <a:r>
              <a:rPr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3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ra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pping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ra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29611" y="1158239"/>
            <a:ext cx="5299075" cy="992505"/>
          </a:xfrm>
          <a:prstGeom prst="rect">
            <a:avLst/>
          </a:prstGeom>
          <a:ln w="64008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tored</a:t>
            </a:r>
            <a:r>
              <a:rPr sz="20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oo</a:t>
            </a:r>
            <a:r>
              <a:rPr sz="2000" b="1" spc="-5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00FF"/>
                </a:solidFill>
                <a:latin typeface="Arial"/>
                <a:cs typeface="Arial"/>
              </a:rPr>
              <a:t>ed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80"/>
              </a:spcBef>
            </a:pP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Hi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gh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600" b="1" spc="-5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-Ch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ar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e.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575" b="1" spc="-7" baseline="26455" dirty="0">
                <a:solidFill>
                  <a:prstClr val="black"/>
                </a:solidFill>
                <a:latin typeface="Arial"/>
                <a:cs typeface="Arial"/>
              </a:rPr>
              <a:t>92</a:t>
            </a:r>
            <a:r>
              <a:rPr sz="1575" b="1" spc="7" baseline="26455" dirty="0">
                <a:solidFill>
                  <a:prstClr val="black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Ex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Nu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clei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384"/>
              </a:spcBef>
            </a:pP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om</a:t>
            </a:r>
            <a:r>
              <a:rPr sz="16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Rest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Rela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spc="-50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1600" b="1" spc="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er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ies</a:t>
            </a:r>
            <a:r>
              <a:rPr sz="16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(u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6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00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4.9</a:t>
            </a:r>
            <a:r>
              <a:rPr sz="16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eV/</a:t>
            </a:r>
            <a:r>
              <a:rPr sz="1600" b="1" spc="-15" dirty="0">
                <a:solidFill>
                  <a:prstClr val="black"/>
                </a:solidFill>
                <a:latin typeface="Arial"/>
                <a:cs typeface="Arial"/>
              </a:rPr>
              <a:t>u</a:t>
            </a: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5791" y="2741704"/>
            <a:ext cx="31051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1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y f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074419"/>
            <a:ext cx="2094230" cy="1455420"/>
          </a:xfrm>
          <a:custGeom>
            <a:avLst/>
            <a:gdLst/>
            <a:ahLst/>
            <a:cxnLst/>
            <a:rect l="l" t="t" r="r" b="b"/>
            <a:pathLst>
              <a:path w="2094230" h="1455420">
                <a:moveTo>
                  <a:pt x="1046988" y="0"/>
                </a:moveTo>
                <a:lnTo>
                  <a:pt x="961119" y="2412"/>
                </a:lnTo>
                <a:lnTo>
                  <a:pt x="877162" y="9524"/>
                </a:lnTo>
                <a:lnTo>
                  <a:pt x="795386" y="21149"/>
                </a:lnTo>
                <a:lnTo>
                  <a:pt x="716060" y="37099"/>
                </a:lnTo>
                <a:lnTo>
                  <a:pt x="639454" y="57186"/>
                </a:lnTo>
                <a:lnTo>
                  <a:pt x="565838" y="81225"/>
                </a:lnTo>
                <a:lnTo>
                  <a:pt x="495481" y="109027"/>
                </a:lnTo>
                <a:lnTo>
                  <a:pt x="428652" y="140405"/>
                </a:lnTo>
                <a:lnTo>
                  <a:pt x="365621" y="175172"/>
                </a:lnTo>
                <a:lnTo>
                  <a:pt x="306657" y="213140"/>
                </a:lnTo>
                <a:lnTo>
                  <a:pt x="252030" y="254123"/>
                </a:lnTo>
                <a:lnTo>
                  <a:pt x="202009" y="297933"/>
                </a:lnTo>
                <a:lnTo>
                  <a:pt x="156863" y="344382"/>
                </a:lnTo>
                <a:lnTo>
                  <a:pt x="116863" y="393284"/>
                </a:lnTo>
                <a:lnTo>
                  <a:pt x="82278" y="444451"/>
                </a:lnTo>
                <a:lnTo>
                  <a:pt x="53376" y="497696"/>
                </a:lnTo>
                <a:lnTo>
                  <a:pt x="30428" y="552832"/>
                </a:lnTo>
                <a:lnTo>
                  <a:pt x="13703" y="609671"/>
                </a:lnTo>
                <a:lnTo>
                  <a:pt x="3470" y="668026"/>
                </a:lnTo>
                <a:lnTo>
                  <a:pt x="0" y="727710"/>
                </a:lnTo>
                <a:lnTo>
                  <a:pt x="3470" y="787393"/>
                </a:lnTo>
                <a:lnTo>
                  <a:pt x="13703" y="845748"/>
                </a:lnTo>
                <a:lnTo>
                  <a:pt x="30428" y="902587"/>
                </a:lnTo>
                <a:lnTo>
                  <a:pt x="53376" y="957723"/>
                </a:lnTo>
                <a:lnTo>
                  <a:pt x="82278" y="1010968"/>
                </a:lnTo>
                <a:lnTo>
                  <a:pt x="116863" y="1062135"/>
                </a:lnTo>
                <a:lnTo>
                  <a:pt x="156863" y="1111037"/>
                </a:lnTo>
                <a:lnTo>
                  <a:pt x="202009" y="1157486"/>
                </a:lnTo>
                <a:lnTo>
                  <a:pt x="252030" y="1201296"/>
                </a:lnTo>
                <a:lnTo>
                  <a:pt x="306657" y="1242279"/>
                </a:lnTo>
                <a:lnTo>
                  <a:pt x="365621" y="1280247"/>
                </a:lnTo>
                <a:lnTo>
                  <a:pt x="428652" y="1315014"/>
                </a:lnTo>
                <a:lnTo>
                  <a:pt x="495481" y="1346392"/>
                </a:lnTo>
                <a:lnTo>
                  <a:pt x="565838" y="1374194"/>
                </a:lnTo>
                <a:lnTo>
                  <a:pt x="639454" y="1398233"/>
                </a:lnTo>
                <a:lnTo>
                  <a:pt x="716060" y="1418320"/>
                </a:lnTo>
                <a:lnTo>
                  <a:pt x="795386" y="1434270"/>
                </a:lnTo>
                <a:lnTo>
                  <a:pt x="877162" y="1445895"/>
                </a:lnTo>
                <a:lnTo>
                  <a:pt x="961119" y="1453007"/>
                </a:lnTo>
                <a:lnTo>
                  <a:pt x="1046988" y="1455420"/>
                </a:lnTo>
                <a:lnTo>
                  <a:pt x="1132856" y="1453007"/>
                </a:lnTo>
                <a:lnTo>
                  <a:pt x="1216813" y="1445895"/>
                </a:lnTo>
                <a:lnTo>
                  <a:pt x="1298589" y="1434270"/>
                </a:lnTo>
                <a:lnTo>
                  <a:pt x="1377915" y="1418320"/>
                </a:lnTo>
                <a:lnTo>
                  <a:pt x="1454521" y="1398233"/>
                </a:lnTo>
                <a:lnTo>
                  <a:pt x="1528137" y="1374194"/>
                </a:lnTo>
                <a:lnTo>
                  <a:pt x="1598494" y="1346392"/>
                </a:lnTo>
                <a:lnTo>
                  <a:pt x="1665323" y="1315014"/>
                </a:lnTo>
                <a:lnTo>
                  <a:pt x="1728354" y="1280247"/>
                </a:lnTo>
                <a:lnTo>
                  <a:pt x="1787318" y="1242279"/>
                </a:lnTo>
                <a:lnTo>
                  <a:pt x="1841945" y="1201296"/>
                </a:lnTo>
                <a:lnTo>
                  <a:pt x="1891966" y="1157486"/>
                </a:lnTo>
                <a:lnTo>
                  <a:pt x="1937112" y="1111037"/>
                </a:lnTo>
                <a:lnTo>
                  <a:pt x="1977112" y="1062135"/>
                </a:lnTo>
                <a:lnTo>
                  <a:pt x="2011697" y="1010968"/>
                </a:lnTo>
                <a:lnTo>
                  <a:pt x="2040599" y="957723"/>
                </a:lnTo>
                <a:lnTo>
                  <a:pt x="2063547" y="902587"/>
                </a:lnTo>
                <a:lnTo>
                  <a:pt x="2080272" y="845748"/>
                </a:lnTo>
                <a:lnTo>
                  <a:pt x="2090505" y="787393"/>
                </a:lnTo>
                <a:lnTo>
                  <a:pt x="2093976" y="727710"/>
                </a:lnTo>
                <a:lnTo>
                  <a:pt x="2090505" y="668026"/>
                </a:lnTo>
                <a:lnTo>
                  <a:pt x="2080272" y="609671"/>
                </a:lnTo>
                <a:lnTo>
                  <a:pt x="2063547" y="552832"/>
                </a:lnTo>
                <a:lnTo>
                  <a:pt x="2040599" y="497696"/>
                </a:lnTo>
                <a:lnTo>
                  <a:pt x="2011697" y="444451"/>
                </a:lnTo>
                <a:lnTo>
                  <a:pt x="1977112" y="393284"/>
                </a:lnTo>
                <a:lnTo>
                  <a:pt x="1937112" y="344382"/>
                </a:lnTo>
                <a:lnTo>
                  <a:pt x="1891966" y="297933"/>
                </a:lnTo>
                <a:lnTo>
                  <a:pt x="1841945" y="254123"/>
                </a:lnTo>
                <a:lnTo>
                  <a:pt x="1787318" y="213140"/>
                </a:lnTo>
                <a:lnTo>
                  <a:pt x="1728354" y="175172"/>
                </a:lnTo>
                <a:lnTo>
                  <a:pt x="1665323" y="140405"/>
                </a:lnTo>
                <a:lnTo>
                  <a:pt x="1598494" y="109027"/>
                </a:lnTo>
                <a:lnTo>
                  <a:pt x="1528137" y="81225"/>
                </a:lnTo>
                <a:lnTo>
                  <a:pt x="1454521" y="57186"/>
                </a:lnTo>
                <a:lnTo>
                  <a:pt x="1377915" y="37099"/>
                </a:lnTo>
                <a:lnTo>
                  <a:pt x="1298589" y="21149"/>
                </a:lnTo>
                <a:lnTo>
                  <a:pt x="1216813" y="9524"/>
                </a:lnTo>
                <a:lnTo>
                  <a:pt x="1132856" y="2412"/>
                </a:lnTo>
                <a:lnTo>
                  <a:pt x="104698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871" y="1434647"/>
            <a:ext cx="1600835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8765" marR="5080" indent="-266700"/>
            <a:r>
              <a:rPr sz="2800" spc="-150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ld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niqu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endParaRPr sz="280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7821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0,88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38818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0,91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0756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0,94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1753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0,97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03471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0775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11101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14446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1873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207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2636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9706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33051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3733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4068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4496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4831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5165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35594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5928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56357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66914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77026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87454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97789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82175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85520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288865" y="4342812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921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93150" y="4328890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27843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51808" y="4356734"/>
            <a:ext cx="2593340" cy="0"/>
          </a:xfrm>
          <a:custGeom>
            <a:avLst/>
            <a:gdLst/>
            <a:ahLst/>
            <a:cxnLst/>
            <a:rect l="l" t="t" r="r" b="b"/>
            <a:pathLst>
              <a:path w="2593340">
                <a:moveTo>
                  <a:pt x="0" y="0"/>
                </a:moveTo>
                <a:lnTo>
                  <a:pt x="2593029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851809" y="422897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851809" y="41020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851810" y="397428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851810" y="3847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51811" y="37195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51811" y="35918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851811" y="346490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51812" y="33371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851812" y="320939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5971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851812" y="30824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2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51813" y="3018585"/>
            <a:ext cx="0" cy="1338580"/>
          </a:xfrm>
          <a:custGeom>
            <a:avLst/>
            <a:gdLst/>
            <a:ahLst/>
            <a:cxnLst/>
            <a:rect l="l" t="t" r="r" b="b"/>
            <a:pathLst>
              <a:path h="1338579">
                <a:moveTo>
                  <a:pt x="0" y="1338148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03486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0777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111116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21446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31874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2209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52637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62972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3306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3735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94069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04498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14832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25167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355954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5930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563584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666929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77027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7456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97790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082190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185535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288880" y="3018585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1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393165" y="3018585"/>
            <a:ext cx="0" cy="27940"/>
          </a:xfrm>
          <a:custGeom>
            <a:avLst/>
            <a:gdLst/>
            <a:ahLst/>
            <a:cxnLst/>
            <a:rect l="l" t="t" r="r" b="b"/>
            <a:pathLst>
              <a:path h="27939">
                <a:moveTo>
                  <a:pt x="0" y="0"/>
                </a:moveTo>
                <a:lnTo>
                  <a:pt x="0" y="27843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851823" y="3018585"/>
            <a:ext cx="2593340" cy="0"/>
          </a:xfrm>
          <a:custGeom>
            <a:avLst/>
            <a:gdLst/>
            <a:ahLst/>
            <a:cxnLst/>
            <a:rect l="l" t="t" r="r" b="b"/>
            <a:pathLst>
              <a:path w="2593340">
                <a:moveTo>
                  <a:pt x="0" y="0"/>
                </a:moveTo>
                <a:lnTo>
                  <a:pt x="2593013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428866" y="422897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412895" y="41020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428867" y="397428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412896" y="3847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428868" y="3719598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12897" y="35918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428869" y="3464908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412898" y="33371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428870" y="3209399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15971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12898" y="30824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1942" y="0"/>
                </a:moveTo>
                <a:lnTo>
                  <a:pt x="0" y="0"/>
                </a:lnTo>
              </a:path>
            </a:pathLst>
          </a:custGeom>
          <a:ln w="57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444842" y="3018585"/>
            <a:ext cx="0" cy="1338580"/>
          </a:xfrm>
          <a:custGeom>
            <a:avLst/>
            <a:gdLst/>
            <a:ahLst/>
            <a:cxnLst/>
            <a:rect l="l" t="t" r="r" b="b"/>
            <a:pathLst>
              <a:path h="1338579">
                <a:moveTo>
                  <a:pt x="0" y="1338148"/>
                </a:moveTo>
                <a:lnTo>
                  <a:pt x="0" y="0"/>
                </a:lnTo>
              </a:path>
            </a:pathLst>
          </a:custGeom>
          <a:ln w="6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016805" y="4065733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0" y="5323"/>
                </a:moveTo>
                <a:lnTo>
                  <a:pt x="8455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007409" y="4076379"/>
            <a:ext cx="18415" cy="5080"/>
          </a:xfrm>
          <a:custGeom>
            <a:avLst/>
            <a:gdLst/>
            <a:ahLst/>
            <a:cxnLst/>
            <a:rect l="l" t="t" r="r" b="b"/>
            <a:pathLst>
              <a:path w="18415" h="5079">
                <a:moveTo>
                  <a:pt x="0" y="2365"/>
                </a:moveTo>
                <a:lnTo>
                  <a:pt x="17850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007409" y="4080476"/>
            <a:ext cx="24765" cy="31115"/>
          </a:xfrm>
          <a:custGeom>
            <a:avLst/>
            <a:gdLst/>
            <a:ahLst/>
            <a:cxnLst/>
            <a:rect l="l" t="t" r="r" b="b"/>
            <a:pathLst>
              <a:path w="24765" h="31114">
                <a:moveTo>
                  <a:pt x="0" y="30843"/>
                </a:moveTo>
                <a:lnTo>
                  <a:pt x="24427" y="30843"/>
                </a:lnTo>
                <a:lnTo>
                  <a:pt x="24427" y="0"/>
                </a:lnTo>
                <a:lnTo>
                  <a:pt x="0" y="0"/>
                </a:lnTo>
                <a:lnTo>
                  <a:pt x="0" y="3084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998954" y="4110684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98954" y="4112415"/>
            <a:ext cx="40640" cy="14604"/>
          </a:xfrm>
          <a:custGeom>
            <a:avLst/>
            <a:gdLst/>
            <a:ahLst/>
            <a:cxnLst/>
            <a:rect l="l" t="t" r="r" b="b"/>
            <a:pathLst>
              <a:path w="40640" h="14604">
                <a:moveTo>
                  <a:pt x="0" y="14282"/>
                </a:moveTo>
                <a:lnTo>
                  <a:pt x="40399" y="14282"/>
                </a:lnTo>
                <a:lnTo>
                  <a:pt x="40399" y="0"/>
                </a:lnTo>
                <a:lnTo>
                  <a:pt x="0" y="0"/>
                </a:lnTo>
                <a:lnTo>
                  <a:pt x="0" y="142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976406" y="4074014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0" y="2365"/>
                </a:moveTo>
                <a:lnTo>
                  <a:pt x="6577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67011" y="4078110"/>
            <a:ext cx="16510" cy="28575"/>
          </a:xfrm>
          <a:custGeom>
            <a:avLst/>
            <a:gdLst/>
            <a:ahLst/>
            <a:cxnLst/>
            <a:rect l="l" t="t" r="r" b="b"/>
            <a:pathLst>
              <a:path w="16509" h="28575">
                <a:moveTo>
                  <a:pt x="0" y="28477"/>
                </a:moveTo>
                <a:lnTo>
                  <a:pt x="15972" y="28477"/>
                </a:lnTo>
                <a:lnTo>
                  <a:pt x="15972" y="0"/>
                </a:lnTo>
                <a:lnTo>
                  <a:pt x="0" y="0"/>
                </a:lnTo>
                <a:lnTo>
                  <a:pt x="0" y="28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967011" y="4105318"/>
            <a:ext cx="23495" cy="14604"/>
          </a:xfrm>
          <a:custGeom>
            <a:avLst/>
            <a:gdLst/>
            <a:ahLst/>
            <a:cxnLst/>
            <a:rect l="l" t="t" r="r" b="b"/>
            <a:pathLst>
              <a:path w="23495" h="14604">
                <a:moveTo>
                  <a:pt x="0" y="14282"/>
                </a:moveTo>
                <a:lnTo>
                  <a:pt x="23487" y="14282"/>
                </a:lnTo>
                <a:lnTo>
                  <a:pt x="23487" y="0"/>
                </a:lnTo>
                <a:lnTo>
                  <a:pt x="0" y="0"/>
                </a:lnTo>
                <a:lnTo>
                  <a:pt x="0" y="142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957617" y="4118965"/>
            <a:ext cx="33020" cy="7620"/>
          </a:xfrm>
          <a:custGeom>
            <a:avLst/>
            <a:gdLst/>
            <a:ahLst/>
            <a:cxnLst/>
            <a:rect l="l" t="t" r="r" b="b"/>
            <a:pathLst>
              <a:path w="33020" h="7620">
                <a:moveTo>
                  <a:pt x="0" y="3548"/>
                </a:moveTo>
                <a:lnTo>
                  <a:pt x="32881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957617" y="4139075"/>
            <a:ext cx="81915" cy="0"/>
          </a:xfrm>
          <a:custGeom>
            <a:avLst/>
            <a:gdLst/>
            <a:ahLst/>
            <a:cxnLst/>
            <a:rect l="l" t="t" r="r" b="b"/>
            <a:pathLst>
              <a:path w="81915">
                <a:moveTo>
                  <a:pt x="0" y="0"/>
                </a:moveTo>
                <a:lnTo>
                  <a:pt x="81736" y="0"/>
                </a:lnTo>
              </a:path>
            </a:pathLst>
          </a:custGeom>
          <a:ln w="2729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924733" y="415741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4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762201" y="4081111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89">
                <a:moveTo>
                  <a:pt x="0" y="4140"/>
                </a:moveTo>
                <a:lnTo>
                  <a:pt x="7517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752805" y="4088757"/>
            <a:ext cx="17145" cy="34925"/>
          </a:xfrm>
          <a:custGeom>
            <a:avLst/>
            <a:gdLst/>
            <a:ahLst/>
            <a:cxnLst/>
            <a:rect l="l" t="t" r="r" b="b"/>
            <a:pathLst>
              <a:path w="17145" h="34925">
                <a:moveTo>
                  <a:pt x="0" y="34392"/>
                </a:moveTo>
                <a:lnTo>
                  <a:pt x="16912" y="34392"/>
                </a:lnTo>
                <a:lnTo>
                  <a:pt x="16912" y="0"/>
                </a:lnTo>
                <a:lnTo>
                  <a:pt x="0" y="0"/>
                </a:lnTo>
                <a:lnTo>
                  <a:pt x="0" y="343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752805" y="4121879"/>
            <a:ext cx="24765" cy="15875"/>
          </a:xfrm>
          <a:custGeom>
            <a:avLst/>
            <a:gdLst/>
            <a:ahLst/>
            <a:cxnLst/>
            <a:rect l="l" t="t" r="r" b="b"/>
            <a:pathLst>
              <a:path w="24765" h="15875">
                <a:moveTo>
                  <a:pt x="0" y="15465"/>
                </a:moveTo>
                <a:lnTo>
                  <a:pt x="24427" y="15465"/>
                </a:lnTo>
                <a:lnTo>
                  <a:pt x="24427" y="0"/>
                </a:lnTo>
                <a:lnTo>
                  <a:pt x="0" y="0"/>
                </a:lnTo>
                <a:lnTo>
                  <a:pt x="0" y="15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743413" y="4136074"/>
            <a:ext cx="34290" cy="28575"/>
          </a:xfrm>
          <a:custGeom>
            <a:avLst/>
            <a:gdLst/>
            <a:ahLst/>
            <a:cxnLst/>
            <a:rect l="l" t="t" r="r" b="b"/>
            <a:pathLst>
              <a:path w="34290" h="28575">
                <a:moveTo>
                  <a:pt x="0" y="28477"/>
                </a:moveTo>
                <a:lnTo>
                  <a:pt x="33820" y="28477"/>
                </a:lnTo>
                <a:lnTo>
                  <a:pt x="33820" y="0"/>
                </a:lnTo>
                <a:lnTo>
                  <a:pt x="0" y="0"/>
                </a:lnTo>
                <a:lnTo>
                  <a:pt x="0" y="2847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743413" y="4163281"/>
            <a:ext cx="40640" cy="18415"/>
          </a:xfrm>
          <a:custGeom>
            <a:avLst/>
            <a:gdLst/>
            <a:ahLst/>
            <a:cxnLst/>
            <a:rect l="l" t="t" r="r" b="b"/>
            <a:pathLst>
              <a:path w="40640" h="18414">
                <a:moveTo>
                  <a:pt x="0" y="17831"/>
                </a:moveTo>
                <a:lnTo>
                  <a:pt x="40396" y="17831"/>
                </a:lnTo>
                <a:lnTo>
                  <a:pt x="40396" y="0"/>
                </a:lnTo>
                <a:lnTo>
                  <a:pt x="0" y="0"/>
                </a:lnTo>
                <a:lnTo>
                  <a:pt x="0" y="178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34955" y="4179842"/>
            <a:ext cx="97790" cy="3810"/>
          </a:xfrm>
          <a:custGeom>
            <a:avLst/>
            <a:gdLst/>
            <a:ahLst/>
            <a:cxnLst/>
            <a:rect l="l" t="t" r="r" b="b"/>
            <a:pathLst>
              <a:path w="97790" h="3810">
                <a:moveTo>
                  <a:pt x="0" y="3635"/>
                </a:moveTo>
                <a:lnTo>
                  <a:pt x="97707" y="3635"/>
                </a:lnTo>
                <a:lnTo>
                  <a:pt x="97707" y="0"/>
                </a:lnTo>
                <a:lnTo>
                  <a:pt x="0" y="0"/>
                </a:lnTo>
                <a:lnTo>
                  <a:pt x="0" y="36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4955" y="4184574"/>
            <a:ext cx="105410" cy="33655"/>
          </a:xfrm>
          <a:custGeom>
            <a:avLst/>
            <a:gdLst/>
            <a:ahLst/>
            <a:cxnLst/>
            <a:rect l="l" t="t" r="r" b="b"/>
            <a:pathLst>
              <a:path w="105409" h="33654">
                <a:moveTo>
                  <a:pt x="0" y="33209"/>
                </a:moveTo>
                <a:lnTo>
                  <a:pt x="105223" y="33209"/>
                </a:lnTo>
                <a:lnTo>
                  <a:pt x="105223" y="0"/>
                </a:lnTo>
                <a:lnTo>
                  <a:pt x="0" y="0"/>
                </a:lnTo>
                <a:lnTo>
                  <a:pt x="0" y="332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18570" y="4130794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0" y="5323"/>
                </a:moveTo>
                <a:lnTo>
                  <a:pt x="8455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09177" y="4141441"/>
            <a:ext cx="18415" cy="17780"/>
          </a:xfrm>
          <a:custGeom>
            <a:avLst/>
            <a:gdLst/>
            <a:ahLst/>
            <a:cxnLst/>
            <a:rect l="l" t="t" r="r" b="b"/>
            <a:pathLst>
              <a:path w="18415" h="17779">
                <a:moveTo>
                  <a:pt x="0" y="8871"/>
                </a:moveTo>
                <a:lnTo>
                  <a:pt x="17848" y="8871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809177" y="4159184"/>
            <a:ext cx="23495" cy="8890"/>
          </a:xfrm>
          <a:custGeom>
            <a:avLst/>
            <a:gdLst/>
            <a:ahLst/>
            <a:cxnLst/>
            <a:rect l="l" t="t" r="r" b="b"/>
            <a:pathLst>
              <a:path w="23495" h="8889">
                <a:moveTo>
                  <a:pt x="0" y="4140"/>
                </a:moveTo>
                <a:lnTo>
                  <a:pt x="23485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800720" y="4167465"/>
            <a:ext cx="32384" cy="13335"/>
          </a:xfrm>
          <a:custGeom>
            <a:avLst/>
            <a:gdLst/>
            <a:ahLst/>
            <a:cxnLst/>
            <a:rect l="l" t="t" r="r" b="b"/>
            <a:pathLst>
              <a:path w="32384" h="13335">
                <a:moveTo>
                  <a:pt x="0" y="6506"/>
                </a:moveTo>
                <a:lnTo>
                  <a:pt x="31942" y="6506"/>
                </a:lnTo>
              </a:path>
            </a:pathLst>
          </a:custGeom>
          <a:ln w="1428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195309" y="4136709"/>
            <a:ext cx="16510" cy="6350"/>
          </a:xfrm>
          <a:custGeom>
            <a:avLst/>
            <a:gdLst/>
            <a:ahLst/>
            <a:cxnLst/>
            <a:rect l="l" t="t" r="r" b="b"/>
            <a:pathLst>
              <a:path w="16509" h="6350">
                <a:moveTo>
                  <a:pt x="0" y="2957"/>
                </a:moveTo>
                <a:lnTo>
                  <a:pt x="15972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186853" y="4142623"/>
            <a:ext cx="24765" cy="15875"/>
          </a:xfrm>
          <a:custGeom>
            <a:avLst/>
            <a:gdLst/>
            <a:ahLst/>
            <a:cxnLst/>
            <a:rect l="l" t="t" r="r" b="b"/>
            <a:pathLst>
              <a:path w="24765" h="15875">
                <a:moveTo>
                  <a:pt x="0" y="7689"/>
                </a:moveTo>
                <a:lnTo>
                  <a:pt x="24427" y="7689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177458" y="4158002"/>
            <a:ext cx="34290" cy="6350"/>
          </a:xfrm>
          <a:custGeom>
            <a:avLst/>
            <a:gdLst/>
            <a:ahLst/>
            <a:cxnLst/>
            <a:rect l="l" t="t" r="r" b="b"/>
            <a:pathLst>
              <a:path w="34290" h="6350">
                <a:moveTo>
                  <a:pt x="0" y="2957"/>
                </a:moveTo>
                <a:lnTo>
                  <a:pt x="33822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177458" y="4163916"/>
            <a:ext cx="40640" cy="8890"/>
          </a:xfrm>
          <a:custGeom>
            <a:avLst/>
            <a:gdLst/>
            <a:ahLst/>
            <a:cxnLst/>
            <a:rect l="l" t="t" r="r" b="b"/>
            <a:pathLst>
              <a:path w="40640" h="8889">
                <a:moveTo>
                  <a:pt x="0" y="4140"/>
                </a:moveTo>
                <a:lnTo>
                  <a:pt x="40398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160548" y="4181069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096662" y="4144990"/>
            <a:ext cx="16510" cy="2540"/>
          </a:xfrm>
          <a:custGeom>
            <a:avLst/>
            <a:gdLst/>
            <a:ahLst/>
            <a:cxnLst/>
            <a:rect l="l" t="t" r="r" b="b"/>
            <a:pathLst>
              <a:path w="16509" h="2539">
                <a:moveTo>
                  <a:pt x="0" y="1182"/>
                </a:moveTo>
                <a:lnTo>
                  <a:pt x="1597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088207" y="4147355"/>
            <a:ext cx="24765" cy="5080"/>
          </a:xfrm>
          <a:custGeom>
            <a:avLst/>
            <a:gdLst/>
            <a:ahLst/>
            <a:cxnLst/>
            <a:rect l="l" t="t" r="r" b="b"/>
            <a:pathLst>
              <a:path w="24765" h="5079">
                <a:moveTo>
                  <a:pt x="0" y="2365"/>
                </a:moveTo>
                <a:lnTo>
                  <a:pt x="2442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088207" y="4152087"/>
            <a:ext cx="32384" cy="1270"/>
          </a:xfrm>
          <a:custGeom>
            <a:avLst/>
            <a:gdLst/>
            <a:ahLst/>
            <a:cxnLst/>
            <a:rect l="l" t="t" r="r" b="b"/>
            <a:pathLst>
              <a:path w="32384" h="1270">
                <a:moveTo>
                  <a:pt x="0" y="591"/>
                </a:moveTo>
                <a:lnTo>
                  <a:pt x="31943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079752" y="4153270"/>
            <a:ext cx="40640" cy="5080"/>
          </a:xfrm>
          <a:custGeom>
            <a:avLst/>
            <a:gdLst/>
            <a:ahLst/>
            <a:cxnLst/>
            <a:rect l="l" t="t" r="r" b="b"/>
            <a:pathLst>
              <a:path w="40640" h="5079">
                <a:moveTo>
                  <a:pt x="0" y="2365"/>
                </a:moveTo>
                <a:lnTo>
                  <a:pt x="40399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079752" y="4158002"/>
            <a:ext cx="48895" cy="2540"/>
          </a:xfrm>
          <a:custGeom>
            <a:avLst/>
            <a:gdLst/>
            <a:ahLst/>
            <a:cxnLst/>
            <a:rect l="l" t="t" r="r" b="b"/>
            <a:pathLst>
              <a:path w="48895" h="2539">
                <a:moveTo>
                  <a:pt x="0" y="1182"/>
                </a:moveTo>
                <a:lnTo>
                  <a:pt x="4885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350327" y="4151813"/>
            <a:ext cx="16510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5970" y="0"/>
                </a:lnTo>
              </a:path>
            </a:pathLst>
          </a:custGeom>
          <a:ln w="418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340931" y="4153270"/>
            <a:ext cx="25400" cy="2540"/>
          </a:xfrm>
          <a:custGeom>
            <a:avLst/>
            <a:gdLst/>
            <a:ahLst/>
            <a:cxnLst/>
            <a:rect l="l" t="t" r="r" b="b"/>
            <a:pathLst>
              <a:path w="25400" h="2539">
                <a:moveTo>
                  <a:pt x="0" y="1182"/>
                </a:moveTo>
                <a:lnTo>
                  <a:pt x="2536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340931" y="4155636"/>
            <a:ext cx="34290" cy="15875"/>
          </a:xfrm>
          <a:custGeom>
            <a:avLst/>
            <a:gdLst/>
            <a:ahLst/>
            <a:cxnLst/>
            <a:rect l="l" t="t" r="r" b="b"/>
            <a:pathLst>
              <a:path w="34290" h="15875">
                <a:moveTo>
                  <a:pt x="0" y="7689"/>
                </a:moveTo>
                <a:lnTo>
                  <a:pt x="33821" y="7689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333416" y="4171014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09" h="1270">
                <a:moveTo>
                  <a:pt x="0" y="591"/>
                </a:moveTo>
                <a:lnTo>
                  <a:pt x="41336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333416" y="4172197"/>
            <a:ext cx="48260" cy="22860"/>
          </a:xfrm>
          <a:custGeom>
            <a:avLst/>
            <a:gdLst/>
            <a:ahLst/>
            <a:cxnLst/>
            <a:rect l="l" t="t" r="r" b="b"/>
            <a:pathLst>
              <a:path w="48259" h="22860">
                <a:moveTo>
                  <a:pt x="0" y="11237"/>
                </a:moveTo>
                <a:lnTo>
                  <a:pt x="47914" y="11237"/>
                </a:lnTo>
              </a:path>
            </a:pathLst>
          </a:custGeom>
          <a:ln w="237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324021" y="4202362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324021" y="421951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18" y="0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932249" y="4152087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774"/>
                </a:moveTo>
                <a:lnTo>
                  <a:pt x="8455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924733" y="417397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38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915339" y="4177520"/>
            <a:ext cx="238760" cy="0"/>
          </a:xfrm>
          <a:custGeom>
            <a:avLst/>
            <a:gdLst/>
            <a:ahLst/>
            <a:cxnLst/>
            <a:rect l="l" t="t" r="r" b="b"/>
            <a:pathLst>
              <a:path w="238759">
                <a:moveTo>
                  <a:pt x="0" y="0"/>
                </a:moveTo>
                <a:lnTo>
                  <a:pt x="23863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915339" y="4184617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208" y="0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906883" y="4194081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973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898427" y="419999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19429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867425" y="4153270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0" y="5914"/>
                </a:moveTo>
                <a:lnTo>
                  <a:pt x="7517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858029" y="4165099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3548"/>
                </a:moveTo>
                <a:lnTo>
                  <a:pt x="16912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858029" y="4172197"/>
            <a:ext cx="24765" cy="20320"/>
          </a:xfrm>
          <a:custGeom>
            <a:avLst/>
            <a:gdLst/>
            <a:ahLst/>
            <a:cxnLst/>
            <a:rect l="l" t="t" r="r" b="b"/>
            <a:pathLst>
              <a:path w="24765" h="20320">
                <a:moveTo>
                  <a:pt x="0" y="10054"/>
                </a:moveTo>
                <a:lnTo>
                  <a:pt x="24427" y="10054"/>
                </a:lnTo>
              </a:path>
            </a:pathLst>
          </a:custGeom>
          <a:ln w="2137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849574" y="4192306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3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849574" y="4194673"/>
            <a:ext cx="40640" cy="7620"/>
          </a:xfrm>
          <a:custGeom>
            <a:avLst/>
            <a:gdLst/>
            <a:ahLst/>
            <a:cxnLst/>
            <a:rect l="l" t="t" r="r" b="b"/>
            <a:pathLst>
              <a:path w="40640" h="7620">
                <a:moveTo>
                  <a:pt x="0" y="3548"/>
                </a:moveTo>
                <a:lnTo>
                  <a:pt x="4039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652279" y="4217148"/>
            <a:ext cx="573405" cy="0"/>
          </a:xfrm>
          <a:custGeom>
            <a:avLst/>
            <a:gdLst/>
            <a:ahLst/>
            <a:cxnLst/>
            <a:rect l="l" t="t" r="r" b="b"/>
            <a:pathLst>
              <a:path w="573404">
                <a:moveTo>
                  <a:pt x="0" y="0"/>
                </a:moveTo>
                <a:lnTo>
                  <a:pt x="573095" y="0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643823" y="4226020"/>
            <a:ext cx="655320" cy="0"/>
          </a:xfrm>
          <a:custGeom>
            <a:avLst/>
            <a:gdLst/>
            <a:ahLst/>
            <a:cxnLst/>
            <a:rect l="l" t="t" r="r" b="b"/>
            <a:pathLst>
              <a:path w="655320">
                <a:moveTo>
                  <a:pt x="0" y="0"/>
                </a:moveTo>
                <a:lnTo>
                  <a:pt x="654830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071296" y="4160959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062840" y="4162733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22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7250740" y="4163916"/>
            <a:ext cx="9525" cy="2540"/>
          </a:xfrm>
          <a:custGeom>
            <a:avLst/>
            <a:gdLst/>
            <a:ahLst/>
            <a:cxnLst/>
            <a:rect l="l" t="t" r="r" b="b"/>
            <a:pathLst>
              <a:path w="9525" h="2539">
                <a:moveTo>
                  <a:pt x="0" y="1182"/>
                </a:moveTo>
                <a:lnTo>
                  <a:pt x="939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250740" y="4166282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20">
                <a:moveTo>
                  <a:pt x="0" y="3548"/>
                </a:moveTo>
                <a:lnTo>
                  <a:pt x="16910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242285" y="4173380"/>
            <a:ext cx="25400" cy="5080"/>
          </a:xfrm>
          <a:custGeom>
            <a:avLst/>
            <a:gdLst/>
            <a:ahLst/>
            <a:cxnLst/>
            <a:rect l="l" t="t" r="r" b="b"/>
            <a:pathLst>
              <a:path w="25400" h="5079">
                <a:moveTo>
                  <a:pt x="0" y="2365"/>
                </a:moveTo>
                <a:lnTo>
                  <a:pt x="2536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242285" y="4178112"/>
            <a:ext cx="34290" cy="12065"/>
          </a:xfrm>
          <a:custGeom>
            <a:avLst/>
            <a:gdLst/>
            <a:ahLst/>
            <a:cxnLst/>
            <a:rect l="l" t="t" r="r" b="b"/>
            <a:pathLst>
              <a:path w="34290" h="12064">
                <a:moveTo>
                  <a:pt x="0" y="5914"/>
                </a:moveTo>
                <a:lnTo>
                  <a:pt x="33821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242285" y="4189941"/>
            <a:ext cx="41910" cy="5080"/>
          </a:xfrm>
          <a:custGeom>
            <a:avLst/>
            <a:gdLst/>
            <a:ahLst/>
            <a:cxnLst/>
            <a:rect l="l" t="t" r="r" b="b"/>
            <a:pathLst>
              <a:path w="41909" h="5079">
                <a:moveTo>
                  <a:pt x="0" y="2365"/>
                </a:moveTo>
                <a:lnTo>
                  <a:pt x="4133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234768" y="42041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369" y="0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840179" y="4214191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055324" y="416633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192" y="0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046869" y="4170016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5">
                <a:moveTo>
                  <a:pt x="0" y="0"/>
                </a:moveTo>
                <a:lnTo>
                  <a:pt x="107103" y="0"/>
                </a:lnTo>
              </a:path>
            </a:pathLst>
          </a:custGeom>
          <a:ln w="45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6489746" y="4175745"/>
            <a:ext cx="8890" cy="9525"/>
          </a:xfrm>
          <a:custGeom>
            <a:avLst/>
            <a:gdLst/>
            <a:ahLst/>
            <a:cxnLst/>
            <a:rect l="l" t="t" r="r" b="b"/>
            <a:pathLst>
              <a:path w="8889" h="9525">
                <a:moveTo>
                  <a:pt x="0" y="4731"/>
                </a:moveTo>
                <a:lnTo>
                  <a:pt x="8457" y="4731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480352" y="4185209"/>
            <a:ext cx="18415" cy="6350"/>
          </a:xfrm>
          <a:custGeom>
            <a:avLst/>
            <a:gdLst/>
            <a:ahLst/>
            <a:cxnLst/>
            <a:rect l="l" t="t" r="r" b="b"/>
            <a:pathLst>
              <a:path w="18414" h="6350">
                <a:moveTo>
                  <a:pt x="0" y="2957"/>
                </a:moveTo>
                <a:lnTo>
                  <a:pt x="17851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6480352" y="4191124"/>
            <a:ext cx="25400" cy="21590"/>
          </a:xfrm>
          <a:custGeom>
            <a:avLst/>
            <a:gdLst/>
            <a:ahLst/>
            <a:cxnLst/>
            <a:rect l="l" t="t" r="r" b="b"/>
            <a:pathLst>
              <a:path w="25400" h="21589">
                <a:moveTo>
                  <a:pt x="0" y="10646"/>
                </a:moveTo>
                <a:lnTo>
                  <a:pt x="25366" y="10646"/>
                </a:lnTo>
              </a:path>
            </a:pathLst>
          </a:custGeom>
          <a:ln w="2256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6480352" y="4212416"/>
            <a:ext cx="32384" cy="2540"/>
          </a:xfrm>
          <a:custGeom>
            <a:avLst/>
            <a:gdLst/>
            <a:ahLst/>
            <a:cxnLst/>
            <a:rect l="l" t="t" r="r" b="b"/>
            <a:pathLst>
              <a:path w="32384" h="2539">
                <a:moveTo>
                  <a:pt x="0" y="1182"/>
                </a:moveTo>
                <a:lnTo>
                  <a:pt x="3194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6471897" y="4214782"/>
            <a:ext cx="40640" cy="10795"/>
          </a:xfrm>
          <a:custGeom>
            <a:avLst/>
            <a:gdLst/>
            <a:ahLst/>
            <a:cxnLst/>
            <a:rect l="l" t="t" r="r" b="b"/>
            <a:pathLst>
              <a:path w="40640" h="10795">
                <a:moveTo>
                  <a:pt x="0" y="5323"/>
                </a:moveTo>
                <a:lnTo>
                  <a:pt x="40396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6686102" y="4179294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591"/>
                </a:moveTo>
                <a:lnTo>
                  <a:pt x="751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686102" y="4180477"/>
            <a:ext cx="16510" cy="2540"/>
          </a:xfrm>
          <a:custGeom>
            <a:avLst/>
            <a:gdLst/>
            <a:ahLst/>
            <a:cxnLst/>
            <a:rect l="l" t="t" r="r" b="b"/>
            <a:pathLst>
              <a:path w="16509" h="2539">
                <a:moveTo>
                  <a:pt x="0" y="1182"/>
                </a:moveTo>
                <a:lnTo>
                  <a:pt x="1597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6677648" y="4182843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20">
                <a:moveTo>
                  <a:pt x="0" y="3548"/>
                </a:moveTo>
                <a:lnTo>
                  <a:pt x="24426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415152" y="4187575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415152" y="4189941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79">
                <a:moveTo>
                  <a:pt x="0" y="2365"/>
                </a:moveTo>
                <a:lnTo>
                  <a:pt x="15032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406696" y="4194673"/>
            <a:ext cx="23495" cy="7620"/>
          </a:xfrm>
          <a:custGeom>
            <a:avLst/>
            <a:gdLst/>
            <a:ahLst/>
            <a:cxnLst/>
            <a:rect l="l" t="t" r="r" b="b"/>
            <a:pathLst>
              <a:path w="23495" h="7620">
                <a:moveTo>
                  <a:pt x="0" y="3548"/>
                </a:moveTo>
                <a:lnTo>
                  <a:pt x="2348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398240" y="4201770"/>
            <a:ext cx="32384" cy="6350"/>
          </a:xfrm>
          <a:custGeom>
            <a:avLst/>
            <a:gdLst/>
            <a:ahLst/>
            <a:cxnLst/>
            <a:rect l="l" t="t" r="r" b="b"/>
            <a:pathLst>
              <a:path w="32384" h="6350">
                <a:moveTo>
                  <a:pt x="0" y="2957"/>
                </a:moveTo>
                <a:lnTo>
                  <a:pt x="31943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389786" y="420886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85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6652279" y="4201453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8" y="0"/>
                </a:lnTo>
              </a:path>
            </a:pathLst>
          </a:custGeom>
          <a:ln w="23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717670" y="4192306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774"/>
                </a:moveTo>
                <a:lnTo>
                  <a:pt x="8455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7717670" y="4195855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0" y="9463"/>
                </a:moveTo>
                <a:lnTo>
                  <a:pt x="15972" y="9463"/>
                </a:lnTo>
              </a:path>
            </a:pathLst>
          </a:custGeom>
          <a:ln w="20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708275" y="4214782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7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708275" y="4221880"/>
            <a:ext cx="32384" cy="10795"/>
          </a:xfrm>
          <a:custGeom>
            <a:avLst/>
            <a:gdLst/>
            <a:ahLst/>
            <a:cxnLst/>
            <a:rect l="l" t="t" r="r" b="b"/>
            <a:pathLst>
              <a:path w="32384" h="10795">
                <a:moveTo>
                  <a:pt x="0" y="5323"/>
                </a:moveTo>
                <a:lnTo>
                  <a:pt x="31942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6414587" y="4231935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097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7504404" y="4197860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10">
                <a:moveTo>
                  <a:pt x="0" y="1637"/>
                </a:moveTo>
                <a:lnTo>
                  <a:pt x="8455" y="1637"/>
                </a:lnTo>
              </a:path>
            </a:pathLst>
          </a:custGeom>
          <a:ln w="454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7676333" y="4198221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4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7667876" y="4199404"/>
            <a:ext cx="17145" cy="9525"/>
          </a:xfrm>
          <a:custGeom>
            <a:avLst/>
            <a:gdLst/>
            <a:ahLst/>
            <a:cxnLst/>
            <a:rect l="l" t="t" r="r" b="b"/>
            <a:pathLst>
              <a:path w="17145" h="9525">
                <a:moveTo>
                  <a:pt x="0" y="4731"/>
                </a:moveTo>
                <a:lnTo>
                  <a:pt x="16911" y="4731"/>
                </a:lnTo>
              </a:path>
            </a:pathLst>
          </a:custGeom>
          <a:ln w="10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7667876" y="4208867"/>
            <a:ext cx="25400" cy="8890"/>
          </a:xfrm>
          <a:custGeom>
            <a:avLst/>
            <a:gdLst/>
            <a:ahLst/>
            <a:cxnLst/>
            <a:rect l="l" t="t" r="r" b="b"/>
            <a:pathLst>
              <a:path w="25400" h="8889">
                <a:moveTo>
                  <a:pt x="0" y="4140"/>
                </a:moveTo>
                <a:lnTo>
                  <a:pt x="25367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659421" y="4217148"/>
            <a:ext cx="34290" cy="8890"/>
          </a:xfrm>
          <a:custGeom>
            <a:avLst/>
            <a:gdLst/>
            <a:ahLst/>
            <a:cxnLst/>
            <a:rect l="l" t="t" r="r" b="b"/>
            <a:pathLst>
              <a:path w="34290" h="8889">
                <a:moveTo>
                  <a:pt x="0" y="4140"/>
                </a:moveTo>
                <a:lnTo>
                  <a:pt x="33822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7659421" y="4225428"/>
            <a:ext cx="40640" cy="7620"/>
          </a:xfrm>
          <a:custGeom>
            <a:avLst/>
            <a:gdLst/>
            <a:ahLst/>
            <a:cxnLst/>
            <a:rect l="l" t="t" r="r" b="b"/>
            <a:pathLst>
              <a:path w="40640" h="7620">
                <a:moveTo>
                  <a:pt x="0" y="3548"/>
                </a:moveTo>
                <a:lnTo>
                  <a:pt x="40398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7659421" y="4235484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796" y="0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634995" y="4243173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091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7495949" y="4200587"/>
            <a:ext cx="24765" cy="7620"/>
          </a:xfrm>
          <a:custGeom>
            <a:avLst/>
            <a:gdLst/>
            <a:ahLst/>
            <a:cxnLst/>
            <a:rect l="l" t="t" r="r" b="b"/>
            <a:pathLst>
              <a:path w="24765" h="7620">
                <a:moveTo>
                  <a:pt x="0" y="3548"/>
                </a:moveTo>
                <a:lnTo>
                  <a:pt x="24426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7487494" y="4207685"/>
            <a:ext cx="33020" cy="1270"/>
          </a:xfrm>
          <a:custGeom>
            <a:avLst/>
            <a:gdLst/>
            <a:ahLst/>
            <a:cxnLst/>
            <a:rect l="l" t="t" r="r" b="b"/>
            <a:pathLst>
              <a:path w="33020" h="1270">
                <a:moveTo>
                  <a:pt x="0" y="591"/>
                </a:moveTo>
                <a:lnTo>
                  <a:pt x="32881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487494" y="4208867"/>
            <a:ext cx="41910" cy="3810"/>
          </a:xfrm>
          <a:custGeom>
            <a:avLst/>
            <a:gdLst/>
            <a:ahLst/>
            <a:cxnLst/>
            <a:rect l="l" t="t" r="r" b="b"/>
            <a:pathLst>
              <a:path w="41909" h="3810">
                <a:moveTo>
                  <a:pt x="0" y="1774"/>
                </a:moveTo>
                <a:lnTo>
                  <a:pt x="4133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7470584" y="421596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6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7463066" y="422247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6725561" y="4233117"/>
            <a:ext cx="810895" cy="0"/>
          </a:xfrm>
          <a:custGeom>
            <a:avLst/>
            <a:gdLst/>
            <a:ahLst/>
            <a:cxnLst/>
            <a:rect l="l" t="t" r="r" b="b"/>
            <a:pathLst>
              <a:path w="810895">
                <a:moveTo>
                  <a:pt x="0" y="0"/>
                </a:moveTo>
                <a:lnTo>
                  <a:pt x="810787" y="0"/>
                </a:lnTo>
              </a:path>
            </a:pathLst>
          </a:custGeom>
          <a:ln w="1664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7454610" y="424672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193" y="0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6562088" y="4201955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0" y="2047"/>
                </a:moveTo>
                <a:lnTo>
                  <a:pt x="8454" y="2047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6553633" y="4206502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5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6546117" y="4213599"/>
            <a:ext cx="33020" cy="3810"/>
          </a:xfrm>
          <a:custGeom>
            <a:avLst/>
            <a:gdLst/>
            <a:ahLst/>
            <a:cxnLst/>
            <a:rect l="l" t="t" r="r" b="b"/>
            <a:pathLst>
              <a:path w="33020" h="3810">
                <a:moveTo>
                  <a:pt x="0" y="1774"/>
                </a:moveTo>
                <a:lnTo>
                  <a:pt x="32881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546117" y="4217148"/>
            <a:ext cx="41910" cy="5080"/>
          </a:xfrm>
          <a:custGeom>
            <a:avLst/>
            <a:gdLst/>
            <a:ahLst/>
            <a:cxnLst/>
            <a:rect l="l" t="t" r="r" b="b"/>
            <a:pathLst>
              <a:path w="41909" h="5079">
                <a:moveTo>
                  <a:pt x="0" y="2365"/>
                </a:moveTo>
                <a:lnTo>
                  <a:pt x="41336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6520750" y="4223654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670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6431498" y="4210050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6431498" y="4211234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5" h="2539">
                <a:moveTo>
                  <a:pt x="0" y="1182"/>
                </a:moveTo>
                <a:lnTo>
                  <a:pt x="1691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6423043" y="421359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70">
                <a:moveTo>
                  <a:pt x="0" y="591"/>
                </a:moveTo>
                <a:lnTo>
                  <a:pt x="25366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6423043" y="4214782"/>
            <a:ext cx="33020" cy="7620"/>
          </a:xfrm>
          <a:custGeom>
            <a:avLst/>
            <a:gdLst/>
            <a:ahLst/>
            <a:cxnLst/>
            <a:rect l="l" t="t" r="r" b="b"/>
            <a:pathLst>
              <a:path w="33020" h="7620">
                <a:moveTo>
                  <a:pt x="0" y="3548"/>
                </a:moveTo>
                <a:lnTo>
                  <a:pt x="32881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6414587" y="4221880"/>
            <a:ext cx="48895" cy="3810"/>
          </a:xfrm>
          <a:custGeom>
            <a:avLst/>
            <a:gdLst/>
            <a:ahLst/>
            <a:cxnLst/>
            <a:rect l="l" t="t" r="r" b="b"/>
            <a:pathLst>
              <a:path w="48895" h="3810">
                <a:moveTo>
                  <a:pt x="0" y="1774"/>
                </a:moveTo>
                <a:lnTo>
                  <a:pt x="48852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414587" y="4227795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20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6407070" y="4234892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49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6407070" y="4238441"/>
            <a:ext cx="908685" cy="0"/>
          </a:xfrm>
          <a:custGeom>
            <a:avLst/>
            <a:gdLst/>
            <a:ahLst/>
            <a:cxnLst/>
            <a:rect l="l" t="t" r="r" b="b"/>
            <a:pathLst>
              <a:path w="908684">
                <a:moveTo>
                  <a:pt x="0" y="0"/>
                </a:moveTo>
                <a:lnTo>
                  <a:pt x="908495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6407070" y="4241989"/>
            <a:ext cx="1039494" cy="0"/>
          </a:xfrm>
          <a:custGeom>
            <a:avLst/>
            <a:gdLst/>
            <a:ahLst/>
            <a:cxnLst/>
            <a:rect l="l" t="t" r="r" b="b"/>
            <a:pathLst>
              <a:path w="1039495">
                <a:moveTo>
                  <a:pt x="0" y="0"/>
                </a:moveTo>
                <a:lnTo>
                  <a:pt x="103908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6364794" y="4245538"/>
            <a:ext cx="1081405" cy="0"/>
          </a:xfrm>
          <a:custGeom>
            <a:avLst/>
            <a:gdLst/>
            <a:ahLst/>
            <a:cxnLst/>
            <a:rect l="l" t="t" r="r" b="b"/>
            <a:pathLst>
              <a:path w="1081404">
                <a:moveTo>
                  <a:pt x="0" y="0"/>
                </a:moveTo>
                <a:lnTo>
                  <a:pt x="1081360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6397675" y="4247313"/>
            <a:ext cx="1057275" cy="0"/>
          </a:xfrm>
          <a:custGeom>
            <a:avLst/>
            <a:gdLst/>
            <a:ahLst/>
            <a:cxnLst/>
            <a:rect l="l" t="t" r="r" b="b"/>
            <a:pathLst>
              <a:path w="1057275">
                <a:moveTo>
                  <a:pt x="0" y="0"/>
                </a:moveTo>
                <a:lnTo>
                  <a:pt x="1056934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6610942" y="4214782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6610942" y="4217148"/>
            <a:ext cx="17145" cy="8890"/>
          </a:xfrm>
          <a:custGeom>
            <a:avLst/>
            <a:gdLst/>
            <a:ahLst/>
            <a:cxnLst/>
            <a:rect l="l" t="t" r="r" b="b"/>
            <a:pathLst>
              <a:path w="17145" h="8889">
                <a:moveTo>
                  <a:pt x="0" y="4140"/>
                </a:moveTo>
                <a:lnTo>
                  <a:pt x="16910" y="414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6520750" y="4220697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569230" y="4221880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4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569230" y="4224246"/>
            <a:ext cx="17145" cy="12065"/>
          </a:xfrm>
          <a:custGeom>
            <a:avLst/>
            <a:gdLst/>
            <a:ahLst/>
            <a:cxnLst/>
            <a:rect l="l" t="t" r="r" b="b"/>
            <a:pathLst>
              <a:path w="17145" h="12064">
                <a:moveTo>
                  <a:pt x="0" y="5914"/>
                </a:moveTo>
                <a:lnTo>
                  <a:pt x="16910" y="5914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7560774" y="4236075"/>
            <a:ext cx="33020" cy="17145"/>
          </a:xfrm>
          <a:custGeom>
            <a:avLst/>
            <a:gdLst/>
            <a:ahLst/>
            <a:cxnLst/>
            <a:rect l="l" t="t" r="r" b="b"/>
            <a:pathLst>
              <a:path w="33020" h="17145">
                <a:moveTo>
                  <a:pt x="0" y="8280"/>
                </a:moveTo>
                <a:lnTo>
                  <a:pt x="32881" y="8280"/>
                </a:lnTo>
              </a:path>
            </a:pathLst>
          </a:custGeom>
          <a:ln w="1783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6274602" y="4260917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631" y="0"/>
                </a:lnTo>
              </a:path>
            </a:pathLst>
          </a:custGeom>
          <a:ln w="1546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6373248" y="4233074"/>
            <a:ext cx="8890" cy="4445"/>
          </a:xfrm>
          <a:custGeom>
            <a:avLst/>
            <a:gdLst/>
            <a:ahLst/>
            <a:cxnLst/>
            <a:rect l="l" t="t" r="r" b="b"/>
            <a:pathLst>
              <a:path w="8889" h="4445">
                <a:moveTo>
                  <a:pt x="0" y="2047"/>
                </a:moveTo>
                <a:lnTo>
                  <a:pt x="8455" y="2047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291513" y="4237258"/>
            <a:ext cx="8890" cy="2540"/>
          </a:xfrm>
          <a:custGeom>
            <a:avLst/>
            <a:gdLst/>
            <a:ahLst/>
            <a:cxnLst/>
            <a:rect l="l" t="t" r="r" b="b"/>
            <a:pathLst>
              <a:path w="8889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6291513" y="4239624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79">
                <a:moveTo>
                  <a:pt x="0" y="2365"/>
                </a:moveTo>
                <a:lnTo>
                  <a:pt x="16910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6283057" y="4244356"/>
            <a:ext cx="25400" cy="3810"/>
          </a:xfrm>
          <a:custGeom>
            <a:avLst/>
            <a:gdLst/>
            <a:ahLst/>
            <a:cxnLst/>
            <a:rect l="l" t="t" r="r" b="b"/>
            <a:pathLst>
              <a:path w="25400" h="3810">
                <a:moveTo>
                  <a:pt x="0" y="1774"/>
                </a:moveTo>
                <a:lnTo>
                  <a:pt x="2536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6283057" y="4251453"/>
            <a:ext cx="57785" cy="0"/>
          </a:xfrm>
          <a:custGeom>
            <a:avLst/>
            <a:gdLst/>
            <a:ahLst/>
            <a:cxnLst/>
            <a:rect l="l" t="t" r="r" b="b"/>
            <a:pathLst>
              <a:path w="57785">
                <a:moveTo>
                  <a:pt x="0" y="0"/>
                </a:moveTo>
                <a:lnTo>
                  <a:pt x="57310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6283057" y="4256776"/>
            <a:ext cx="66040" cy="0"/>
          </a:xfrm>
          <a:custGeom>
            <a:avLst/>
            <a:gdLst/>
            <a:ahLst/>
            <a:cxnLst/>
            <a:rect l="l" t="t" r="r" b="b"/>
            <a:pathLst>
              <a:path w="66039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6364794" y="4237258"/>
            <a:ext cx="25400" cy="7620"/>
          </a:xfrm>
          <a:custGeom>
            <a:avLst/>
            <a:gdLst/>
            <a:ahLst/>
            <a:cxnLst/>
            <a:rect l="l" t="t" r="r" b="b"/>
            <a:pathLst>
              <a:path w="25400" h="7620">
                <a:moveTo>
                  <a:pt x="0" y="3548"/>
                </a:moveTo>
                <a:lnTo>
                  <a:pt x="25365" y="3548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6364794" y="4249678"/>
            <a:ext cx="1090295" cy="0"/>
          </a:xfrm>
          <a:custGeom>
            <a:avLst/>
            <a:gdLst/>
            <a:ahLst/>
            <a:cxnLst/>
            <a:rect l="l" t="t" r="r" b="b"/>
            <a:pathLst>
              <a:path w="1090295">
                <a:moveTo>
                  <a:pt x="0" y="0"/>
                </a:moveTo>
                <a:lnTo>
                  <a:pt x="1089816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7634995" y="4239624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4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6274602" y="4248452"/>
            <a:ext cx="1638935" cy="8890"/>
          </a:xfrm>
          <a:custGeom>
            <a:avLst/>
            <a:gdLst/>
            <a:ahLst/>
            <a:cxnLst/>
            <a:rect l="l" t="t" r="r" b="b"/>
            <a:pathLst>
              <a:path w="1638934" h="8889">
                <a:moveTo>
                  <a:pt x="0" y="8367"/>
                </a:moveTo>
                <a:lnTo>
                  <a:pt x="1638483" y="8367"/>
                </a:lnTo>
                <a:lnTo>
                  <a:pt x="1638483" y="0"/>
                </a:lnTo>
                <a:lnTo>
                  <a:pt x="0" y="0"/>
                </a:lnTo>
                <a:lnTo>
                  <a:pt x="0" y="836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6265207" y="4249635"/>
            <a:ext cx="1654810" cy="32384"/>
          </a:xfrm>
          <a:custGeom>
            <a:avLst/>
            <a:gdLst/>
            <a:ahLst/>
            <a:cxnLst/>
            <a:rect l="l" t="t" r="r" b="b"/>
            <a:pathLst>
              <a:path w="1654809" h="32385">
                <a:moveTo>
                  <a:pt x="0" y="32025"/>
                </a:moveTo>
                <a:lnTo>
                  <a:pt x="1654456" y="32025"/>
                </a:lnTo>
                <a:lnTo>
                  <a:pt x="1654456" y="0"/>
                </a:lnTo>
                <a:lnTo>
                  <a:pt x="0" y="0"/>
                </a:lnTo>
                <a:lnTo>
                  <a:pt x="0" y="320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6257690" y="4279252"/>
            <a:ext cx="1702435" cy="0"/>
          </a:xfrm>
          <a:custGeom>
            <a:avLst/>
            <a:gdLst/>
            <a:ahLst/>
            <a:cxnLst/>
            <a:rect l="l" t="t" r="r" b="b"/>
            <a:pathLst>
              <a:path w="1702434">
                <a:moveTo>
                  <a:pt x="0" y="0"/>
                </a:moveTo>
                <a:lnTo>
                  <a:pt x="1702369" y="0"/>
                </a:lnTo>
              </a:path>
            </a:pathLst>
          </a:custGeom>
          <a:ln w="1428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323455" y="4247904"/>
            <a:ext cx="17145" cy="3810"/>
          </a:xfrm>
          <a:custGeom>
            <a:avLst/>
            <a:gdLst/>
            <a:ahLst/>
            <a:cxnLst/>
            <a:rect l="l" t="t" r="r" b="b"/>
            <a:pathLst>
              <a:path w="17145" h="3810">
                <a:moveTo>
                  <a:pt x="0" y="1774"/>
                </a:moveTo>
                <a:lnTo>
                  <a:pt x="16912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6315000" y="4253819"/>
            <a:ext cx="34290" cy="1270"/>
          </a:xfrm>
          <a:custGeom>
            <a:avLst/>
            <a:gdLst/>
            <a:ahLst/>
            <a:cxnLst/>
            <a:rect l="l" t="t" r="r" b="b"/>
            <a:pathLst>
              <a:path w="34289" h="1270">
                <a:moveTo>
                  <a:pt x="0" y="591"/>
                </a:moveTo>
                <a:lnTo>
                  <a:pt x="33822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6233263" y="4279843"/>
            <a:ext cx="8890" cy="2540"/>
          </a:xfrm>
          <a:custGeom>
            <a:avLst/>
            <a:gdLst/>
            <a:ahLst/>
            <a:cxnLst/>
            <a:rect l="l" t="t" r="r" b="b"/>
            <a:pathLst>
              <a:path w="8889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6224809" y="4282209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70">
                <a:moveTo>
                  <a:pt x="0" y="591"/>
                </a:moveTo>
                <a:lnTo>
                  <a:pt x="16910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6208837" y="4284575"/>
            <a:ext cx="1801495" cy="0"/>
          </a:xfrm>
          <a:custGeom>
            <a:avLst/>
            <a:gdLst/>
            <a:ahLst/>
            <a:cxnLst/>
            <a:rect l="l" t="t" r="r" b="b"/>
            <a:pathLst>
              <a:path w="1801495">
                <a:moveTo>
                  <a:pt x="0" y="0"/>
                </a:moveTo>
                <a:lnTo>
                  <a:pt x="1801016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6200383" y="4292264"/>
            <a:ext cx="1557020" cy="0"/>
          </a:xfrm>
          <a:custGeom>
            <a:avLst/>
            <a:gdLst/>
            <a:ahLst/>
            <a:cxnLst/>
            <a:rect l="l" t="t" r="r" b="b"/>
            <a:pathLst>
              <a:path w="1557020">
                <a:moveTo>
                  <a:pt x="0" y="0"/>
                </a:moveTo>
                <a:lnTo>
                  <a:pt x="1556745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6191925" y="4295813"/>
            <a:ext cx="1565275" cy="0"/>
          </a:xfrm>
          <a:custGeom>
            <a:avLst/>
            <a:gdLst/>
            <a:ahLst/>
            <a:cxnLst/>
            <a:rect l="l" t="t" r="r" b="b"/>
            <a:pathLst>
              <a:path w="1565275">
                <a:moveTo>
                  <a:pt x="0" y="0"/>
                </a:moveTo>
                <a:lnTo>
                  <a:pt x="156520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6167498" y="4298179"/>
            <a:ext cx="2014855" cy="0"/>
          </a:xfrm>
          <a:custGeom>
            <a:avLst/>
            <a:gdLst/>
            <a:ahLst/>
            <a:cxnLst/>
            <a:rect l="l" t="t" r="r" b="b"/>
            <a:pathLst>
              <a:path w="2014854">
                <a:moveTo>
                  <a:pt x="0" y="0"/>
                </a:moveTo>
                <a:lnTo>
                  <a:pt x="2014284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6175014" y="4301137"/>
            <a:ext cx="2013585" cy="0"/>
          </a:xfrm>
          <a:custGeom>
            <a:avLst/>
            <a:gdLst/>
            <a:ahLst/>
            <a:cxnLst/>
            <a:rect l="l" t="t" r="r" b="b"/>
            <a:pathLst>
              <a:path w="2013584">
                <a:moveTo>
                  <a:pt x="0" y="0"/>
                </a:moveTo>
                <a:lnTo>
                  <a:pt x="2013344" y="0"/>
                </a:lnTo>
              </a:path>
            </a:pathLst>
          </a:custGeom>
          <a:ln w="836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6159044" y="4308234"/>
            <a:ext cx="1598295" cy="0"/>
          </a:xfrm>
          <a:custGeom>
            <a:avLst/>
            <a:gdLst/>
            <a:ahLst/>
            <a:cxnLst/>
            <a:rect l="l" t="t" r="r" b="b"/>
            <a:pathLst>
              <a:path w="1598295">
                <a:moveTo>
                  <a:pt x="0" y="0"/>
                </a:moveTo>
                <a:lnTo>
                  <a:pt x="159808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6093279" y="4313557"/>
            <a:ext cx="2129155" cy="0"/>
          </a:xfrm>
          <a:custGeom>
            <a:avLst/>
            <a:gdLst/>
            <a:ahLst/>
            <a:cxnLst/>
            <a:rect l="l" t="t" r="r" b="b"/>
            <a:pathLst>
              <a:path w="2129154">
                <a:moveTo>
                  <a:pt x="0" y="0"/>
                </a:moveTo>
                <a:lnTo>
                  <a:pt x="2128902" y="0"/>
                </a:lnTo>
              </a:path>
            </a:pathLst>
          </a:custGeom>
          <a:ln w="95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6101734" y="43050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943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6093279" y="4305868"/>
            <a:ext cx="40640" cy="3810"/>
          </a:xfrm>
          <a:custGeom>
            <a:avLst/>
            <a:gdLst/>
            <a:ahLst/>
            <a:cxnLst/>
            <a:rect l="l" t="t" r="r" b="b"/>
            <a:pathLst>
              <a:path w="40639" h="3810">
                <a:moveTo>
                  <a:pt x="0" y="1774"/>
                </a:moveTo>
                <a:lnTo>
                  <a:pt x="40398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6051940" y="4311782"/>
            <a:ext cx="2145030" cy="0"/>
          </a:xfrm>
          <a:custGeom>
            <a:avLst/>
            <a:gdLst/>
            <a:ahLst/>
            <a:cxnLst/>
            <a:rect l="l" t="t" r="r" b="b"/>
            <a:pathLst>
              <a:path w="2145029">
                <a:moveTo>
                  <a:pt x="0" y="0"/>
                </a:moveTo>
                <a:lnTo>
                  <a:pt x="214487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6043485" y="4314740"/>
            <a:ext cx="2162175" cy="0"/>
          </a:xfrm>
          <a:custGeom>
            <a:avLst/>
            <a:gdLst/>
            <a:ahLst/>
            <a:cxnLst/>
            <a:rect l="l" t="t" r="r" b="b"/>
            <a:pathLst>
              <a:path w="2162175">
                <a:moveTo>
                  <a:pt x="0" y="0"/>
                </a:moveTo>
                <a:lnTo>
                  <a:pt x="2161786" y="0"/>
                </a:lnTo>
              </a:path>
            </a:pathLst>
          </a:custGeom>
          <a:ln w="166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6035029" y="4319472"/>
            <a:ext cx="2178685" cy="0"/>
          </a:xfrm>
          <a:custGeom>
            <a:avLst/>
            <a:gdLst/>
            <a:ahLst/>
            <a:cxnLst/>
            <a:rect l="l" t="t" r="r" b="b"/>
            <a:pathLst>
              <a:path w="2178684">
                <a:moveTo>
                  <a:pt x="0" y="0"/>
                </a:moveTo>
                <a:lnTo>
                  <a:pt x="2178696" y="0"/>
                </a:lnTo>
              </a:path>
            </a:pathLst>
          </a:custGeom>
          <a:ln w="190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5978659" y="4329026"/>
            <a:ext cx="1778635" cy="0"/>
          </a:xfrm>
          <a:custGeom>
            <a:avLst/>
            <a:gdLst/>
            <a:ahLst/>
            <a:cxnLst/>
            <a:rect l="l" t="t" r="r" b="b"/>
            <a:pathLst>
              <a:path w="1778634">
                <a:moveTo>
                  <a:pt x="0" y="0"/>
                </a:moveTo>
                <a:lnTo>
                  <a:pt x="1778469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5970204" y="4330709"/>
            <a:ext cx="1787525" cy="0"/>
          </a:xfrm>
          <a:custGeom>
            <a:avLst/>
            <a:gdLst/>
            <a:ahLst/>
            <a:cxnLst/>
            <a:rect l="l" t="t" r="r" b="b"/>
            <a:pathLst>
              <a:path w="1787525">
                <a:moveTo>
                  <a:pt x="0" y="0"/>
                </a:moveTo>
                <a:lnTo>
                  <a:pt x="1786924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5854646" y="4333075"/>
            <a:ext cx="1903095" cy="0"/>
          </a:xfrm>
          <a:custGeom>
            <a:avLst/>
            <a:gdLst/>
            <a:ahLst/>
            <a:cxnLst/>
            <a:rect l="l" t="t" r="r" b="b"/>
            <a:pathLst>
              <a:path w="1903095">
                <a:moveTo>
                  <a:pt x="0" y="0"/>
                </a:moveTo>
                <a:lnTo>
                  <a:pt x="1902482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5846190" y="4345496"/>
            <a:ext cx="1911350" cy="0"/>
          </a:xfrm>
          <a:custGeom>
            <a:avLst/>
            <a:gdLst/>
            <a:ahLst/>
            <a:cxnLst/>
            <a:rect l="l" t="t" r="r" b="b"/>
            <a:pathLst>
              <a:path w="1911350">
                <a:moveTo>
                  <a:pt x="0" y="0"/>
                </a:moveTo>
                <a:lnTo>
                  <a:pt x="1910938" y="0"/>
                </a:lnTo>
              </a:path>
            </a:pathLst>
          </a:custGeom>
          <a:ln w="2137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5863103" y="4332166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70">
                <a:moveTo>
                  <a:pt x="0" y="409"/>
                </a:moveTo>
                <a:lnTo>
                  <a:pt x="8454" y="40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5920411" y="4332166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70">
                <a:moveTo>
                  <a:pt x="0" y="409"/>
                </a:moveTo>
                <a:lnTo>
                  <a:pt x="16911" y="409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5846191" y="4060278"/>
            <a:ext cx="1911350" cy="296545"/>
          </a:xfrm>
          <a:custGeom>
            <a:avLst/>
            <a:gdLst/>
            <a:ahLst/>
            <a:cxnLst/>
            <a:rect l="l" t="t" r="r" b="b"/>
            <a:pathLst>
              <a:path w="1911350" h="296545">
                <a:moveTo>
                  <a:pt x="0" y="296456"/>
                </a:moveTo>
                <a:lnTo>
                  <a:pt x="0" y="275163"/>
                </a:lnTo>
                <a:lnTo>
                  <a:pt x="8455" y="275163"/>
                </a:lnTo>
                <a:lnTo>
                  <a:pt x="8455" y="273526"/>
                </a:lnTo>
                <a:lnTo>
                  <a:pt x="16910" y="273526"/>
                </a:lnTo>
                <a:lnTo>
                  <a:pt x="16910" y="272707"/>
                </a:lnTo>
                <a:lnTo>
                  <a:pt x="25366" y="272707"/>
                </a:lnTo>
                <a:lnTo>
                  <a:pt x="25366" y="273526"/>
                </a:lnTo>
                <a:lnTo>
                  <a:pt x="33821" y="273526"/>
                </a:lnTo>
                <a:lnTo>
                  <a:pt x="33821" y="275163"/>
                </a:lnTo>
                <a:lnTo>
                  <a:pt x="33821" y="273526"/>
                </a:lnTo>
                <a:lnTo>
                  <a:pt x="42277" y="273526"/>
                </a:lnTo>
                <a:lnTo>
                  <a:pt x="42277" y="272707"/>
                </a:lnTo>
                <a:lnTo>
                  <a:pt x="42277" y="274345"/>
                </a:lnTo>
                <a:lnTo>
                  <a:pt x="49793" y="274345"/>
                </a:lnTo>
                <a:lnTo>
                  <a:pt x="49793" y="275982"/>
                </a:lnTo>
                <a:lnTo>
                  <a:pt x="49793" y="274345"/>
                </a:lnTo>
                <a:lnTo>
                  <a:pt x="58248" y="274345"/>
                </a:lnTo>
                <a:lnTo>
                  <a:pt x="58248" y="273526"/>
                </a:lnTo>
                <a:lnTo>
                  <a:pt x="65764" y="273526"/>
                </a:lnTo>
                <a:lnTo>
                  <a:pt x="74220" y="273526"/>
                </a:lnTo>
                <a:lnTo>
                  <a:pt x="74220" y="271888"/>
                </a:lnTo>
                <a:lnTo>
                  <a:pt x="82675" y="271888"/>
                </a:lnTo>
                <a:lnTo>
                  <a:pt x="82675" y="271069"/>
                </a:lnTo>
                <a:lnTo>
                  <a:pt x="82675" y="271888"/>
                </a:lnTo>
                <a:lnTo>
                  <a:pt x="91131" y="271888"/>
                </a:lnTo>
                <a:lnTo>
                  <a:pt x="91131" y="273526"/>
                </a:lnTo>
                <a:lnTo>
                  <a:pt x="98647" y="273526"/>
                </a:lnTo>
                <a:lnTo>
                  <a:pt x="98647" y="271888"/>
                </a:lnTo>
                <a:lnTo>
                  <a:pt x="107102" y="271888"/>
                </a:lnTo>
                <a:lnTo>
                  <a:pt x="107102" y="271069"/>
                </a:lnTo>
                <a:lnTo>
                  <a:pt x="107102" y="272707"/>
                </a:lnTo>
                <a:lnTo>
                  <a:pt x="115558" y="272707"/>
                </a:lnTo>
                <a:lnTo>
                  <a:pt x="115558" y="274345"/>
                </a:lnTo>
                <a:lnTo>
                  <a:pt x="115558" y="272707"/>
                </a:lnTo>
                <a:lnTo>
                  <a:pt x="124013" y="272707"/>
                </a:lnTo>
                <a:lnTo>
                  <a:pt x="124013" y="271888"/>
                </a:lnTo>
                <a:lnTo>
                  <a:pt x="124013" y="270250"/>
                </a:lnTo>
                <a:lnTo>
                  <a:pt x="132469" y="270250"/>
                </a:lnTo>
                <a:lnTo>
                  <a:pt x="132469" y="269431"/>
                </a:lnTo>
                <a:lnTo>
                  <a:pt x="172867" y="269431"/>
                </a:lnTo>
                <a:lnTo>
                  <a:pt x="172867" y="270250"/>
                </a:lnTo>
                <a:lnTo>
                  <a:pt x="181323" y="270250"/>
                </a:lnTo>
                <a:lnTo>
                  <a:pt x="181323" y="267793"/>
                </a:lnTo>
                <a:lnTo>
                  <a:pt x="188839" y="267793"/>
                </a:lnTo>
                <a:lnTo>
                  <a:pt x="188839" y="265336"/>
                </a:lnTo>
                <a:lnTo>
                  <a:pt x="188839" y="262879"/>
                </a:lnTo>
                <a:lnTo>
                  <a:pt x="197294" y="262879"/>
                </a:lnTo>
                <a:lnTo>
                  <a:pt x="197294" y="260423"/>
                </a:lnTo>
                <a:lnTo>
                  <a:pt x="197294" y="257147"/>
                </a:lnTo>
                <a:lnTo>
                  <a:pt x="205749" y="257147"/>
                </a:lnTo>
                <a:lnTo>
                  <a:pt x="205749" y="254690"/>
                </a:lnTo>
                <a:lnTo>
                  <a:pt x="214205" y="254690"/>
                </a:lnTo>
                <a:lnTo>
                  <a:pt x="214205" y="255509"/>
                </a:lnTo>
                <a:lnTo>
                  <a:pt x="222660" y="255509"/>
                </a:lnTo>
                <a:lnTo>
                  <a:pt x="222660" y="253871"/>
                </a:lnTo>
                <a:lnTo>
                  <a:pt x="231116" y="253871"/>
                </a:lnTo>
                <a:lnTo>
                  <a:pt x="231116" y="253052"/>
                </a:lnTo>
                <a:lnTo>
                  <a:pt x="238632" y="253052"/>
                </a:lnTo>
                <a:lnTo>
                  <a:pt x="238632" y="250595"/>
                </a:lnTo>
                <a:lnTo>
                  <a:pt x="247087" y="250595"/>
                </a:lnTo>
                <a:lnTo>
                  <a:pt x="247087" y="248138"/>
                </a:lnTo>
                <a:lnTo>
                  <a:pt x="247087" y="246501"/>
                </a:lnTo>
                <a:lnTo>
                  <a:pt x="255543" y="246501"/>
                </a:lnTo>
                <a:lnTo>
                  <a:pt x="255543" y="245682"/>
                </a:lnTo>
                <a:lnTo>
                  <a:pt x="263998" y="245682"/>
                </a:lnTo>
                <a:lnTo>
                  <a:pt x="272454" y="245682"/>
                </a:lnTo>
                <a:lnTo>
                  <a:pt x="272454" y="244044"/>
                </a:lnTo>
                <a:lnTo>
                  <a:pt x="279030" y="244044"/>
                </a:lnTo>
                <a:lnTo>
                  <a:pt x="279030" y="243225"/>
                </a:lnTo>
                <a:lnTo>
                  <a:pt x="279030" y="245682"/>
                </a:lnTo>
                <a:lnTo>
                  <a:pt x="287486" y="245682"/>
                </a:lnTo>
                <a:lnTo>
                  <a:pt x="287486" y="248957"/>
                </a:lnTo>
                <a:lnTo>
                  <a:pt x="295941" y="248957"/>
                </a:lnTo>
                <a:lnTo>
                  <a:pt x="295941" y="249776"/>
                </a:lnTo>
                <a:lnTo>
                  <a:pt x="304397" y="249776"/>
                </a:lnTo>
                <a:lnTo>
                  <a:pt x="304397" y="251414"/>
                </a:lnTo>
                <a:lnTo>
                  <a:pt x="304397" y="249776"/>
                </a:lnTo>
                <a:lnTo>
                  <a:pt x="312852" y="249776"/>
                </a:lnTo>
                <a:lnTo>
                  <a:pt x="312852" y="248957"/>
                </a:lnTo>
                <a:lnTo>
                  <a:pt x="312852" y="247320"/>
                </a:lnTo>
                <a:lnTo>
                  <a:pt x="321308" y="247320"/>
                </a:lnTo>
                <a:lnTo>
                  <a:pt x="321308" y="246501"/>
                </a:lnTo>
                <a:lnTo>
                  <a:pt x="321308" y="244044"/>
                </a:lnTo>
                <a:lnTo>
                  <a:pt x="328824" y="244044"/>
                </a:lnTo>
                <a:lnTo>
                  <a:pt x="328824" y="241587"/>
                </a:lnTo>
                <a:lnTo>
                  <a:pt x="328824" y="239949"/>
                </a:lnTo>
                <a:lnTo>
                  <a:pt x="337279" y="239949"/>
                </a:lnTo>
                <a:lnTo>
                  <a:pt x="337279" y="239130"/>
                </a:lnTo>
                <a:lnTo>
                  <a:pt x="337279" y="237492"/>
                </a:lnTo>
                <a:lnTo>
                  <a:pt x="345735" y="237492"/>
                </a:lnTo>
                <a:lnTo>
                  <a:pt x="345735" y="236673"/>
                </a:lnTo>
                <a:lnTo>
                  <a:pt x="345735" y="234216"/>
                </a:lnTo>
                <a:lnTo>
                  <a:pt x="354190" y="234216"/>
                </a:lnTo>
                <a:lnTo>
                  <a:pt x="354190" y="231760"/>
                </a:lnTo>
                <a:lnTo>
                  <a:pt x="354190" y="230122"/>
                </a:lnTo>
                <a:lnTo>
                  <a:pt x="362646" y="230122"/>
                </a:lnTo>
                <a:lnTo>
                  <a:pt x="362646" y="229303"/>
                </a:lnTo>
                <a:lnTo>
                  <a:pt x="362646" y="226846"/>
                </a:lnTo>
                <a:lnTo>
                  <a:pt x="371101" y="226846"/>
                </a:lnTo>
                <a:lnTo>
                  <a:pt x="371101" y="224389"/>
                </a:lnTo>
                <a:lnTo>
                  <a:pt x="378617" y="224389"/>
                </a:lnTo>
                <a:lnTo>
                  <a:pt x="378617" y="221932"/>
                </a:lnTo>
                <a:lnTo>
                  <a:pt x="387073" y="221932"/>
                </a:lnTo>
                <a:lnTo>
                  <a:pt x="387073" y="219476"/>
                </a:lnTo>
                <a:lnTo>
                  <a:pt x="387073" y="220294"/>
                </a:lnTo>
                <a:lnTo>
                  <a:pt x="395528" y="220294"/>
                </a:lnTo>
                <a:lnTo>
                  <a:pt x="395528" y="221932"/>
                </a:lnTo>
                <a:lnTo>
                  <a:pt x="395528" y="223570"/>
                </a:lnTo>
                <a:lnTo>
                  <a:pt x="403044" y="223570"/>
                </a:lnTo>
                <a:lnTo>
                  <a:pt x="403044" y="225208"/>
                </a:lnTo>
                <a:lnTo>
                  <a:pt x="411499" y="225208"/>
                </a:lnTo>
                <a:lnTo>
                  <a:pt x="411499" y="221113"/>
                </a:lnTo>
                <a:lnTo>
                  <a:pt x="419015" y="221113"/>
                </a:lnTo>
                <a:lnTo>
                  <a:pt x="419015" y="217019"/>
                </a:lnTo>
                <a:lnTo>
                  <a:pt x="419015" y="210467"/>
                </a:lnTo>
                <a:lnTo>
                  <a:pt x="428410" y="210467"/>
                </a:lnTo>
                <a:lnTo>
                  <a:pt x="428410" y="204735"/>
                </a:lnTo>
                <a:lnTo>
                  <a:pt x="428410" y="198183"/>
                </a:lnTo>
                <a:lnTo>
                  <a:pt x="436866" y="198183"/>
                </a:lnTo>
                <a:lnTo>
                  <a:pt x="436866" y="191632"/>
                </a:lnTo>
                <a:lnTo>
                  <a:pt x="436866" y="185080"/>
                </a:lnTo>
                <a:lnTo>
                  <a:pt x="445321" y="185080"/>
                </a:lnTo>
                <a:lnTo>
                  <a:pt x="445321" y="179347"/>
                </a:lnTo>
                <a:lnTo>
                  <a:pt x="445321" y="177710"/>
                </a:lnTo>
                <a:lnTo>
                  <a:pt x="453777" y="177710"/>
                </a:lnTo>
                <a:lnTo>
                  <a:pt x="453777" y="176891"/>
                </a:lnTo>
                <a:lnTo>
                  <a:pt x="453777" y="179347"/>
                </a:lnTo>
                <a:lnTo>
                  <a:pt x="462232" y="179347"/>
                </a:lnTo>
                <a:lnTo>
                  <a:pt x="462232" y="181804"/>
                </a:lnTo>
                <a:lnTo>
                  <a:pt x="462232" y="188356"/>
                </a:lnTo>
                <a:lnTo>
                  <a:pt x="468809" y="188356"/>
                </a:lnTo>
                <a:lnTo>
                  <a:pt x="468809" y="194907"/>
                </a:lnTo>
                <a:lnTo>
                  <a:pt x="468809" y="192451"/>
                </a:lnTo>
                <a:lnTo>
                  <a:pt x="477264" y="192451"/>
                </a:lnTo>
                <a:lnTo>
                  <a:pt x="477264" y="189994"/>
                </a:lnTo>
                <a:lnTo>
                  <a:pt x="477264" y="187537"/>
                </a:lnTo>
                <a:lnTo>
                  <a:pt x="485720" y="187537"/>
                </a:lnTo>
                <a:lnTo>
                  <a:pt x="485720" y="185080"/>
                </a:lnTo>
                <a:lnTo>
                  <a:pt x="485720" y="188356"/>
                </a:lnTo>
                <a:lnTo>
                  <a:pt x="494175" y="188356"/>
                </a:lnTo>
                <a:lnTo>
                  <a:pt x="494175" y="192451"/>
                </a:lnTo>
                <a:lnTo>
                  <a:pt x="494175" y="194088"/>
                </a:lnTo>
                <a:lnTo>
                  <a:pt x="502631" y="194088"/>
                </a:lnTo>
                <a:lnTo>
                  <a:pt x="502631" y="195726"/>
                </a:lnTo>
                <a:lnTo>
                  <a:pt x="502631" y="198183"/>
                </a:lnTo>
                <a:lnTo>
                  <a:pt x="511086" y="198183"/>
                </a:lnTo>
                <a:lnTo>
                  <a:pt x="511086" y="200640"/>
                </a:lnTo>
                <a:lnTo>
                  <a:pt x="511086" y="192451"/>
                </a:lnTo>
                <a:lnTo>
                  <a:pt x="518602" y="192451"/>
                </a:lnTo>
                <a:lnTo>
                  <a:pt x="518602" y="185080"/>
                </a:lnTo>
                <a:lnTo>
                  <a:pt x="518602" y="177710"/>
                </a:lnTo>
                <a:lnTo>
                  <a:pt x="527058" y="177710"/>
                </a:lnTo>
                <a:lnTo>
                  <a:pt x="527058" y="170339"/>
                </a:lnTo>
                <a:lnTo>
                  <a:pt x="527058" y="172796"/>
                </a:lnTo>
                <a:lnTo>
                  <a:pt x="535513" y="172796"/>
                </a:lnTo>
                <a:lnTo>
                  <a:pt x="535513" y="175253"/>
                </a:lnTo>
                <a:lnTo>
                  <a:pt x="535513" y="177710"/>
                </a:lnTo>
                <a:lnTo>
                  <a:pt x="543969" y="177710"/>
                </a:lnTo>
                <a:lnTo>
                  <a:pt x="543969" y="180985"/>
                </a:lnTo>
                <a:lnTo>
                  <a:pt x="543969" y="184261"/>
                </a:lnTo>
                <a:lnTo>
                  <a:pt x="551485" y="184261"/>
                </a:lnTo>
                <a:lnTo>
                  <a:pt x="551485" y="188356"/>
                </a:lnTo>
                <a:lnTo>
                  <a:pt x="551485" y="183442"/>
                </a:lnTo>
                <a:lnTo>
                  <a:pt x="560880" y="183442"/>
                </a:lnTo>
                <a:lnTo>
                  <a:pt x="560880" y="178529"/>
                </a:lnTo>
                <a:lnTo>
                  <a:pt x="560880" y="174434"/>
                </a:lnTo>
                <a:lnTo>
                  <a:pt x="568396" y="174434"/>
                </a:lnTo>
                <a:lnTo>
                  <a:pt x="568396" y="171158"/>
                </a:lnTo>
                <a:lnTo>
                  <a:pt x="568396" y="162969"/>
                </a:lnTo>
                <a:lnTo>
                  <a:pt x="576851" y="162969"/>
                </a:lnTo>
                <a:lnTo>
                  <a:pt x="576851" y="155598"/>
                </a:lnTo>
                <a:lnTo>
                  <a:pt x="576851" y="153141"/>
                </a:lnTo>
                <a:lnTo>
                  <a:pt x="585307" y="153141"/>
                </a:lnTo>
                <a:lnTo>
                  <a:pt x="585307" y="150685"/>
                </a:lnTo>
                <a:lnTo>
                  <a:pt x="593762" y="150685"/>
                </a:lnTo>
                <a:lnTo>
                  <a:pt x="593762" y="151503"/>
                </a:lnTo>
                <a:lnTo>
                  <a:pt x="602218" y="151503"/>
                </a:lnTo>
                <a:lnTo>
                  <a:pt x="602218" y="153141"/>
                </a:lnTo>
                <a:lnTo>
                  <a:pt x="602218" y="154779"/>
                </a:lnTo>
                <a:lnTo>
                  <a:pt x="609734" y="154779"/>
                </a:lnTo>
                <a:lnTo>
                  <a:pt x="609734" y="156417"/>
                </a:lnTo>
                <a:lnTo>
                  <a:pt x="609734" y="161331"/>
                </a:lnTo>
                <a:lnTo>
                  <a:pt x="617249" y="161331"/>
                </a:lnTo>
                <a:lnTo>
                  <a:pt x="617249" y="166244"/>
                </a:lnTo>
                <a:lnTo>
                  <a:pt x="625705" y="166244"/>
                </a:lnTo>
                <a:lnTo>
                  <a:pt x="625705" y="154779"/>
                </a:lnTo>
                <a:lnTo>
                  <a:pt x="634160" y="154779"/>
                </a:lnTo>
                <a:lnTo>
                  <a:pt x="634160" y="143314"/>
                </a:lnTo>
                <a:lnTo>
                  <a:pt x="634160" y="125297"/>
                </a:lnTo>
                <a:lnTo>
                  <a:pt x="643555" y="125297"/>
                </a:lnTo>
                <a:lnTo>
                  <a:pt x="643555" y="107281"/>
                </a:lnTo>
                <a:lnTo>
                  <a:pt x="643555" y="116289"/>
                </a:lnTo>
                <a:lnTo>
                  <a:pt x="652011" y="116289"/>
                </a:lnTo>
                <a:lnTo>
                  <a:pt x="652011" y="125297"/>
                </a:lnTo>
                <a:lnTo>
                  <a:pt x="652011" y="131849"/>
                </a:lnTo>
                <a:lnTo>
                  <a:pt x="659527" y="131849"/>
                </a:lnTo>
                <a:lnTo>
                  <a:pt x="659527" y="138400"/>
                </a:lnTo>
                <a:lnTo>
                  <a:pt x="659527" y="152322"/>
                </a:lnTo>
                <a:lnTo>
                  <a:pt x="666103" y="152322"/>
                </a:lnTo>
                <a:lnTo>
                  <a:pt x="666103" y="167063"/>
                </a:lnTo>
                <a:lnTo>
                  <a:pt x="666103" y="164607"/>
                </a:lnTo>
                <a:lnTo>
                  <a:pt x="674559" y="164607"/>
                </a:lnTo>
                <a:lnTo>
                  <a:pt x="674559" y="162150"/>
                </a:lnTo>
                <a:lnTo>
                  <a:pt x="674559" y="160512"/>
                </a:lnTo>
                <a:lnTo>
                  <a:pt x="683014" y="160512"/>
                </a:lnTo>
                <a:lnTo>
                  <a:pt x="683014" y="159693"/>
                </a:lnTo>
                <a:lnTo>
                  <a:pt x="683014" y="162150"/>
                </a:lnTo>
                <a:lnTo>
                  <a:pt x="691470" y="162150"/>
                </a:lnTo>
                <a:lnTo>
                  <a:pt x="691470" y="165425"/>
                </a:lnTo>
                <a:lnTo>
                  <a:pt x="691470" y="161331"/>
                </a:lnTo>
                <a:lnTo>
                  <a:pt x="699925" y="161331"/>
                </a:lnTo>
                <a:lnTo>
                  <a:pt x="699925" y="157236"/>
                </a:lnTo>
                <a:lnTo>
                  <a:pt x="699925" y="153141"/>
                </a:lnTo>
                <a:lnTo>
                  <a:pt x="707441" y="153141"/>
                </a:lnTo>
                <a:lnTo>
                  <a:pt x="707441" y="149866"/>
                </a:lnTo>
                <a:lnTo>
                  <a:pt x="707441" y="145771"/>
                </a:lnTo>
                <a:lnTo>
                  <a:pt x="715897" y="145771"/>
                </a:lnTo>
                <a:lnTo>
                  <a:pt x="715897" y="142495"/>
                </a:lnTo>
                <a:lnTo>
                  <a:pt x="724352" y="142495"/>
                </a:lnTo>
                <a:lnTo>
                  <a:pt x="724352" y="146590"/>
                </a:lnTo>
                <a:lnTo>
                  <a:pt x="732808" y="146590"/>
                </a:lnTo>
                <a:lnTo>
                  <a:pt x="732808" y="150685"/>
                </a:lnTo>
                <a:lnTo>
                  <a:pt x="732808" y="156417"/>
                </a:lnTo>
                <a:lnTo>
                  <a:pt x="741263" y="156417"/>
                </a:lnTo>
                <a:lnTo>
                  <a:pt x="741263" y="162969"/>
                </a:lnTo>
                <a:lnTo>
                  <a:pt x="741263" y="165425"/>
                </a:lnTo>
                <a:lnTo>
                  <a:pt x="747840" y="165425"/>
                </a:lnTo>
                <a:lnTo>
                  <a:pt x="747840" y="168701"/>
                </a:lnTo>
                <a:lnTo>
                  <a:pt x="747840" y="169520"/>
                </a:lnTo>
                <a:lnTo>
                  <a:pt x="756295" y="169520"/>
                </a:lnTo>
                <a:lnTo>
                  <a:pt x="756295" y="171158"/>
                </a:lnTo>
                <a:lnTo>
                  <a:pt x="756295" y="166244"/>
                </a:lnTo>
                <a:lnTo>
                  <a:pt x="764751" y="166244"/>
                </a:lnTo>
                <a:lnTo>
                  <a:pt x="764751" y="161331"/>
                </a:lnTo>
                <a:lnTo>
                  <a:pt x="764751" y="155598"/>
                </a:lnTo>
                <a:lnTo>
                  <a:pt x="773206" y="155598"/>
                </a:lnTo>
                <a:lnTo>
                  <a:pt x="773206" y="150685"/>
                </a:lnTo>
                <a:lnTo>
                  <a:pt x="773206" y="157236"/>
                </a:lnTo>
                <a:lnTo>
                  <a:pt x="781662" y="157236"/>
                </a:lnTo>
                <a:lnTo>
                  <a:pt x="781662" y="163788"/>
                </a:lnTo>
                <a:lnTo>
                  <a:pt x="781662" y="167882"/>
                </a:lnTo>
                <a:lnTo>
                  <a:pt x="790117" y="167882"/>
                </a:lnTo>
                <a:lnTo>
                  <a:pt x="790117" y="171977"/>
                </a:lnTo>
                <a:lnTo>
                  <a:pt x="797633" y="171977"/>
                </a:lnTo>
                <a:lnTo>
                  <a:pt x="797633" y="162969"/>
                </a:lnTo>
                <a:lnTo>
                  <a:pt x="806089" y="162969"/>
                </a:lnTo>
                <a:lnTo>
                  <a:pt x="806089" y="153960"/>
                </a:lnTo>
                <a:lnTo>
                  <a:pt x="806089" y="143314"/>
                </a:lnTo>
                <a:lnTo>
                  <a:pt x="814544" y="143314"/>
                </a:lnTo>
                <a:lnTo>
                  <a:pt x="814544" y="133487"/>
                </a:lnTo>
                <a:lnTo>
                  <a:pt x="814544" y="134306"/>
                </a:lnTo>
                <a:lnTo>
                  <a:pt x="822999" y="134306"/>
                </a:lnTo>
                <a:lnTo>
                  <a:pt x="822999" y="135944"/>
                </a:lnTo>
                <a:lnTo>
                  <a:pt x="822999" y="131030"/>
                </a:lnTo>
                <a:lnTo>
                  <a:pt x="831455" y="131030"/>
                </a:lnTo>
                <a:lnTo>
                  <a:pt x="831455" y="126116"/>
                </a:lnTo>
                <a:lnTo>
                  <a:pt x="831455" y="123660"/>
                </a:lnTo>
                <a:lnTo>
                  <a:pt x="839910" y="123660"/>
                </a:lnTo>
                <a:lnTo>
                  <a:pt x="839910" y="121203"/>
                </a:lnTo>
                <a:lnTo>
                  <a:pt x="839910" y="119565"/>
                </a:lnTo>
                <a:lnTo>
                  <a:pt x="847426" y="119565"/>
                </a:lnTo>
                <a:lnTo>
                  <a:pt x="847426" y="118746"/>
                </a:lnTo>
                <a:lnTo>
                  <a:pt x="847426" y="121203"/>
                </a:lnTo>
                <a:lnTo>
                  <a:pt x="855882" y="121203"/>
                </a:lnTo>
                <a:lnTo>
                  <a:pt x="855882" y="123660"/>
                </a:lnTo>
                <a:lnTo>
                  <a:pt x="855882" y="131030"/>
                </a:lnTo>
                <a:lnTo>
                  <a:pt x="864337" y="131030"/>
                </a:lnTo>
                <a:lnTo>
                  <a:pt x="864337" y="139219"/>
                </a:lnTo>
                <a:lnTo>
                  <a:pt x="864337" y="152322"/>
                </a:lnTo>
                <a:lnTo>
                  <a:pt x="871853" y="152322"/>
                </a:lnTo>
                <a:lnTo>
                  <a:pt x="871853" y="165425"/>
                </a:lnTo>
                <a:lnTo>
                  <a:pt x="871853" y="170339"/>
                </a:lnTo>
                <a:lnTo>
                  <a:pt x="879369" y="170339"/>
                </a:lnTo>
                <a:lnTo>
                  <a:pt x="879369" y="176072"/>
                </a:lnTo>
                <a:lnTo>
                  <a:pt x="879369" y="158055"/>
                </a:lnTo>
                <a:lnTo>
                  <a:pt x="888764" y="158055"/>
                </a:lnTo>
                <a:lnTo>
                  <a:pt x="888764" y="140038"/>
                </a:lnTo>
                <a:lnTo>
                  <a:pt x="888764" y="122022"/>
                </a:lnTo>
                <a:lnTo>
                  <a:pt x="897220" y="122022"/>
                </a:lnTo>
                <a:lnTo>
                  <a:pt x="897220" y="104005"/>
                </a:lnTo>
                <a:lnTo>
                  <a:pt x="897220" y="77799"/>
                </a:lnTo>
                <a:lnTo>
                  <a:pt x="906615" y="77799"/>
                </a:lnTo>
                <a:lnTo>
                  <a:pt x="906615" y="52412"/>
                </a:lnTo>
                <a:lnTo>
                  <a:pt x="906615" y="29481"/>
                </a:lnTo>
                <a:lnTo>
                  <a:pt x="916010" y="29481"/>
                </a:lnTo>
                <a:lnTo>
                  <a:pt x="916010" y="6551"/>
                </a:lnTo>
                <a:lnTo>
                  <a:pt x="916010" y="22111"/>
                </a:lnTo>
                <a:lnTo>
                  <a:pt x="923526" y="22111"/>
                </a:lnTo>
                <a:lnTo>
                  <a:pt x="923526" y="37671"/>
                </a:lnTo>
                <a:lnTo>
                  <a:pt x="923526" y="63058"/>
                </a:lnTo>
                <a:lnTo>
                  <a:pt x="931042" y="63058"/>
                </a:lnTo>
                <a:lnTo>
                  <a:pt x="931042" y="89264"/>
                </a:lnTo>
                <a:lnTo>
                  <a:pt x="931042" y="103186"/>
                </a:lnTo>
                <a:lnTo>
                  <a:pt x="937618" y="103186"/>
                </a:lnTo>
                <a:lnTo>
                  <a:pt x="937618" y="117927"/>
                </a:lnTo>
                <a:lnTo>
                  <a:pt x="937618" y="121203"/>
                </a:lnTo>
                <a:lnTo>
                  <a:pt x="946074" y="121203"/>
                </a:lnTo>
                <a:lnTo>
                  <a:pt x="946074" y="125297"/>
                </a:lnTo>
                <a:lnTo>
                  <a:pt x="946074" y="121203"/>
                </a:lnTo>
                <a:lnTo>
                  <a:pt x="954529" y="121203"/>
                </a:lnTo>
                <a:lnTo>
                  <a:pt x="954529" y="117927"/>
                </a:lnTo>
                <a:lnTo>
                  <a:pt x="954529" y="107281"/>
                </a:lnTo>
                <a:lnTo>
                  <a:pt x="962985" y="107281"/>
                </a:lnTo>
                <a:lnTo>
                  <a:pt x="962985" y="97453"/>
                </a:lnTo>
                <a:lnTo>
                  <a:pt x="962985" y="81894"/>
                </a:lnTo>
                <a:lnTo>
                  <a:pt x="972380" y="81894"/>
                </a:lnTo>
                <a:lnTo>
                  <a:pt x="972380" y="66334"/>
                </a:lnTo>
                <a:lnTo>
                  <a:pt x="972380" y="71247"/>
                </a:lnTo>
                <a:lnTo>
                  <a:pt x="980835" y="71247"/>
                </a:lnTo>
                <a:lnTo>
                  <a:pt x="980835" y="76980"/>
                </a:lnTo>
                <a:lnTo>
                  <a:pt x="980835" y="99091"/>
                </a:lnTo>
                <a:lnTo>
                  <a:pt x="986472" y="99091"/>
                </a:lnTo>
                <a:lnTo>
                  <a:pt x="986472" y="121203"/>
                </a:lnTo>
                <a:lnTo>
                  <a:pt x="986472" y="139219"/>
                </a:lnTo>
                <a:lnTo>
                  <a:pt x="993988" y="139219"/>
                </a:lnTo>
                <a:lnTo>
                  <a:pt x="993988" y="157236"/>
                </a:lnTo>
                <a:lnTo>
                  <a:pt x="993988" y="149047"/>
                </a:lnTo>
                <a:lnTo>
                  <a:pt x="1003383" y="149047"/>
                </a:lnTo>
                <a:lnTo>
                  <a:pt x="1003383" y="141676"/>
                </a:lnTo>
                <a:lnTo>
                  <a:pt x="1003383" y="132668"/>
                </a:lnTo>
                <a:lnTo>
                  <a:pt x="1011839" y="132668"/>
                </a:lnTo>
                <a:lnTo>
                  <a:pt x="1011839" y="123660"/>
                </a:lnTo>
                <a:lnTo>
                  <a:pt x="1011839" y="105643"/>
                </a:lnTo>
                <a:lnTo>
                  <a:pt x="1021233" y="105643"/>
                </a:lnTo>
                <a:lnTo>
                  <a:pt x="1021233" y="87626"/>
                </a:lnTo>
                <a:lnTo>
                  <a:pt x="1021233" y="92540"/>
                </a:lnTo>
                <a:lnTo>
                  <a:pt x="1028749" y="92540"/>
                </a:lnTo>
                <a:lnTo>
                  <a:pt x="1028749" y="98272"/>
                </a:lnTo>
                <a:lnTo>
                  <a:pt x="1028749" y="112194"/>
                </a:lnTo>
                <a:lnTo>
                  <a:pt x="1036265" y="112194"/>
                </a:lnTo>
                <a:lnTo>
                  <a:pt x="1036265" y="126935"/>
                </a:lnTo>
                <a:lnTo>
                  <a:pt x="1036265" y="134306"/>
                </a:lnTo>
                <a:lnTo>
                  <a:pt x="1043781" y="134306"/>
                </a:lnTo>
                <a:lnTo>
                  <a:pt x="1043781" y="142495"/>
                </a:lnTo>
                <a:lnTo>
                  <a:pt x="1052237" y="142495"/>
                </a:lnTo>
                <a:lnTo>
                  <a:pt x="1052237" y="138400"/>
                </a:lnTo>
                <a:lnTo>
                  <a:pt x="1060692" y="138400"/>
                </a:lnTo>
                <a:lnTo>
                  <a:pt x="1060692" y="135125"/>
                </a:lnTo>
                <a:lnTo>
                  <a:pt x="1060692" y="130211"/>
                </a:lnTo>
                <a:lnTo>
                  <a:pt x="1069148" y="130211"/>
                </a:lnTo>
                <a:lnTo>
                  <a:pt x="1069148" y="125297"/>
                </a:lnTo>
                <a:lnTo>
                  <a:pt x="1069148" y="116289"/>
                </a:lnTo>
                <a:lnTo>
                  <a:pt x="1078543" y="116289"/>
                </a:lnTo>
                <a:lnTo>
                  <a:pt x="1078543" y="107281"/>
                </a:lnTo>
                <a:lnTo>
                  <a:pt x="1078543" y="99091"/>
                </a:lnTo>
                <a:lnTo>
                  <a:pt x="1086059" y="99091"/>
                </a:lnTo>
                <a:lnTo>
                  <a:pt x="1086059" y="91721"/>
                </a:lnTo>
                <a:lnTo>
                  <a:pt x="1094514" y="91721"/>
                </a:lnTo>
                <a:lnTo>
                  <a:pt x="1094514" y="96634"/>
                </a:lnTo>
                <a:lnTo>
                  <a:pt x="1102030" y="96634"/>
                </a:lnTo>
                <a:lnTo>
                  <a:pt x="1102030" y="102367"/>
                </a:lnTo>
                <a:lnTo>
                  <a:pt x="1102030" y="91721"/>
                </a:lnTo>
                <a:lnTo>
                  <a:pt x="1111425" y="91721"/>
                </a:lnTo>
                <a:lnTo>
                  <a:pt x="1111425" y="81894"/>
                </a:lnTo>
                <a:lnTo>
                  <a:pt x="1111425" y="58144"/>
                </a:lnTo>
                <a:lnTo>
                  <a:pt x="1120820" y="58144"/>
                </a:lnTo>
                <a:lnTo>
                  <a:pt x="1120820" y="35214"/>
                </a:lnTo>
                <a:lnTo>
                  <a:pt x="1120820" y="18835"/>
                </a:lnTo>
                <a:lnTo>
                  <a:pt x="1130215" y="18835"/>
                </a:lnTo>
                <a:lnTo>
                  <a:pt x="1130215" y="2456"/>
                </a:lnTo>
                <a:lnTo>
                  <a:pt x="1130215" y="14740"/>
                </a:lnTo>
                <a:lnTo>
                  <a:pt x="1136792" y="14740"/>
                </a:lnTo>
                <a:lnTo>
                  <a:pt x="1136792" y="27843"/>
                </a:lnTo>
                <a:lnTo>
                  <a:pt x="1136792" y="45860"/>
                </a:lnTo>
                <a:lnTo>
                  <a:pt x="1144308" y="45860"/>
                </a:lnTo>
                <a:lnTo>
                  <a:pt x="1144308" y="63877"/>
                </a:lnTo>
                <a:lnTo>
                  <a:pt x="1144308" y="65515"/>
                </a:lnTo>
                <a:lnTo>
                  <a:pt x="1152763" y="65515"/>
                </a:lnTo>
                <a:lnTo>
                  <a:pt x="1152763" y="67153"/>
                </a:lnTo>
                <a:lnTo>
                  <a:pt x="1152763" y="49955"/>
                </a:lnTo>
                <a:lnTo>
                  <a:pt x="1161219" y="49955"/>
                </a:lnTo>
                <a:lnTo>
                  <a:pt x="1161219" y="33576"/>
                </a:lnTo>
                <a:lnTo>
                  <a:pt x="1161219" y="16378"/>
                </a:lnTo>
                <a:lnTo>
                  <a:pt x="1170614" y="16378"/>
                </a:lnTo>
                <a:lnTo>
                  <a:pt x="1170614" y="0"/>
                </a:lnTo>
                <a:lnTo>
                  <a:pt x="1170614" y="6551"/>
                </a:lnTo>
                <a:lnTo>
                  <a:pt x="1179069" y="6551"/>
                </a:lnTo>
                <a:lnTo>
                  <a:pt x="1179069" y="13103"/>
                </a:lnTo>
                <a:lnTo>
                  <a:pt x="1179069" y="22111"/>
                </a:lnTo>
                <a:lnTo>
                  <a:pt x="1185646" y="22111"/>
                </a:lnTo>
                <a:lnTo>
                  <a:pt x="1185646" y="31119"/>
                </a:lnTo>
                <a:lnTo>
                  <a:pt x="1185646" y="53231"/>
                </a:lnTo>
                <a:lnTo>
                  <a:pt x="1193162" y="53231"/>
                </a:lnTo>
                <a:lnTo>
                  <a:pt x="1193162" y="75342"/>
                </a:lnTo>
                <a:lnTo>
                  <a:pt x="1193162" y="93359"/>
                </a:lnTo>
                <a:lnTo>
                  <a:pt x="1200678" y="93359"/>
                </a:lnTo>
                <a:lnTo>
                  <a:pt x="1200678" y="111375"/>
                </a:lnTo>
                <a:lnTo>
                  <a:pt x="1200678" y="108919"/>
                </a:lnTo>
                <a:lnTo>
                  <a:pt x="1209133" y="108919"/>
                </a:lnTo>
                <a:lnTo>
                  <a:pt x="1209133" y="106462"/>
                </a:lnTo>
                <a:lnTo>
                  <a:pt x="1209133" y="104005"/>
                </a:lnTo>
                <a:lnTo>
                  <a:pt x="1216649" y="104005"/>
                </a:lnTo>
                <a:lnTo>
                  <a:pt x="1216649" y="101548"/>
                </a:lnTo>
                <a:lnTo>
                  <a:pt x="1225104" y="101548"/>
                </a:lnTo>
                <a:lnTo>
                  <a:pt x="1225104" y="99910"/>
                </a:lnTo>
                <a:lnTo>
                  <a:pt x="1233560" y="99910"/>
                </a:lnTo>
                <a:lnTo>
                  <a:pt x="1233560" y="99091"/>
                </a:lnTo>
                <a:lnTo>
                  <a:pt x="1233560" y="94178"/>
                </a:lnTo>
                <a:lnTo>
                  <a:pt x="1242015" y="94178"/>
                </a:lnTo>
                <a:lnTo>
                  <a:pt x="1242015" y="89264"/>
                </a:lnTo>
                <a:lnTo>
                  <a:pt x="1242015" y="87626"/>
                </a:lnTo>
                <a:lnTo>
                  <a:pt x="1250471" y="87626"/>
                </a:lnTo>
                <a:lnTo>
                  <a:pt x="1250471" y="86807"/>
                </a:lnTo>
                <a:lnTo>
                  <a:pt x="1250471" y="85169"/>
                </a:lnTo>
                <a:lnTo>
                  <a:pt x="1258926" y="85169"/>
                </a:lnTo>
                <a:lnTo>
                  <a:pt x="1258926" y="84350"/>
                </a:lnTo>
                <a:lnTo>
                  <a:pt x="1258926" y="85169"/>
                </a:lnTo>
                <a:lnTo>
                  <a:pt x="1266442" y="85169"/>
                </a:lnTo>
                <a:lnTo>
                  <a:pt x="1266442" y="86807"/>
                </a:lnTo>
                <a:lnTo>
                  <a:pt x="1266442" y="91721"/>
                </a:lnTo>
                <a:lnTo>
                  <a:pt x="1273958" y="91721"/>
                </a:lnTo>
                <a:lnTo>
                  <a:pt x="1273958" y="97453"/>
                </a:lnTo>
                <a:lnTo>
                  <a:pt x="1273958" y="98272"/>
                </a:lnTo>
                <a:lnTo>
                  <a:pt x="1282414" y="98272"/>
                </a:lnTo>
                <a:lnTo>
                  <a:pt x="1282414" y="99910"/>
                </a:lnTo>
                <a:lnTo>
                  <a:pt x="1282414" y="100729"/>
                </a:lnTo>
                <a:lnTo>
                  <a:pt x="1290869" y="100729"/>
                </a:lnTo>
                <a:lnTo>
                  <a:pt x="1290869" y="102367"/>
                </a:lnTo>
                <a:lnTo>
                  <a:pt x="1290869" y="104824"/>
                </a:lnTo>
                <a:lnTo>
                  <a:pt x="1299325" y="104824"/>
                </a:lnTo>
                <a:lnTo>
                  <a:pt x="1299325" y="108100"/>
                </a:lnTo>
                <a:lnTo>
                  <a:pt x="1299325" y="108919"/>
                </a:lnTo>
                <a:lnTo>
                  <a:pt x="1307780" y="108919"/>
                </a:lnTo>
                <a:lnTo>
                  <a:pt x="1307780" y="110556"/>
                </a:lnTo>
                <a:lnTo>
                  <a:pt x="1307780" y="119565"/>
                </a:lnTo>
                <a:lnTo>
                  <a:pt x="1314357" y="119565"/>
                </a:lnTo>
                <a:lnTo>
                  <a:pt x="1314357" y="129392"/>
                </a:lnTo>
                <a:lnTo>
                  <a:pt x="1314357" y="121203"/>
                </a:lnTo>
                <a:lnTo>
                  <a:pt x="1322812" y="121203"/>
                </a:lnTo>
                <a:lnTo>
                  <a:pt x="1322812" y="113832"/>
                </a:lnTo>
                <a:lnTo>
                  <a:pt x="1322812" y="112194"/>
                </a:lnTo>
                <a:lnTo>
                  <a:pt x="1331268" y="112194"/>
                </a:lnTo>
                <a:lnTo>
                  <a:pt x="1331268" y="111375"/>
                </a:lnTo>
                <a:lnTo>
                  <a:pt x="1331268" y="98272"/>
                </a:lnTo>
                <a:lnTo>
                  <a:pt x="1340663" y="98272"/>
                </a:lnTo>
                <a:lnTo>
                  <a:pt x="1340663" y="85169"/>
                </a:lnTo>
                <a:lnTo>
                  <a:pt x="1340663" y="82712"/>
                </a:lnTo>
                <a:lnTo>
                  <a:pt x="1349118" y="82712"/>
                </a:lnTo>
                <a:lnTo>
                  <a:pt x="1349118" y="80256"/>
                </a:lnTo>
                <a:lnTo>
                  <a:pt x="1349118" y="76161"/>
                </a:lnTo>
                <a:lnTo>
                  <a:pt x="1357574" y="76161"/>
                </a:lnTo>
                <a:lnTo>
                  <a:pt x="1357574" y="72885"/>
                </a:lnTo>
                <a:lnTo>
                  <a:pt x="1357574" y="76980"/>
                </a:lnTo>
                <a:lnTo>
                  <a:pt x="1365090" y="76980"/>
                </a:lnTo>
                <a:lnTo>
                  <a:pt x="1365090" y="81075"/>
                </a:lnTo>
                <a:lnTo>
                  <a:pt x="1365090" y="104005"/>
                </a:lnTo>
                <a:lnTo>
                  <a:pt x="1371666" y="104005"/>
                </a:lnTo>
                <a:lnTo>
                  <a:pt x="1371666" y="126935"/>
                </a:lnTo>
                <a:lnTo>
                  <a:pt x="1371666" y="144133"/>
                </a:lnTo>
                <a:lnTo>
                  <a:pt x="1379182" y="144133"/>
                </a:lnTo>
                <a:lnTo>
                  <a:pt x="1379182" y="161331"/>
                </a:lnTo>
                <a:lnTo>
                  <a:pt x="1379182" y="154779"/>
                </a:lnTo>
                <a:lnTo>
                  <a:pt x="1388577" y="154779"/>
                </a:lnTo>
                <a:lnTo>
                  <a:pt x="1388577" y="148228"/>
                </a:lnTo>
                <a:lnTo>
                  <a:pt x="1388577" y="134306"/>
                </a:lnTo>
                <a:lnTo>
                  <a:pt x="1396093" y="134306"/>
                </a:lnTo>
                <a:lnTo>
                  <a:pt x="1396093" y="120384"/>
                </a:lnTo>
                <a:lnTo>
                  <a:pt x="1396093" y="113832"/>
                </a:lnTo>
                <a:lnTo>
                  <a:pt x="1404549" y="113832"/>
                </a:lnTo>
                <a:lnTo>
                  <a:pt x="1404549" y="107281"/>
                </a:lnTo>
                <a:lnTo>
                  <a:pt x="1404549" y="103186"/>
                </a:lnTo>
                <a:lnTo>
                  <a:pt x="1413944" y="103186"/>
                </a:lnTo>
                <a:lnTo>
                  <a:pt x="1413944" y="99910"/>
                </a:lnTo>
                <a:lnTo>
                  <a:pt x="1413944" y="106462"/>
                </a:lnTo>
                <a:lnTo>
                  <a:pt x="1421460" y="106462"/>
                </a:lnTo>
                <a:lnTo>
                  <a:pt x="1421460" y="113013"/>
                </a:lnTo>
                <a:lnTo>
                  <a:pt x="1421460" y="117927"/>
                </a:lnTo>
                <a:lnTo>
                  <a:pt x="1429915" y="117927"/>
                </a:lnTo>
                <a:lnTo>
                  <a:pt x="1429915" y="122841"/>
                </a:lnTo>
                <a:lnTo>
                  <a:pt x="1429915" y="129392"/>
                </a:lnTo>
                <a:lnTo>
                  <a:pt x="1437431" y="129392"/>
                </a:lnTo>
                <a:lnTo>
                  <a:pt x="1437431" y="135944"/>
                </a:lnTo>
                <a:lnTo>
                  <a:pt x="1437431" y="142495"/>
                </a:lnTo>
                <a:lnTo>
                  <a:pt x="1444947" y="142495"/>
                </a:lnTo>
                <a:lnTo>
                  <a:pt x="1444947" y="149047"/>
                </a:lnTo>
                <a:lnTo>
                  <a:pt x="1444947" y="153960"/>
                </a:lnTo>
                <a:lnTo>
                  <a:pt x="1452463" y="153960"/>
                </a:lnTo>
                <a:lnTo>
                  <a:pt x="1452463" y="159693"/>
                </a:lnTo>
                <a:lnTo>
                  <a:pt x="1452463" y="164607"/>
                </a:lnTo>
                <a:lnTo>
                  <a:pt x="1460918" y="164607"/>
                </a:lnTo>
                <a:lnTo>
                  <a:pt x="1460918" y="170339"/>
                </a:lnTo>
                <a:lnTo>
                  <a:pt x="1460918" y="175253"/>
                </a:lnTo>
                <a:lnTo>
                  <a:pt x="1469374" y="175253"/>
                </a:lnTo>
                <a:lnTo>
                  <a:pt x="1469374" y="180985"/>
                </a:lnTo>
                <a:lnTo>
                  <a:pt x="1469374" y="168701"/>
                </a:lnTo>
                <a:lnTo>
                  <a:pt x="1477829" y="168701"/>
                </a:lnTo>
                <a:lnTo>
                  <a:pt x="1477829" y="157236"/>
                </a:lnTo>
                <a:lnTo>
                  <a:pt x="1477829" y="140038"/>
                </a:lnTo>
                <a:lnTo>
                  <a:pt x="1487224" y="140038"/>
                </a:lnTo>
                <a:lnTo>
                  <a:pt x="1487224" y="123660"/>
                </a:lnTo>
                <a:lnTo>
                  <a:pt x="1487224" y="110556"/>
                </a:lnTo>
                <a:lnTo>
                  <a:pt x="1494740" y="110556"/>
                </a:lnTo>
                <a:lnTo>
                  <a:pt x="1494740" y="98272"/>
                </a:lnTo>
                <a:lnTo>
                  <a:pt x="1494740" y="93359"/>
                </a:lnTo>
                <a:lnTo>
                  <a:pt x="1504135" y="93359"/>
                </a:lnTo>
                <a:lnTo>
                  <a:pt x="1504135" y="88445"/>
                </a:lnTo>
                <a:lnTo>
                  <a:pt x="1504135" y="89264"/>
                </a:lnTo>
                <a:lnTo>
                  <a:pt x="1511651" y="89264"/>
                </a:lnTo>
                <a:lnTo>
                  <a:pt x="1511651" y="90902"/>
                </a:lnTo>
                <a:lnTo>
                  <a:pt x="1511651" y="89264"/>
                </a:lnTo>
                <a:lnTo>
                  <a:pt x="1520107" y="89264"/>
                </a:lnTo>
                <a:lnTo>
                  <a:pt x="1520107" y="88445"/>
                </a:lnTo>
                <a:lnTo>
                  <a:pt x="1520107" y="95816"/>
                </a:lnTo>
                <a:lnTo>
                  <a:pt x="1528562" y="95816"/>
                </a:lnTo>
                <a:lnTo>
                  <a:pt x="1528562" y="104005"/>
                </a:lnTo>
                <a:lnTo>
                  <a:pt x="1528562" y="111375"/>
                </a:lnTo>
                <a:lnTo>
                  <a:pt x="1535139" y="111375"/>
                </a:lnTo>
                <a:lnTo>
                  <a:pt x="1535139" y="119565"/>
                </a:lnTo>
                <a:lnTo>
                  <a:pt x="1535139" y="135125"/>
                </a:lnTo>
                <a:lnTo>
                  <a:pt x="1543594" y="135125"/>
                </a:lnTo>
                <a:lnTo>
                  <a:pt x="1543594" y="150685"/>
                </a:lnTo>
                <a:lnTo>
                  <a:pt x="1543594" y="148228"/>
                </a:lnTo>
                <a:lnTo>
                  <a:pt x="1552050" y="148228"/>
                </a:lnTo>
                <a:lnTo>
                  <a:pt x="1552050" y="145771"/>
                </a:lnTo>
                <a:lnTo>
                  <a:pt x="1552050" y="141676"/>
                </a:lnTo>
                <a:lnTo>
                  <a:pt x="1560505" y="141676"/>
                </a:lnTo>
                <a:lnTo>
                  <a:pt x="1560505" y="138400"/>
                </a:lnTo>
                <a:lnTo>
                  <a:pt x="1560505" y="134306"/>
                </a:lnTo>
                <a:lnTo>
                  <a:pt x="1568961" y="134306"/>
                </a:lnTo>
                <a:lnTo>
                  <a:pt x="1568961" y="131030"/>
                </a:lnTo>
                <a:lnTo>
                  <a:pt x="1568961" y="126935"/>
                </a:lnTo>
                <a:lnTo>
                  <a:pt x="1577416" y="126935"/>
                </a:lnTo>
                <a:lnTo>
                  <a:pt x="1577416" y="122841"/>
                </a:lnTo>
                <a:lnTo>
                  <a:pt x="1577416" y="130211"/>
                </a:lnTo>
                <a:lnTo>
                  <a:pt x="1583993" y="130211"/>
                </a:lnTo>
                <a:lnTo>
                  <a:pt x="1583993" y="138400"/>
                </a:lnTo>
                <a:lnTo>
                  <a:pt x="1583993" y="149047"/>
                </a:lnTo>
                <a:lnTo>
                  <a:pt x="1592448" y="149047"/>
                </a:lnTo>
                <a:lnTo>
                  <a:pt x="1592448" y="159693"/>
                </a:lnTo>
                <a:lnTo>
                  <a:pt x="1592448" y="169520"/>
                </a:lnTo>
                <a:lnTo>
                  <a:pt x="1599964" y="169520"/>
                </a:lnTo>
                <a:lnTo>
                  <a:pt x="1599964" y="180166"/>
                </a:lnTo>
                <a:lnTo>
                  <a:pt x="1599964" y="186718"/>
                </a:lnTo>
                <a:lnTo>
                  <a:pt x="1608420" y="186718"/>
                </a:lnTo>
                <a:lnTo>
                  <a:pt x="1608420" y="193269"/>
                </a:lnTo>
                <a:lnTo>
                  <a:pt x="1608420" y="180166"/>
                </a:lnTo>
                <a:lnTo>
                  <a:pt x="1616875" y="180166"/>
                </a:lnTo>
                <a:lnTo>
                  <a:pt x="1616875" y="167882"/>
                </a:lnTo>
                <a:lnTo>
                  <a:pt x="1616875" y="159693"/>
                </a:lnTo>
                <a:lnTo>
                  <a:pt x="1624391" y="159693"/>
                </a:lnTo>
                <a:lnTo>
                  <a:pt x="1624391" y="152322"/>
                </a:lnTo>
                <a:lnTo>
                  <a:pt x="1632846" y="152322"/>
                </a:lnTo>
                <a:lnTo>
                  <a:pt x="1641302" y="152322"/>
                </a:lnTo>
                <a:lnTo>
                  <a:pt x="1641302" y="148228"/>
                </a:lnTo>
                <a:lnTo>
                  <a:pt x="1649757" y="148228"/>
                </a:lnTo>
                <a:lnTo>
                  <a:pt x="1649757" y="144952"/>
                </a:lnTo>
                <a:lnTo>
                  <a:pt x="1649757" y="140857"/>
                </a:lnTo>
                <a:lnTo>
                  <a:pt x="1658213" y="140857"/>
                </a:lnTo>
                <a:lnTo>
                  <a:pt x="1658213" y="137581"/>
                </a:lnTo>
                <a:lnTo>
                  <a:pt x="1666668" y="137581"/>
                </a:lnTo>
                <a:lnTo>
                  <a:pt x="1666668" y="140857"/>
                </a:lnTo>
                <a:lnTo>
                  <a:pt x="1674184" y="140857"/>
                </a:lnTo>
                <a:lnTo>
                  <a:pt x="1674184" y="144952"/>
                </a:lnTo>
                <a:lnTo>
                  <a:pt x="1674184" y="149047"/>
                </a:lnTo>
                <a:lnTo>
                  <a:pt x="1682640" y="149047"/>
                </a:lnTo>
                <a:lnTo>
                  <a:pt x="1682640" y="153141"/>
                </a:lnTo>
                <a:lnTo>
                  <a:pt x="1682640" y="164607"/>
                </a:lnTo>
                <a:lnTo>
                  <a:pt x="1690156" y="164607"/>
                </a:lnTo>
                <a:lnTo>
                  <a:pt x="1690156" y="176891"/>
                </a:lnTo>
                <a:lnTo>
                  <a:pt x="1690156" y="184261"/>
                </a:lnTo>
                <a:lnTo>
                  <a:pt x="1698611" y="184261"/>
                </a:lnTo>
                <a:lnTo>
                  <a:pt x="1698611" y="192451"/>
                </a:lnTo>
                <a:lnTo>
                  <a:pt x="1698611" y="197364"/>
                </a:lnTo>
                <a:lnTo>
                  <a:pt x="1705188" y="197364"/>
                </a:lnTo>
                <a:lnTo>
                  <a:pt x="1705188" y="202278"/>
                </a:lnTo>
                <a:lnTo>
                  <a:pt x="1705188" y="193269"/>
                </a:lnTo>
                <a:lnTo>
                  <a:pt x="1714583" y="193269"/>
                </a:lnTo>
                <a:lnTo>
                  <a:pt x="1714583" y="184261"/>
                </a:lnTo>
                <a:lnTo>
                  <a:pt x="1714583" y="175253"/>
                </a:lnTo>
                <a:lnTo>
                  <a:pt x="1723038" y="175253"/>
                </a:lnTo>
                <a:lnTo>
                  <a:pt x="1723038" y="167063"/>
                </a:lnTo>
                <a:lnTo>
                  <a:pt x="1723038" y="162969"/>
                </a:lnTo>
                <a:lnTo>
                  <a:pt x="1731494" y="162969"/>
                </a:lnTo>
                <a:lnTo>
                  <a:pt x="1731494" y="158874"/>
                </a:lnTo>
                <a:lnTo>
                  <a:pt x="1731494" y="163788"/>
                </a:lnTo>
                <a:lnTo>
                  <a:pt x="1739949" y="163788"/>
                </a:lnTo>
                <a:lnTo>
                  <a:pt x="1739949" y="169520"/>
                </a:lnTo>
                <a:lnTo>
                  <a:pt x="1739949" y="176072"/>
                </a:lnTo>
                <a:lnTo>
                  <a:pt x="1747465" y="176072"/>
                </a:lnTo>
                <a:lnTo>
                  <a:pt x="1747465" y="182623"/>
                </a:lnTo>
                <a:lnTo>
                  <a:pt x="1747465" y="194088"/>
                </a:lnTo>
                <a:lnTo>
                  <a:pt x="1754042" y="194088"/>
                </a:lnTo>
                <a:lnTo>
                  <a:pt x="1754042" y="206372"/>
                </a:lnTo>
                <a:lnTo>
                  <a:pt x="1754042" y="208829"/>
                </a:lnTo>
                <a:lnTo>
                  <a:pt x="1762497" y="208829"/>
                </a:lnTo>
                <a:lnTo>
                  <a:pt x="1762497" y="211286"/>
                </a:lnTo>
                <a:lnTo>
                  <a:pt x="1762497" y="205554"/>
                </a:lnTo>
                <a:lnTo>
                  <a:pt x="1770953" y="205554"/>
                </a:lnTo>
                <a:lnTo>
                  <a:pt x="1770953" y="200640"/>
                </a:lnTo>
                <a:lnTo>
                  <a:pt x="1770953" y="195726"/>
                </a:lnTo>
                <a:lnTo>
                  <a:pt x="1780348" y="195726"/>
                </a:lnTo>
                <a:lnTo>
                  <a:pt x="1780348" y="190813"/>
                </a:lnTo>
                <a:lnTo>
                  <a:pt x="1780348" y="186718"/>
                </a:lnTo>
                <a:lnTo>
                  <a:pt x="1788803" y="186718"/>
                </a:lnTo>
                <a:lnTo>
                  <a:pt x="1788803" y="183442"/>
                </a:lnTo>
                <a:lnTo>
                  <a:pt x="1788803" y="179347"/>
                </a:lnTo>
                <a:lnTo>
                  <a:pt x="1797259" y="179347"/>
                </a:lnTo>
                <a:lnTo>
                  <a:pt x="1797259" y="175253"/>
                </a:lnTo>
                <a:lnTo>
                  <a:pt x="1797259" y="180166"/>
                </a:lnTo>
                <a:lnTo>
                  <a:pt x="1803835" y="180166"/>
                </a:lnTo>
                <a:lnTo>
                  <a:pt x="1803835" y="185899"/>
                </a:lnTo>
                <a:lnTo>
                  <a:pt x="1803835" y="178529"/>
                </a:lnTo>
                <a:lnTo>
                  <a:pt x="1813230" y="178529"/>
                </a:lnTo>
                <a:lnTo>
                  <a:pt x="1813230" y="171158"/>
                </a:lnTo>
                <a:lnTo>
                  <a:pt x="1813230" y="158055"/>
                </a:lnTo>
                <a:lnTo>
                  <a:pt x="1821686" y="158055"/>
                </a:lnTo>
                <a:lnTo>
                  <a:pt x="1821686" y="144952"/>
                </a:lnTo>
                <a:lnTo>
                  <a:pt x="1821686" y="140038"/>
                </a:lnTo>
                <a:lnTo>
                  <a:pt x="1830141" y="140038"/>
                </a:lnTo>
                <a:lnTo>
                  <a:pt x="1830141" y="135125"/>
                </a:lnTo>
                <a:lnTo>
                  <a:pt x="1830141" y="138400"/>
                </a:lnTo>
                <a:lnTo>
                  <a:pt x="1838596" y="138400"/>
                </a:lnTo>
                <a:lnTo>
                  <a:pt x="1838596" y="142495"/>
                </a:lnTo>
                <a:lnTo>
                  <a:pt x="1838596" y="149047"/>
                </a:lnTo>
                <a:lnTo>
                  <a:pt x="1847052" y="149047"/>
                </a:lnTo>
                <a:lnTo>
                  <a:pt x="1847052" y="155598"/>
                </a:lnTo>
                <a:lnTo>
                  <a:pt x="1847052" y="164607"/>
                </a:lnTo>
                <a:lnTo>
                  <a:pt x="1853628" y="164607"/>
                </a:lnTo>
                <a:lnTo>
                  <a:pt x="1853628" y="173615"/>
                </a:lnTo>
                <a:lnTo>
                  <a:pt x="1853628" y="171977"/>
                </a:lnTo>
                <a:lnTo>
                  <a:pt x="1862084" y="171977"/>
                </a:lnTo>
                <a:lnTo>
                  <a:pt x="1862084" y="171158"/>
                </a:lnTo>
                <a:lnTo>
                  <a:pt x="1862084" y="155598"/>
                </a:lnTo>
                <a:lnTo>
                  <a:pt x="1871479" y="155598"/>
                </a:lnTo>
                <a:lnTo>
                  <a:pt x="1871479" y="140857"/>
                </a:lnTo>
                <a:lnTo>
                  <a:pt x="1871479" y="132668"/>
                </a:lnTo>
                <a:lnTo>
                  <a:pt x="1879934" y="132668"/>
                </a:lnTo>
                <a:lnTo>
                  <a:pt x="1879934" y="125297"/>
                </a:lnTo>
                <a:lnTo>
                  <a:pt x="1879934" y="136763"/>
                </a:lnTo>
                <a:lnTo>
                  <a:pt x="1887450" y="136763"/>
                </a:lnTo>
                <a:lnTo>
                  <a:pt x="1887450" y="149047"/>
                </a:lnTo>
                <a:lnTo>
                  <a:pt x="1887450" y="161331"/>
                </a:lnTo>
                <a:lnTo>
                  <a:pt x="1894027" y="161331"/>
                </a:lnTo>
                <a:lnTo>
                  <a:pt x="1894027" y="174434"/>
                </a:lnTo>
                <a:lnTo>
                  <a:pt x="1894027" y="180985"/>
                </a:lnTo>
                <a:lnTo>
                  <a:pt x="1902482" y="180985"/>
                </a:lnTo>
                <a:lnTo>
                  <a:pt x="1902482" y="187537"/>
                </a:lnTo>
                <a:lnTo>
                  <a:pt x="1902482" y="189175"/>
                </a:lnTo>
                <a:lnTo>
                  <a:pt x="1910938" y="189175"/>
                </a:lnTo>
                <a:lnTo>
                  <a:pt x="1910938" y="296456"/>
                </a:lnTo>
                <a:lnTo>
                  <a:pt x="0" y="296456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5846191" y="4060278"/>
            <a:ext cx="1911350" cy="296545"/>
          </a:xfrm>
          <a:custGeom>
            <a:avLst/>
            <a:gdLst/>
            <a:ahLst/>
            <a:cxnLst/>
            <a:rect l="l" t="t" r="r" b="b"/>
            <a:pathLst>
              <a:path w="1911350" h="296545">
                <a:moveTo>
                  <a:pt x="0" y="296456"/>
                </a:moveTo>
                <a:lnTo>
                  <a:pt x="0" y="275163"/>
                </a:lnTo>
                <a:lnTo>
                  <a:pt x="8455" y="275163"/>
                </a:lnTo>
                <a:lnTo>
                  <a:pt x="8455" y="273526"/>
                </a:lnTo>
                <a:lnTo>
                  <a:pt x="16910" y="273526"/>
                </a:lnTo>
                <a:lnTo>
                  <a:pt x="16910" y="272707"/>
                </a:lnTo>
                <a:lnTo>
                  <a:pt x="25366" y="272707"/>
                </a:lnTo>
                <a:lnTo>
                  <a:pt x="25366" y="273526"/>
                </a:lnTo>
                <a:lnTo>
                  <a:pt x="33821" y="273526"/>
                </a:lnTo>
                <a:lnTo>
                  <a:pt x="33821" y="275163"/>
                </a:lnTo>
                <a:lnTo>
                  <a:pt x="33821" y="273526"/>
                </a:lnTo>
                <a:lnTo>
                  <a:pt x="42277" y="273526"/>
                </a:lnTo>
                <a:lnTo>
                  <a:pt x="42277" y="272707"/>
                </a:lnTo>
                <a:lnTo>
                  <a:pt x="42277" y="274345"/>
                </a:lnTo>
                <a:lnTo>
                  <a:pt x="49793" y="274345"/>
                </a:lnTo>
                <a:lnTo>
                  <a:pt x="49793" y="275982"/>
                </a:lnTo>
                <a:lnTo>
                  <a:pt x="49793" y="274345"/>
                </a:lnTo>
                <a:lnTo>
                  <a:pt x="58248" y="274345"/>
                </a:lnTo>
                <a:lnTo>
                  <a:pt x="58248" y="273526"/>
                </a:lnTo>
                <a:lnTo>
                  <a:pt x="65764" y="273526"/>
                </a:lnTo>
                <a:lnTo>
                  <a:pt x="74220" y="273526"/>
                </a:lnTo>
                <a:lnTo>
                  <a:pt x="74220" y="271888"/>
                </a:lnTo>
                <a:lnTo>
                  <a:pt x="82675" y="271888"/>
                </a:lnTo>
                <a:lnTo>
                  <a:pt x="82675" y="271069"/>
                </a:lnTo>
                <a:lnTo>
                  <a:pt x="82675" y="271888"/>
                </a:lnTo>
                <a:lnTo>
                  <a:pt x="91131" y="271888"/>
                </a:lnTo>
                <a:lnTo>
                  <a:pt x="91131" y="273526"/>
                </a:lnTo>
                <a:lnTo>
                  <a:pt x="98647" y="273526"/>
                </a:lnTo>
                <a:lnTo>
                  <a:pt x="98647" y="271888"/>
                </a:lnTo>
                <a:lnTo>
                  <a:pt x="107102" y="271888"/>
                </a:lnTo>
                <a:lnTo>
                  <a:pt x="107102" y="271069"/>
                </a:lnTo>
                <a:lnTo>
                  <a:pt x="107102" y="272707"/>
                </a:lnTo>
                <a:lnTo>
                  <a:pt x="115558" y="272707"/>
                </a:lnTo>
                <a:lnTo>
                  <a:pt x="115558" y="274345"/>
                </a:lnTo>
                <a:lnTo>
                  <a:pt x="115558" y="272707"/>
                </a:lnTo>
                <a:lnTo>
                  <a:pt x="124013" y="272707"/>
                </a:lnTo>
                <a:lnTo>
                  <a:pt x="124013" y="271888"/>
                </a:lnTo>
                <a:lnTo>
                  <a:pt x="124013" y="270250"/>
                </a:lnTo>
                <a:lnTo>
                  <a:pt x="132469" y="270250"/>
                </a:lnTo>
                <a:lnTo>
                  <a:pt x="132469" y="269431"/>
                </a:lnTo>
                <a:lnTo>
                  <a:pt x="172867" y="269431"/>
                </a:lnTo>
                <a:lnTo>
                  <a:pt x="172867" y="270250"/>
                </a:lnTo>
                <a:lnTo>
                  <a:pt x="181323" y="270250"/>
                </a:lnTo>
                <a:lnTo>
                  <a:pt x="181323" y="267793"/>
                </a:lnTo>
                <a:lnTo>
                  <a:pt x="188839" y="267793"/>
                </a:lnTo>
                <a:lnTo>
                  <a:pt x="188839" y="265336"/>
                </a:lnTo>
                <a:lnTo>
                  <a:pt x="188839" y="262879"/>
                </a:lnTo>
                <a:lnTo>
                  <a:pt x="197294" y="262879"/>
                </a:lnTo>
                <a:lnTo>
                  <a:pt x="197294" y="260423"/>
                </a:lnTo>
                <a:lnTo>
                  <a:pt x="197294" y="257147"/>
                </a:lnTo>
                <a:lnTo>
                  <a:pt x="205749" y="257147"/>
                </a:lnTo>
                <a:lnTo>
                  <a:pt x="205749" y="254690"/>
                </a:lnTo>
                <a:lnTo>
                  <a:pt x="214205" y="254690"/>
                </a:lnTo>
                <a:lnTo>
                  <a:pt x="214205" y="255509"/>
                </a:lnTo>
                <a:lnTo>
                  <a:pt x="222660" y="255509"/>
                </a:lnTo>
                <a:lnTo>
                  <a:pt x="222660" y="253871"/>
                </a:lnTo>
                <a:lnTo>
                  <a:pt x="231116" y="253871"/>
                </a:lnTo>
                <a:lnTo>
                  <a:pt x="231116" y="253052"/>
                </a:lnTo>
                <a:lnTo>
                  <a:pt x="238632" y="253052"/>
                </a:lnTo>
                <a:lnTo>
                  <a:pt x="238632" y="250595"/>
                </a:lnTo>
                <a:lnTo>
                  <a:pt x="247087" y="250595"/>
                </a:lnTo>
                <a:lnTo>
                  <a:pt x="247087" y="248138"/>
                </a:lnTo>
                <a:lnTo>
                  <a:pt x="247087" y="246501"/>
                </a:lnTo>
                <a:lnTo>
                  <a:pt x="255543" y="246501"/>
                </a:lnTo>
                <a:lnTo>
                  <a:pt x="255543" y="245682"/>
                </a:lnTo>
                <a:lnTo>
                  <a:pt x="263998" y="245682"/>
                </a:lnTo>
                <a:lnTo>
                  <a:pt x="272454" y="245682"/>
                </a:lnTo>
                <a:lnTo>
                  <a:pt x="272454" y="244044"/>
                </a:lnTo>
                <a:lnTo>
                  <a:pt x="279030" y="244044"/>
                </a:lnTo>
                <a:lnTo>
                  <a:pt x="279030" y="243225"/>
                </a:lnTo>
                <a:lnTo>
                  <a:pt x="279030" y="245682"/>
                </a:lnTo>
                <a:lnTo>
                  <a:pt x="287486" y="245682"/>
                </a:lnTo>
                <a:lnTo>
                  <a:pt x="287486" y="248957"/>
                </a:lnTo>
                <a:lnTo>
                  <a:pt x="295941" y="248957"/>
                </a:lnTo>
                <a:lnTo>
                  <a:pt x="295941" y="249776"/>
                </a:lnTo>
                <a:lnTo>
                  <a:pt x="304397" y="249776"/>
                </a:lnTo>
                <a:lnTo>
                  <a:pt x="304397" y="251414"/>
                </a:lnTo>
                <a:lnTo>
                  <a:pt x="304397" y="249776"/>
                </a:lnTo>
                <a:lnTo>
                  <a:pt x="312852" y="249776"/>
                </a:lnTo>
                <a:lnTo>
                  <a:pt x="312852" y="248957"/>
                </a:lnTo>
                <a:lnTo>
                  <a:pt x="312852" y="247320"/>
                </a:lnTo>
                <a:lnTo>
                  <a:pt x="321308" y="247320"/>
                </a:lnTo>
                <a:lnTo>
                  <a:pt x="321308" y="246501"/>
                </a:lnTo>
                <a:lnTo>
                  <a:pt x="321308" y="244044"/>
                </a:lnTo>
                <a:lnTo>
                  <a:pt x="328824" y="244044"/>
                </a:lnTo>
                <a:lnTo>
                  <a:pt x="328824" y="241587"/>
                </a:lnTo>
                <a:lnTo>
                  <a:pt x="328824" y="239949"/>
                </a:lnTo>
                <a:lnTo>
                  <a:pt x="337279" y="239949"/>
                </a:lnTo>
                <a:lnTo>
                  <a:pt x="337279" y="239130"/>
                </a:lnTo>
                <a:lnTo>
                  <a:pt x="337279" y="237492"/>
                </a:lnTo>
                <a:lnTo>
                  <a:pt x="345735" y="237492"/>
                </a:lnTo>
                <a:lnTo>
                  <a:pt x="345735" y="236673"/>
                </a:lnTo>
                <a:lnTo>
                  <a:pt x="345735" y="234216"/>
                </a:lnTo>
                <a:lnTo>
                  <a:pt x="354190" y="234216"/>
                </a:lnTo>
                <a:lnTo>
                  <a:pt x="354190" y="231760"/>
                </a:lnTo>
                <a:lnTo>
                  <a:pt x="354190" y="230122"/>
                </a:lnTo>
                <a:lnTo>
                  <a:pt x="362646" y="230122"/>
                </a:lnTo>
                <a:lnTo>
                  <a:pt x="362646" y="229303"/>
                </a:lnTo>
                <a:lnTo>
                  <a:pt x="362646" y="226846"/>
                </a:lnTo>
                <a:lnTo>
                  <a:pt x="371101" y="226846"/>
                </a:lnTo>
                <a:lnTo>
                  <a:pt x="371101" y="224389"/>
                </a:lnTo>
                <a:lnTo>
                  <a:pt x="378617" y="224389"/>
                </a:lnTo>
                <a:lnTo>
                  <a:pt x="378617" y="221932"/>
                </a:lnTo>
                <a:lnTo>
                  <a:pt x="387073" y="221932"/>
                </a:lnTo>
                <a:lnTo>
                  <a:pt x="387073" y="219476"/>
                </a:lnTo>
                <a:lnTo>
                  <a:pt x="387073" y="220294"/>
                </a:lnTo>
                <a:lnTo>
                  <a:pt x="395528" y="220294"/>
                </a:lnTo>
                <a:lnTo>
                  <a:pt x="395528" y="221932"/>
                </a:lnTo>
                <a:lnTo>
                  <a:pt x="395528" y="223570"/>
                </a:lnTo>
                <a:lnTo>
                  <a:pt x="403044" y="223570"/>
                </a:lnTo>
                <a:lnTo>
                  <a:pt x="403044" y="225208"/>
                </a:lnTo>
                <a:lnTo>
                  <a:pt x="411499" y="225208"/>
                </a:lnTo>
                <a:lnTo>
                  <a:pt x="411499" y="221113"/>
                </a:lnTo>
                <a:lnTo>
                  <a:pt x="419015" y="221113"/>
                </a:lnTo>
                <a:lnTo>
                  <a:pt x="419015" y="217019"/>
                </a:lnTo>
                <a:lnTo>
                  <a:pt x="419015" y="210467"/>
                </a:lnTo>
                <a:lnTo>
                  <a:pt x="428410" y="210467"/>
                </a:lnTo>
                <a:lnTo>
                  <a:pt x="428410" y="204735"/>
                </a:lnTo>
                <a:lnTo>
                  <a:pt x="428410" y="198183"/>
                </a:lnTo>
                <a:lnTo>
                  <a:pt x="436866" y="198183"/>
                </a:lnTo>
                <a:lnTo>
                  <a:pt x="436866" y="191632"/>
                </a:lnTo>
                <a:lnTo>
                  <a:pt x="436866" y="185080"/>
                </a:lnTo>
                <a:lnTo>
                  <a:pt x="445321" y="185080"/>
                </a:lnTo>
                <a:lnTo>
                  <a:pt x="445321" y="179347"/>
                </a:lnTo>
                <a:lnTo>
                  <a:pt x="445321" y="177710"/>
                </a:lnTo>
                <a:lnTo>
                  <a:pt x="453777" y="177710"/>
                </a:lnTo>
                <a:lnTo>
                  <a:pt x="453777" y="176891"/>
                </a:lnTo>
                <a:lnTo>
                  <a:pt x="453777" y="179347"/>
                </a:lnTo>
                <a:lnTo>
                  <a:pt x="462232" y="179347"/>
                </a:lnTo>
                <a:lnTo>
                  <a:pt x="462232" y="181804"/>
                </a:lnTo>
                <a:lnTo>
                  <a:pt x="462232" y="188356"/>
                </a:lnTo>
                <a:lnTo>
                  <a:pt x="468809" y="188356"/>
                </a:lnTo>
                <a:lnTo>
                  <a:pt x="468809" y="194907"/>
                </a:lnTo>
                <a:lnTo>
                  <a:pt x="468809" y="192451"/>
                </a:lnTo>
                <a:lnTo>
                  <a:pt x="477264" y="192451"/>
                </a:lnTo>
                <a:lnTo>
                  <a:pt x="477264" y="189994"/>
                </a:lnTo>
                <a:lnTo>
                  <a:pt x="477264" y="187537"/>
                </a:lnTo>
                <a:lnTo>
                  <a:pt x="485720" y="187537"/>
                </a:lnTo>
                <a:lnTo>
                  <a:pt x="485720" y="185080"/>
                </a:lnTo>
                <a:lnTo>
                  <a:pt x="485720" y="188356"/>
                </a:lnTo>
                <a:lnTo>
                  <a:pt x="494175" y="188356"/>
                </a:lnTo>
                <a:lnTo>
                  <a:pt x="494175" y="192451"/>
                </a:lnTo>
                <a:lnTo>
                  <a:pt x="494175" y="194088"/>
                </a:lnTo>
                <a:lnTo>
                  <a:pt x="502631" y="194088"/>
                </a:lnTo>
                <a:lnTo>
                  <a:pt x="502631" y="195726"/>
                </a:lnTo>
                <a:lnTo>
                  <a:pt x="502631" y="198183"/>
                </a:lnTo>
                <a:lnTo>
                  <a:pt x="511086" y="198183"/>
                </a:lnTo>
                <a:lnTo>
                  <a:pt x="511086" y="200640"/>
                </a:lnTo>
                <a:lnTo>
                  <a:pt x="511086" y="192451"/>
                </a:lnTo>
                <a:lnTo>
                  <a:pt x="518602" y="192451"/>
                </a:lnTo>
                <a:lnTo>
                  <a:pt x="518602" y="185080"/>
                </a:lnTo>
                <a:lnTo>
                  <a:pt x="518602" y="177710"/>
                </a:lnTo>
                <a:lnTo>
                  <a:pt x="527058" y="177710"/>
                </a:lnTo>
                <a:lnTo>
                  <a:pt x="527058" y="170339"/>
                </a:lnTo>
                <a:lnTo>
                  <a:pt x="527058" y="172796"/>
                </a:lnTo>
                <a:lnTo>
                  <a:pt x="535513" y="172796"/>
                </a:lnTo>
                <a:lnTo>
                  <a:pt x="535513" y="175253"/>
                </a:lnTo>
                <a:lnTo>
                  <a:pt x="535513" y="177710"/>
                </a:lnTo>
                <a:lnTo>
                  <a:pt x="543969" y="177710"/>
                </a:lnTo>
                <a:lnTo>
                  <a:pt x="543969" y="180985"/>
                </a:lnTo>
                <a:lnTo>
                  <a:pt x="543969" y="184261"/>
                </a:lnTo>
                <a:lnTo>
                  <a:pt x="551485" y="184261"/>
                </a:lnTo>
                <a:lnTo>
                  <a:pt x="551485" y="188356"/>
                </a:lnTo>
                <a:lnTo>
                  <a:pt x="551485" y="183442"/>
                </a:lnTo>
                <a:lnTo>
                  <a:pt x="560880" y="183442"/>
                </a:lnTo>
                <a:lnTo>
                  <a:pt x="560880" y="178529"/>
                </a:lnTo>
                <a:lnTo>
                  <a:pt x="560880" y="174434"/>
                </a:lnTo>
                <a:lnTo>
                  <a:pt x="568396" y="174434"/>
                </a:lnTo>
                <a:lnTo>
                  <a:pt x="568396" y="171158"/>
                </a:lnTo>
                <a:lnTo>
                  <a:pt x="568396" y="162969"/>
                </a:lnTo>
                <a:lnTo>
                  <a:pt x="576851" y="162969"/>
                </a:lnTo>
                <a:lnTo>
                  <a:pt x="576851" y="155598"/>
                </a:lnTo>
                <a:lnTo>
                  <a:pt x="576851" y="153141"/>
                </a:lnTo>
                <a:lnTo>
                  <a:pt x="585307" y="153141"/>
                </a:lnTo>
                <a:lnTo>
                  <a:pt x="585307" y="150685"/>
                </a:lnTo>
                <a:lnTo>
                  <a:pt x="593762" y="150685"/>
                </a:lnTo>
                <a:lnTo>
                  <a:pt x="593762" y="151503"/>
                </a:lnTo>
                <a:lnTo>
                  <a:pt x="602218" y="151503"/>
                </a:lnTo>
                <a:lnTo>
                  <a:pt x="602218" y="153141"/>
                </a:lnTo>
                <a:lnTo>
                  <a:pt x="602218" y="154779"/>
                </a:lnTo>
                <a:lnTo>
                  <a:pt x="609734" y="154779"/>
                </a:lnTo>
                <a:lnTo>
                  <a:pt x="609734" y="156417"/>
                </a:lnTo>
                <a:lnTo>
                  <a:pt x="609734" y="161331"/>
                </a:lnTo>
                <a:lnTo>
                  <a:pt x="617249" y="161331"/>
                </a:lnTo>
                <a:lnTo>
                  <a:pt x="617249" y="166244"/>
                </a:lnTo>
                <a:lnTo>
                  <a:pt x="625705" y="166244"/>
                </a:lnTo>
                <a:lnTo>
                  <a:pt x="625705" y="154779"/>
                </a:lnTo>
                <a:lnTo>
                  <a:pt x="634160" y="154779"/>
                </a:lnTo>
                <a:lnTo>
                  <a:pt x="634160" y="143314"/>
                </a:lnTo>
                <a:lnTo>
                  <a:pt x="634160" y="125297"/>
                </a:lnTo>
                <a:lnTo>
                  <a:pt x="643555" y="125297"/>
                </a:lnTo>
                <a:lnTo>
                  <a:pt x="643555" y="107281"/>
                </a:lnTo>
                <a:lnTo>
                  <a:pt x="643555" y="116289"/>
                </a:lnTo>
                <a:lnTo>
                  <a:pt x="652011" y="116289"/>
                </a:lnTo>
                <a:lnTo>
                  <a:pt x="652011" y="125297"/>
                </a:lnTo>
                <a:lnTo>
                  <a:pt x="652011" y="131849"/>
                </a:lnTo>
                <a:lnTo>
                  <a:pt x="659527" y="131849"/>
                </a:lnTo>
                <a:lnTo>
                  <a:pt x="659527" y="138400"/>
                </a:lnTo>
                <a:lnTo>
                  <a:pt x="659527" y="152322"/>
                </a:lnTo>
                <a:lnTo>
                  <a:pt x="666103" y="152322"/>
                </a:lnTo>
                <a:lnTo>
                  <a:pt x="666103" y="167063"/>
                </a:lnTo>
                <a:lnTo>
                  <a:pt x="666103" y="164607"/>
                </a:lnTo>
                <a:lnTo>
                  <a:pt x="674559" y="164607"/>
                </a:lnTo>
                <a:lnTo>
                  <a:pt x="674559" y="162150"/>
                </a:lnTo>
                <a:lnTo>
                  <a:pt x="674559" y="160512"/>
                </a:lnTo>
                <a:lnTo>
                  <a:pt x="683014" y="160512"/>
                </a:lnTo>
                <a:lnTo>
                  <a:pt x="683014" y="159693"/>
                </a:lnTo>
                <a:lnTo>
                  <a:pt x="683014" y="162150"/>
                </a:lnTo>
                <a:lnTo>
                  <a:pt x="691470" y="162150"/>
                </a:lnTo>
                <a:lnTo>
                  <a:pt x="691470" y="165425"/>
                </a:lnTo>
                <a:lnTo>
                  <a:pt x="691470" y="161331"/>
                </a:lnTo>
                <a:lnTo>
                  <a:pt x="699925" y="161331"/>
                </a:lnTo>
                <a:lnTo>
                  <a:pt x="699925" y="157236"/>
                </a:lnTo>
                <a:lnTo>
                  <a:pt x="699925" y="153141"/>
                </a:lnTo>
                <a:lnTo>
                  <a:pt x="707441" y="153141"/>
                </a:lnTo>
                <a:lnTo>
                  <a:pt x="707441" y="149866"/>
                </a:lnTo>
                <a:lnTo>
                  <a:pt x="707441" y="145771"/>
                </a:lnTo>
                <a:lnTo>
                  <a:pt x="715897" y="145771"/>
                </a:lnTo>
                <a:lnTo>
                  <a:pt x="715897" y="142495"/>
                </a:lnTo>
                <a:lnTo>
                  <a:pt x="724352" y="142495"/>
                </a:lnTo>
                <a:lnTo>
                  <a:pt x="724352" y="146590"/>
                </a:lnTo>
                <a:lnTo>
                  <a:pt x="732808" y="146590"/>
                </a:lnTo>
                <a:lnTo>
                  <a:pt x="732808" y="150685"/>
                </a:lnTo>
                <a:lnTo>
                  <a:pt x="732808" y="156417"/>
                </a:lnTo>
                <a:lnTo>
                  <a:pt x="741263" y="156417"/>
                </a:lnTo>
                <a:lnTo>
                  <a:pt x="741263" y="162969"/>
                </a:lnTo>
                <a:lnTo>
                  <a:pt x="741263" y="165425"/>
                </a:lnTo>
                <a:lnTo>
                  <a:pt x="747840" y="165425"/>
                </a:lnTo>
                <a:lnTo>
                  <a:pt x="747840" y="168701"/>
                </a:lnTo>
                <a:lnTo>
                  <a:pt x="747840" y="169520"/>
                </a:lnTo>
                <a:lnTo>
                  <a:pt x="756295" y="169520"/>
                </a:lnTo>
                <a:lnTo>
                  <a:pt x="756295" y="171158"/>
                </a:lnTo>
                <a:lnTo>
                  <a:pt x="756295" y="166244"/>
                </a:lnTo>
                <a:lnTo>
                  <a:pt x="764751" y="166244"/>
                </a:lnTo>
                <a:lnTo>
                  <a:pt x="764751" y="161331"/>
                </a:lnTo>
                <a:lnTo>
                  <a:pt x="764751" y="155598"/>
                </a:lnTo>
                <a:lnTo>
                  <a:pt x="773206" y="155598"/>
                </a:lnTo>
                <a:lnTo>
                  <a:pt x="773206" y="150685"/>
                </a:lnTo>
                <a:lnTo>
                  <a:pt x="773206" y="157236"/>
                </a:lnTo>
                <a:lnTo>
                  <a:pt x="781662" y="157236"/>
                </a:lnTo>
                <a:lnTo>
                  <a:pt x="781662" y="163788"/>
                </a:lnTo>
                <a:lnTo>
                  <a:pt x="781662" y="167882"/>
                </a:lnTo>
                <a:lnTo>
                  <a:pt x="790117" y="167882"/>
                </a:lnTo>
                <a:lnTo>
                  <a:pt x="790117" y="171977"/>
                </a:lnTo>
                <a:lnTo>
                  <a:pt x="797633" y="171977"/>
                </a:lnTo>
                <a:lnTo>
                  <a:pt x="797633" y="162969"/>
                </a:lnTo>
                <a:lnTo>
                  <a:pt x="806089" y="162969"/>
                </a:lnTo>
                <a:lnTo>
                  <a:pt x="806089" y="153960"/>
                </a:lnTo>
                <a:lnTo>
                  <a:pt x="806089" y="143314"/>
                </a:lnTo>
                <a:lnTo>
                  <a:pt x="814544" y="143314"/>
                </a:lnTo>
                <a:lnTo>
                  <a:pt x="814544" y="133487"/>
                </a:lnTo>
                <a:lnTo>
                  <a:pt x="814544" y="134306"/>
                </a:lnTo>
                <a:lnTo>
                  <a:pt x="822999" y="134306"/>
                </a:lnTo>
                <a:lnTo>
                  <a:pt x="822999" y="135944"/>
                </a:lnTo>
                <a:lnTo>
                  <a:pt x="822999" y="131030"/>
                </a:lnTo>
                <a:lnTo>
                  <a:pt x="831455" y="131030"/>
                </a:lnTo>
                <a:lnTo>
                  <a:pt x="831455" y="126116"/>
                </a:lnTo>
                <a:lnTo>
                  <a:pt x="831455" y="123660"/>
                </a:lnTo>
                <a:lnTo>
                  <a:pt x="839910" y="123660"/>
                </a:lnTo>
                <a:lnTo>
                  <a:pt x="839910" y="121203"/>
                </a:lnTo>
                <a:lnTo>
                  <a:pt x="839910" y="119565"/>
                </a:lnTo>
                <a:lnTo>
                  <a:pt x="847426" y="119565"/>
                </a:lnTo>
                <a:lnTo>
                  <a:pt x="847426" y="118746"/>
                </a:lnTo>
                <a:lnTo>
                  <a:pt x="847426" y="121203"/>
                </a:lnTo>
                <a:lnTo>
                  <a:pt x="855882" y="121203"/>
                </a:lnTo>
                <a:lnTo>
                  <a:pt x="855882" y="123660"/>
                </a:lnTo>
                <a:lnTo>
                  <a:pt x="855882" y="131030"/>
                </a:lnTo>
                <a:lnTo>
                  <a:pt x="864337" y="131030"/>
                </a:lnTo>
                <a:lnTo>
                  <a:pt x="864337" y="139219"/>
                </a:lnTo>
                <a:lnTo>
                  <a:pt x="864337" y="152322"/>
                </a:lnTo>
                <a:lnTo>
                  <a:pt x="871853" y="152322"/>
                </a:lnTo>
                <a:lnTo>
                  <a:pt x="871853" y="165425"/>
                </a:lnTo>
                <a:lnTo>
                  <a:pt x="871853" y="170339"/>
                </a:lnTo>
                <a:lnTo>
                  <a:pt x="879369" y="170339"/>
                </a:lnTo>
                <a:lnTo>
                  <a:pt x="879369" y="176072"/>
                </a:lnTo>
                <a:lnTo>
                  <a:pt x="879369" y="158055"/>
                </a:lnTo>
                <a:lnTo>
                  <a:pt x="888764" y="158055"/>
                </a:lnTo>
                <a:lnTo>
                  <a:pt x="888764" y="140038"/>
                </a:lnTo>
                <a:lnTo>
                  <a:pt x="888764" y="122022"/>
                </a:lnTo>
                <a:lnTo>
                  <a:pt x="897220" y="122022"/>
                </a:lnTo>
                <a:lnTo>
                  <a:pt x="897220" y="104005"/>
                </a:lnTo>
                <a:lnTo>
                  <a:pt x="897220" y="77799"/>
                </a:lnTo>
                <a:lnTo>
                  <a:pt x="906615" y="77799"/>
                </a:lnTo>
                <a:lnTo>
                  <a:pt x="906615" y="52412"/>
                </a:lnTo>
                <a:lnTo>
                  <a:pt x="906615" y="29481"/>
                </a:lnTo>
                <a:lnTo>
                  <a:pt x="916010" y="29481"/>
                </a:lnTo>
                <a:lnTo>
                  <a:pt x="916010" y="6551"/>
                </a:lnTo>
                <a:lnTo>
                  <a:pt x="916010" y="22111"/>
                </a:lnTo>
                <a:lnTo>
                  <a:pt x="923526" y="22111"/>
                </a:lnTo>
                <a:lnTo>
                  <a:pt x="923526" y="37671"/>
                </a:lnTo>
                <a:lnTo>
                  <a:pt x="923526" y="63058"/>
                </a:lnTo>
                <a:lnTo>
                  <a:pt x="931042" y="63058"/>
                </a:lnTo>
                <a:lnTo>
                  <a:pt x="931042" y="89264"/>
                </a:lnTo>
                <a:lnTo>
                  <a:pt x="931042" y="103186"/>
                </a:lnTo>
                <a:lnTo>
                  <a:pt x="937618" y="103186"/>
                </a:lnTo>
                <a:lnTo>
                  <a:pt x="937618" y="117927"/>
                </a:lnTo>
                <a:lnTo>
                  <a:pt x="937618" y="121203"/>
                </a:lnTo>
                <a:lnTo>
                  <a:pt x="946074" y="121203"/>
                </a:lnTo>
                <a:lnTo>
                  <a:pt x="946074" y="125297"/>
                </a:lnTo>
                <a:lnTo>
                  <a:pt x="946074" y="121203"/>
                </a:lnTo>
                <a:lnTo>
                  <a:pt x="954529" y="121203"/>
                </a:lnTo>
                <a:lnTo>
                  <a:pt x="954529" y="117927"/>
                </a:lnTo>
                <a:lnTo>
                  <a:pt x="954529" y="107281"/>
                </a:lnTo>
                <a:lnTo>
                  <a:pt x="962985" y="107281"/>
                </a:lnTo>
                <a:lnTo>
                  <a:pt x="962985" y="97453"/>
                </a:lnTo>
                <a:lnTo>
                  <a:pt x="962985" y="81894"/>
                </a:lnTo>
                <a:lnTo>
                  <a:pt x="972380" y="81894"/>
                </a:lnTo>
                <a:lnTo>
                  <a:pt x="972380" y="66334"/>
                </a:lnTo>
                <a:lnTo>
                  <a:pt x="972380" y="71247"/>
                </a:lnTo>
                <a:lnTo>
                  <a:pt x="980835" y="71247"/>
                </a:lnTo>
                <a:lnTo>
                  <a:pt x="980835" y="76980"/>
                </a:lnTo>
                <a:lnTo>
                  <a:pt x="980835" y="99091"/>
                </a:lnTo>
                <a:lnTo>
                  <a:pt x="986472" y="99091"/>
                </a:lnTo>
                <a:lnTo>
                  <a:pt x="986472" y="121203"/>
                </a:lnTo>
                <a:lnTo>
                  <a:pt x="986472" y="139219"/>
                </a:lnTo>
                <a:lnTo>
                  <a:pt x="993988" y="139219"/>
                </a:lnTo>
                <a:lnTo>
                  <a:pt x="993988" y="157236"/>
                </a:lnTo>
                <a:lnTo>
                  <a:pt x="993988" y="149047"/>
                </a:lnTo>
                <a:lnTo>
                  <a:pt x="1003383" y="149047"/>
                </a:lnTo>
                <a:lnTo>
                  <a:pt x="1003383" y="141676"/>
                </a:lnTo>
                <a:lnTo>
                  <a:pt x="1003383" y="132668"/>
                </a:lnTo>
                <a:lnTo>
                  <a:pt x="1011839" y="132668"/>
                </a:lnTo>
                <a:lnTo>
                  <a:pt x="1011839" y="123660"/>
                </a:lnTo>
                <a:lnTo>
                  <a:pt x="1011839" y="105643"/>
                </a:lnTo>
                <a:lnTo>
                  <a:pt x="1021233" y="105643"/>
                </a:lnTo>
                <a:lnTo>
                  <a:pt x="1021233" y="87626"/>
                </a:lnTo>
                <a:lnTo>
                  <a:pt x="1021233" y="92540"/>
                </a:lnTo>
                <a:lnTo>
                  <a:pt x="1028749" y="92540"/>
                </a:lnTo>
                <a:lnTo>
                  <a:pt x="1028749" y="98272"/>
                </a:lnTo>
                <a:lnTo>
                  <a:pt x="1028749" y="112194"/>
                </a:lnTo>
                <a:lnTo>
                  <a:pt x="1036265" y="112194"/>
                </a:lnTo>
                <a:lnTo>
                  <a:pt x="1036265" y="126935"/>
                </a:lnTo>
                <a:lnTo>
                  <a:pt x="1036265" y="134306"/>
                </a:lnTo>
                <a:lnTo>
                  <a:pt x="1043781" y="134306"/>
                </a:lnTo>
                <a:lnTo>
                  <a:pt x="1043781" y="142495"/>
                </a:lnTo>
                <a:lnTo>
                  <a:pt x="1052237" y="142495"/>
                </a:lnTo>
                <a:lnTo>
                  <a:pt x="1052237" y="138400"/>
                </a:lnTo>
                <a:lnTo>
                  <a:pt x="1060692" y="138400"/>
                </a:lnTo>
                <a:lnTo>
                  <a:pt x="1060692" y="135125"/>
                </a:lnTo>
                <a:lnTo>
                  <a:pt x="1060692" y="130211"/>
                </a:lnTo>
                <a:lnTo>
                  <a:pt x="1069148" y="130211"/>
                </a:lnTo>
                <a:lnTo>
                  <a:pt x="1069148" y="125297"/>
                </a:lnTo>
                <a:lnTo>
                  <a:pt x="1069148" y="116289"/>
                </a:lnTo>
                <a:lnTo>
                  <a:pt x="1078543" y="116289"/>
                </a:lnTo>
                <a:lnTo>
                  <a:pt x="1078543" y="107281"/>
                </a:lnTo>
                <a:lnTo>
                  <a:pt x="1078543" y="99091"/>
                </a:lnTo>
                <a:lnTo>
                  <a:pt x="1086059" y="99091"/>
                </a:lnTo>
                <a:lnTo>
                  <a:pt x="1086059" y="91721"/>
                </a:lnTo>
                <a:lnTo>
                  <a:pt x="1094514" y="91721"/>
                </a:lnTo>
                <a:lnTo>
                  <a:pt x="1094514" y="96634"/>
                </a:lnTo>
                <a:lnTo>
                  <a:pt x="1102030" y="96634"/>
                </a:lnTo>
                <a:lnTo>
                  <a:pt x="1102030" y="102367"/>
                </a:lnTo>
                <a:lnTo>
                  <a:pt x="1102030" y="91721"/>
                </a:lnTo>
                <a:lnTo>
                  <a:pt x="1111425" y="91721"/>
                </a:lnTo>
                <a:lnTo>
                  <a:pt x="1111425" y="81894"/>
                </a:lnTo>
                <a:lnTo>
                  <a:pt x="1111425" y="58144"/>
                </a:lnTo>
                <a:lnTo>
                  <a:pt x="1120820" y="58144"/>
                </a:lnTo>
                <a:lnTo>
                  <a:pt x="1120820" y="35214"/>
                </a:lnTo>
                <a:lnTo>
                  <a:pt x="1120820" y="18835"/>
                </a:lnTo>
                <a:lnTo>
                  <a:pt x="1130215" y="18835"/>
                </a:lnTo>
                <a:lnTo>
                  <a:pt x="1130215" y="2456"/>
                </a:lnTo>
                <a:lnTo>
                  <a:pt x="1130215" y="14740"/>
                </a:lnTo>
                <a:lnTo>
                  <a:pt x="1136792" y="14740"/>
                </a:lnTo>
                <a:lnTo>
                  <a:pt x="1136792" y="27843"/>
                </a:lnTo>
                <a:lnTo>
                  <a:pt x="1136792" y="45860"/>
                </a:lnTo>
                <a:lnTo>
                  <a:pt x="1144308" y="45860"/>
                </a:lnTo>
                <a:lnTo>
                  <a:pt x="1144308" y="63877"/>
                </a:lnTo>
                <a:lnTo>
                  <a:pt x="1144308" y="65515"/>
                </a:lnTo>
                <a:lnTo>
                  <a:pt x="1152763" y="65515"/>
                </a:lnTo>
                <a:lnTo>
                  <a:pt x="1152763" y="67153"/>
                </a:lnTo>
                <a:lnTo>
                  <a:pt x="1152763" y="49955"/>
                </a:lnTo>
                <a:lnTo>
                  <a:pt x="1161219" y="49955"/>
                </a:lnTo>
                <a:lnTo>
                  <a:pt x="1161219" y="33576"/>
                </a:lnTo>
                <a:lnTo>
                  <a:pt x="1161219" y="16378"/>
                </a:lnTo>
                <a:lnTo>
                  <a:pt x="1170614" y="16378"/>
                </a:lnTo>
                <a:lnTo>
                  <a:pt x="1170614" y="0"/>
                </a:lnTo>
                <a:lnTo>
                  <a:pt x="1170614" y="6551"/>
                </a:lnTo>
                <a:lnTo>
                  <a:pt x="1179069" y="6551"/>
                </a:lnTo>
                <a:lnTo>
                  <a:pt x="1179069" y="13103"/>
                </a:lnTo>
                <a:lnTo>
                  <a:pt x="1179069" y="22111"/>
                </a:lnTo>
                <a:lnTo>
                  <a:pt x="1185646" y="22111"/>
                </a:lnTo>
                <a:lnTo>
                  <a:pt x="1185646" y="31119"/>
                </a:lnTo>
                <a:lnTo>
                  <a:pt x="1185646" y="53231"/>
                </a:lnTo>
                <a:lnTo>
                  <a:pt x="1193162" y="53231"/>
                </a:lnTo>
                <a:lnTo>
                  <a:pt x="1193162" y="75342"/>
                </a:lnTo>
                <a:lnTo>
                  <a:pt x="1193162" y="93359"/>
                </a:lnTo>
                <a:lnTo>
                  <a:pt x="1200678" y="93359"/>
                </a:lnTo>
                <a:lnTo>
                  <a:pt x="1200678" y="111375"/>
                </a:lnTo>
                <a:lnTo>
                  <a:pt x="1200678" y="108919"/>
                </a:lnTo>
                <a:lnTo>
                  <a:pt x="1209133" y="108919"/>
                </a:lnTo>
                <a:lnTo>
                  <a:pt x="1209133" y="106462"/>
                </a:lnTo>
                <a:lnTo>
                  <a:pt x="1209133" y="104005"/>
                </a:lnTo>
                <a:lnTo>
                  <a:pt x="1216649" y="104005"/>
                </a:lnTo>
                <a:lnTo>
                  <a:pt x="1216649" y="101548"/>
                </a:lnTo>
                <a:lnTo>
                  <a:pt x="1225104" y="101548"/>
                </a:lnTo>
                <a:lnTo>
                  <a:pt x="1225104" y="99910"/>
                </a:lnTo>
                <a:lnTo>
                  <a:pt x="1233560" y="99910"/>
                </a:lnTo>
                <a:lnTo>
                  <a:pt x="1233560" y="99091"/>
                </a:lnTo>
                <a:lnTo>
                  <a:pt x="1233560" y="94178"/>
                </a:lnTo>
                <a:lnTo>
                  <a:pt x="1242015" y="94178"/>
                </a:lnTo>
                <a:lnTo>
                  <a:pt x="1242015" y="89264"/>
                </a:lnTo>
                <a:lnTo>
                  <a:pt x="1242015" y="87626"/>
                </a:lnTo>
                <a:lnTo>
                  <a:pt x="1250471" y="87626"/>
                </a:lnTo>
                <a:lnTo>
                  <a:pt x="1250471" y="86807"/>
                </a:lnTo>
                <a:lnTo>
                  <a:pt x="1250471" y="85169"/>
                </a:lnTo>
                <a:lnTo>
                  <a:pt x="1258926" y="85169"/>
                </a:lnTo>
                <a:lnTo>
                  <a:pt x="1258926" y="84350"/>
                </a:lnTo>
                <a:lnTo>
                  <a:pt x="1258926" y="85169"/>
                </a:lnTo>
                <a:lnTo>
                  <a:pt x="1266442" y="85169"/>
                </a:lnTo>
                <a:lnTo>
                  <a:pt x="1266442" y="86807"/>
                </a:lnTo>
                <a:lnTo>
                  <a:pt x="1266442" y="91721"/>
                </a:lnTo>
                <a:lnTo>
                  <a:pt x="1273958" y="91721"/>
                </a:lnTo>
                <a:lnTo>
                  <a:pt x="1273958" y="97453"/>
                </a:lnTo>
                <a:lnTo>
                  <a:pt x="1273958" y="98272"/>
                </a:lnTo>
                <a:lnTo>
                  <a:pt x="1282414" y="98272"/>
                </a:lnTo>
                <a:lnTo>
                  <a:pt x="1282414" y="99910"/>
                </a:lnTo>
                <a:lnTo>
                  <a:pt x="1282414" y="100729"/>
                </a:lnTo>
                <a:lnTo>
                  <a:pt x="1290869" y="100729"/>
                </a:lnTo>
                <a:lnTo>
                  <a:pt x="1290869" y="102367"/>
                </a:lnTo>
                <a:lnTo>
                  <a:pt x="1290869" y="104824"/>
                </a:lnTo>
                <a:lnTo>
                  <a:pt x="1299325" y="104824"/>
                </a:lnTo>
                <a:lnTo>
                  <a:pt x="1299325" y="108100"/>
                </a:lnTo>
                <a:lnTo>
                  <a:pt x="1299325" y="108919"/>
                </a:lnTo>
                <a:lnTo>
                  <a:pt x="1307780" y="108919"/>
                </a:lnTo>
                <a:lnTo>
                  <a:pt x="1307780" y="110556"/>
                </a:lnTo>
                <a:lnTo>
                  <a:pt x="1307780" y="119565"/>
                </a:lnTo>
                <a:lnTo>
                  <a:pt x="1314357" y="119565"/>
                </a:lnTo>
                <a:lnTo>
                  <a:pt x="1314357" y="129392"/>
                </a:lnTo>
                <a:lnTo>
                  <a:pt x="1314357" y="121203"/>
                </a:lnTo>
                <a:lnTo>
                  <a:pt x="1322812" y="121203"/>
                </a:lnTo>
                <a:lnTo>
                  <a:pt x="1322812" y="113832"/>
                </a:lnTo>
                <a:lnTo>
                  <a:pt x="1322812" y="112194"/>
                </a:lnTo>
                <a:lnTo>
                  <a:pt x="1331268" y="112194"/>
                </a:lnTo>
                <a:lnTo>
                  <a:pt x="1331268" y="111375"/>
                </a:lnTo>
                <a:lnTo>
                  <a:pt x="1331268" y="98272"/>
                </a:lnTo>
                <a:lnTo>
                  <a:pt x="1340663" y="98272"/>
                </a:lnTo>
                <a:lnTo>
                  <a:pt x="1340663" y="85169"/>
                </a:lnTo>
                <a:lnTo>
                  <a:pt x="1340663" y="82712"/>
                </a:lnTo>
                <a:lnTo>
                  <a:pt x="1349118" y="82712"/>
                </a:lnTo>
                <a:lnTo>
                  <a:pt x="1349118" y="80256"/>
                </a:lnTo>
                <a:lnTo>
                  <a:pt x="1349118" y="76161"/>
                </a:lnTo>
                <a:lnTo>
                  <a:pt x="1357574" y="76161"/>
                </a:lnTo>
                <a:lnTo>
                  <a:pt x="1357574" y="72885"/>
                </a:lnTo>
                <a:lnTo>
                  <a:pt x="1357574" y="76980"/>
                </a:lnTo>
                <a:lnTo>
                  <a:pt x="1365090" y="76980"/>
                </a:lnTo>
                <a:lnTo>
                  <a:pt x="1365090" y="81075"/>
                </a:lnTo>
                <a:lnTo>
                  <a:pt x="1365090" y="104005"/>
                </a:lnTo>
                <a:lnTo>
                  <a:pt x="1371666" y="104005"/>
                </a:lnTo>
                <a:lnTo>
                  <a:pt x="1371666" y="126935"/>
                </a:lnTo>
                <a:lnTo>
                  <a:pt x="1371666" y="144133"/>
                </a:lnTo>
                <a:lnTo>
                  <a:pt x="1379182" y="144133"/>
                </a:lnTo>
                <a:lnTo>
                  <a:pt x="1379182" y="161331"/>
                </a:lnTo>
                <a:lnTo>
                  <a:pt x="1379182" y="154779"/>
                </a:lnTo>
                <a:lnTo>
                  <a:pt x="1388577" y="154779"/>
                </a:lnTo>
                <a:lnTo>
                  <a:pt x="1388577" y="148228"/>
                </a:lnTo>
                <a:lnTo>
                  <a:pt x="1388577" y="134306"/>
                </a:lnTo>
                <a:lnTo>
                  <a:pt x="1396093" y="134306"/>
                </a:lnTo>
                <a:lnTo>
                  <a:pt x="1396093" y="120384"/>
                </a:lnTo>
                <a:lnTo>
                  <a:pt x="1396093" y="113832"/>
                </a:lnTo>
                <a:lnTo>
                  <a:pt x="1404549" y="113832"/>
                </a:lnTo>
                <a:lnTo>
                  <a:pt x="1404549" y="107281"/>
                </a:lnTo>
                <a:lnTo>
                  <a:pt x="1404549" y="103186"/>
                </a:lnTo>
                <a:lnTo>
                  <a:pt x="1413944" y="103186"/>
                </a:lnTo>
                <a:lnTo>
                  <a:pt x="1413944" y="99910"/>
                </a:lnTo>
                <a:lnTo>
                  <a:pt x="1413944" y="106462"/>
                </a:lnTo>
                <a:lnTo>
                  <a:pt x="1421460" y="106462"/>
                </a:lnTo>
                <a:lnTo>
                  <a:pt x="1421460" y="113013"/>
                </a:lnTo>
                <a:lnTo>
                  <a:pt x="1421460" y="117927"/>
                </a:lnTo>
                <a:lnTo>
                  <a:pt x="1429915" y="117927"/>
                </a:lnTo>
                <a:lnTo>
                  <a:pt x="1429915" y="122841"/>
                </a:lnTo>
                <a:lnTo>
                  <a:pt x="1429915" y="129392"/>
                </a:lnTo>
                <a:lnTo>
                  <a:pt x="1437431" y="129392"/>
                </a:lnTo>
                <a:lnTo>
                  <a:pt x="1437431" y="135944"/>
                </a:lnTo>
                <a:lnTo>
                  <a:pt x="1437431" y="142495"/>
                </a:lnTo>
                <a:lnTo>
                  <a:pt x="1444947" y="142495"/>
                </a:lnTo>
                <a:lnTo>
                  <a:pt x="1444947" y="149047"/>
                </a:lnTo>
                <a:lnTo>
                  <a:pt x="1444947" y="153960"/>
                </a:lnTo>
                <a:lnTo>
                  <a:pt x="1452463" y="153960"/>
                </a:lnTo>
                <a:lnTo>
                  <a:pt x="1452463" y="159693"/>
                </a:lnTo>
                <a:lnTo>
                  <a:pt x="1452463" y="164607"/>
                </a:lnTo>
                <a:lnTo>
                  <a:pt x="1460918" y="164607"/>
                </a:lnTo>
                <a:lnTo>
                  <a:pt x="1460918" y="170339"/>
                </a:lnTo>
                <a:lnTo>
                  <a:pt x="1460918" y="175253"/>
                </a:lnTo>
                <a:lnTo>
                  <a:pt x="1469374" y="175253"/>
                </a:lnTo>
                <a:lnTo>
                  <a:pt x="1469374" y="180985"/>
                </a:lnTo>
                <a:lnTo>
                  <a:pt x="1469374" y="168701"/>
                </a:lnTo>
                <a:lnTo>
                  <a:pt x="1477829" y="168701"/>
                </a:lnTo>
                <a:lnTo>
                  <a:pt x="1477829" y="157236"/>
                </a:lnTo>
                <a:lnTo>
                  <a:pt x="1477829" y="140038"/>
                </a:lnTo>
                <a:lnTo>
                  <a:pt x="1487224" y="140038"/>
                </a:lnTo>
                <a:lnTo>
                  <a:pt x="1487224" y="123660"/>
                </a:lnTo>
                <a:lnTo>
                  <a:pt x="1487224" y="110556"/>
                </a:lnTo>
                <a:lnTo>
                  <a:pt x="1494740" y="110556"/>
                </a:lnTo>
                <a:lnTo>
                  <a:pt x="1494740" y="98272"/>
                </a:lnTo>
                <a:lnTo>
                  <a:pt x="1494740" y="93359"/>
                </a:lnTo>
                <a:lnTo>
                  <a:pt x="1504135" y="93359"/>
                </a:lnTo>
                <a:lnTo>
                  <a:pt x="1504135" y="88445"/>
                </a:lnTo>
                <a:lnTo>
                  <a:pt x="1504135" y="89264"/>
                </a:lnTo>
                <a:lnTo>
                  <a:pt x="1511651" y="89264"/>
                </a:lnTo>
                <a:lnTo>
                  <a:pt x="1511651" y="90902"/>
                </a:lnTo>
                <a:lnTo>
                  <a:pt x="1511651" y="89264"/>
                </a:lnTo>
                <a:lnTo>
                  <a:pt x="1520107" y="89264"/>
                </a:lnTo>
                <a:lnTo>
                  <a:pt x="1520107" y="88445"/>
                </a:lnTo>
                <a:lnTo>
                  <a:pt x="1520107" y="95816"/>
                </a:lnTo>
                <a:lnTo>
                  <a:pt x="1528562" y="95816"/>
                </a:lnTo>
                <a:lnTo>
                  <a:pt x="1528562" y="104005"/>
                </a:lnTo>
                <a:lnTo>
                  <a:pt x="1528562" y="111375"/>
                </a:lnTo>
                <a:lnTo>
                  <a:pt x="1535139" y="111375"/>
                </a:lnTo>
                <a:lnTo>
                  <a:pt x="1535139" y="119565"/>
                </a:lnTo>
                <a:lnTo>
                  <a:pt x="1535139" y="135125"/>
                </a:lnTo>
                <a:lnTo>
                  <a:pt x="1543594" y="135125"/>
                </a:lnTo>
                <a:lnTo>
                  <a:pt x="1543594" y="150685"/>
                </a:lnTo>
                <a:lnTo>
                  <a:pt x="1543594" y="148228"/>
                </a:lnTo>
                <a:lnTo>
                  <a:pt x="1552050" y="148228"/>
                </a:lnTo>
                <a:lnTo>
                  <a:pt x="1552050" y="145771"/>
                </a:lnTo>
                <a:lnTo>
                  <a:pt x="1552050" y="141676"/>
                </a:lnTo>
                <a:lnTo>
                  <a:pt x="1560505" y="141676"/>
                </a:lnTo>
                <a:lnTo>
                  <a:pt x="1560505" y="138400"/>
                </a:lnTo>
                <a:lnTo>
                  <a:pt x="1560505" y="134306"/>
                </a:lnTo>
                <a:lnTo>
                  <a:pt x="1568961" y="134306"/>
                </a:lnTo>
                <a:lnTo>
                  <a:pt x="1568961" y="131030"/>
                </a:lnTo>
                <a:lnTo>
                  <a:pt x="1568961" y="126935"/>
                </a:lnTo>
                <a:lnTo>
                  <a:pt x="1577416" y="126935"/>
                </a:lnTo>
                <a:lnTo>
                  <a:pt x="1577416" y="122841"/>
                </a:lnTo>
                <a:lnTo>
                  <a:pt x="1577416" y="130211"/>
                </a:lnTo>
                <a:lnTo>
                  <a:pt x="1583993" y="130211"/>
                </a:lnTo>
                <a:lnTo>
                  <a:pt x="1583993" y="138400"/>
                </a:lnTo>
                <a:lnTo>
                  <a:pt x="1583993" y="149047"/>
                </a:lnTo>
                <a:lnTo>
                  <a:pt x="1592448" y="149047"/>
                </a:lnTo>
                <a:lnTo>
                  <a:pt x="1592448" y="159693"/>
                </a:lnTo>
                <a:lnTo>
                  <a:pt x="1592448" y="169520"/>
                </a:lnTo>
                <a:lnTo>
                  <a:pt x="1599964" y="169520"/>
                </a:lnTo>
                <a:lnTo>
                  <a:pt x="1599964" y="180166"/>
                </a:lnTo>
                <a:lnTo>
                  <a:pt x="1599964" y="186718"/>
                </a:lnTo>
                <a:lnTo>
                  <a:pt x="1608420" y="186718"/>
                </a:lnTo>
                <a:lnTo>
                  <a:pt x="1608420" y="193269"/>
                </a:lnTo>
                <a:lnTo>
                  <a:pt x="1608420" y="180166"/>
                </a:lnTo>
                <a:lnTo>
                  <a:pt x="1616875" y="180166"/>
                </a:lnTo>
                <a:lnTo>
                  <a:pt x="1616875" y="167882"/>
                </a:lnTo>
                <a:lnTo>
                  <a:pt x="1616875" y="159693"/>
                </a:lnTo>
                <a:lnTo>
                  <a:pt x="1624391" y="159693"/>
                </a:lnTo>
                <a:lnTo>
                  <a:pt x="1624391" y="152322"/>
                </a:lnTo>
                <a:lnTo>
                  <a:pt x="1632846" y="152322"/>
                </a:lnTo>
                <a:lnTo>
                  <a:pt x="1641302" y="152322"/>
                </a:lnTo>
                <a:lnTo>
                  <a:pt x="1641302" y="148228"/>
                </a:lnTo>
                <a:lnTo>
                  <a:pt x="1649757" y="148228"/>
                </a:lnTo>
                <a:lnTo>
                  <a:pt x="1649757" y="144952"/>
                </a:lnTo>
                <a:lnTo>
                  <a:pt x="1649757" y="140857"/>
                </a:lnTo>
                <a:lnTo>
                  <a:pt x="1658213" y="140857"/>
                </a:lnTo>
                <a:lnTo>
                  <a:pt x="1658213" y="137581"/>
                </a:lnTo>
                <a:lnTo>
                  <a:pt x="1666668" y="137581"/>
                </a:lnTo>
                <a:lnTo>
                  <a:pt x="1666668" y="140857"/>
                </a:lnTo>
                <a:lnTo>
                  <a:pt x="1674184" y="140857"/>
                </a:lnTo>
                <a:lnTo>
                  <a:pt x="1674184" y="144952"/>
                </a:lnTo>
                <a:lnTo>
                  <a:pt x="1674184" y="149047"/>
                </a:lnTo>
                <a:lnTo>
                  <a:pt x="1682640" y="149047"/>
                </a:lnTo>
                <a:lnTo>
                  <a:pt x="1682640" y="153141"/>
                </a:lnTo>
                <a:lnTo>
                  <a:pt x="1682640" y="164607"/>
                </a:lnTo>
                <a:lnTo>
                  <a:pt x="1690156" y="164607"/>
                </a:lnTo>
                <a:lnTo>
                  <a:pt x="1690156" y="176891"/>
                </a:lnTo>
                <a:lnTo>
                  <a:pt x="1690156" y="184261"/>
                </a:lnTo>
                <a:lnTo>
                  <a:pt x="1698611" y="184261"/>
                </a:lnTo>
                <a:lnTo>
                  <a:pt x="1698611" y="192451"/>
                </a:lnTo>
                <a:lnTo>
                  <a:pt x="1698611" y="197364"/>
                </a:lnTo>
                <a:lnTo>
                  <a:pt x="1705188" y="197364"/>
                </a:lnTo>
                <a:lnTo>
                  <a:pt x="1705188" y="202278"/>
                </a:lnTo>
                <a:lnTo>
                  <a:pt x="1705188" y="193269"/>
                </a:lnTo>
                <a:lnTo>
                  <a:pt x="1714583" y="193269"/>
                </a:lnTo>
                <a:lnTo>
                  <a:pt x="1714583" y="184261"/>
                </a:lnTo>
                <a:lnTo>
                  <a:pt x="1714583" y="175253"/>
                </a:lnTo>
                <a:lnTo>
                  <a:pt x="1723038" y="175253"/>
                </a:lnTo>
                <a:lnTo>
                  <a:pt x="1723038" y="167063"/>
                </a:lnTo>
                <a:lnTo>
                  <a:pt x="1723038" y="162969"/>
                </a:lnTo>
                <a:lnTo>
                  <a:pt x="1731494" y="162969"/>
                </a:lnTo>
                <a:lnTo>
                  <a:pt x="1731494" y="158874"/>
                </a:lnTo>
                <a:lnTo>
                  <a:pt x="1731494" y="163788"/>
                </a:lnTo>
                <a:lnTo>
                  <a:pt x="1739949" y="163788"/>
                </a:lnTo>
                <a:lnTo>
                  <a:pt x="1739949" y="169520"/>
                </a:lnTo>
                <a:lnTo>
                  <a:pt x="1739949" y="176072"/>
                </a:lnTo>
                <a:lnTo>
                  <a:pt x="1747465" y="176072"/>
                </a:lnTo>
                <a:lnTo>
                  <a:pt x="1747465" y="182623"/>
                </a:lnTo>
                <a:lnTo>
                  <a:pt x="1747465" y="194088"/>
                </a:lnTo>
                <a:lnTo>
                  <a:pt x="1754042" y="194088"/>
                </a:lnTo>
                <a:lnTo>
                  <a:pt x="1754042" y="206372"/>
                </a:lnTo>
                <a:lnTo>
                  <a:pt x="1754042" y="208829"/>
                </a:lnTo>
                <a:lnTo>
                  <a:pt x="1762497" y="208829"/>
                </a:lnTo>
                <a:lnTo>
                  <a:pt x="1762497" y="211286"/>
                </a:lnTo>
                <a:lnTo>
                  <a:pt x="1762497" y="205554"/>
                </a:lnTo>
                <a:lnTo>
                  <a:pt x="1770953" y="205554"/>
                </a:lnTo>
                <a:lnTo>
                  <a:pt x="1770953" y="200640"/>
                </a:lnTo>
                <a:lnTo>
                  <a:pt x="1770953" y="195726"/>
                </a:lnTo>
                <a:lnTo>
                  <a:pt x="1780348" y="195726"/>
                </a:lnTo>
                <a:lnTo>
                  <a:pt x="1780348" y="190813"/>
                </a:lnTo>
                <a:lnTo>
                  <a:pt x="1780348" y="186718"/>
                </a:lnTo>
                <a:lnTo>
                  <a:pt x="1788803" y="186718"/>
                </a:lnTo>
                <a:lnTo>
                  <a:pt x="1788803" y="183442"/>
                </a:lnTo>
                <a:lnTo>
                  <a:pt x="1788803" y="179347"/>
                </a:lnTo>
                <a:lnTo>
                  <a:pt x="1797259" y="179347"/>
                </a:lnTo>
                <a:lnTo>
                  <a:pt x="1797259" y="175253"/>
                </a:lnTo>
                <a:lnTo>
                  <a:pt x="1797259" y="180166"/>
                </a:lnTo>
                <a:lnTo>
                  <a:pt x="1803835" y="180166"/>
                </a:lnTo>
                <a:lnTo>
                  <a:pt x="1803835" y="185899"/>
                </a:lnTo>
                <a:lnTo>
                  <a:pt x="1803835" y="178529"/>
                </a:lnTo>
                <a:lnTo>
                  <a:pt x="1813230" y="178529"/>
                </a:lnTo>
                <a:lnTo>
                  <a:pt x="1813230" y="171158"/>
                </a:lnTo>
                <a:lnTo>
                  <a:pt x="1813230" y="158055"/>
                </a:lnTo>
                <a:lnTo>
                  <a:pt x="1821686" y="158055"/>
                </a:lnTo>
                <a:lnTo>
                  <a:pt x="1821686" y="144952"/>
                </a:lnTo>
                <a:lnTo>
                  <a:pt x="1821686" y="140038"/>
                </a:lnTo>
                <a:lnTo>
                  <a:pt x="1830141" y="140038"/>
                </a:lnTo>
                <a:lnTo>
                  <a:pt x="1830141" y="135125"/>
                </a:lnTo>
                <a:lnTo>
                  <a:pt x="1830141" y="138400"/>
                </a:lnTo>
                <a:lnTo>
                  <a:pt x="1838596" y="138400"/>
                </a:lnTo>
                <a:lnTo>
                  <a:pt x="1838596" y="142495"/>
                </a:lnTo>
                <a:lnTo>
                  <a:pt x="1838596" y="149047"/>
                </a:lnTo>
                <a:lnTo>
                  <a:pt x="1847052" y="149047"/>
                </a:lnTo>
                <a:lnTo>
                  <a:pt x="1847052" y="155598"/>
                </a:lnTo>
                <a:lnTo>
                  <a:pt x="1847052" y="164607"/>
                </a:lnTo>
                <a:lnTo>
                  <a:pt x="1853628" y="164607"/>
                </a:lnTo>
                <a:lnTo>
                  <a:pt x="1853628" y="173615"/>
                </a:lnTo>
                <a:lnTo>
                  <a:pt x="1853628" y="171977"/>
                </a:lnTo>
                <a:lnTo>
                  <a:pt x="1862084" y="171977"/>
                </a:lnTo>
                <a:lnTo>
                  <a:pt x="1862084" y="171158"/>
                </a:lnTo>
                <a:lnTo>
                  <a:pt x="1862084" y="155598"/>
                </a:lnTo>
                <a:lnTo>
                  <a:pt x="1871479" y="155598"/>
                </a:lnTo>
                <a:lnTo>
                  <a:pt x="1871479" y="140857"/>
                </a:lnTo>
                <a:lnTo>
                  <a:pt x="1871479" y="132668"/>
                </a:lnTo>
                <a:lnTo>
                  <a:pt x="1879934" y="132668"/>
                </a:lnTo>
                <a:lnTo>
                  <a:pt x="1879934" y="125297"/>
                </a:lnTo>
                <a:lnTo>
                  <a:pt x="1879934" y="136763"/>
                </a:lnTo>
                <a:lnTo>
                  <a:pt x="1887450" y="136763"/>
                </a:lnTo>
                <a:lnTo>
                  <a:pt x="1887450" y="149047"/>
                </a:lnTo>
                <a:lnTo>
                  <a:pt x="1887450" y="161331"/>
                </a:lnTo>
                <a:lnTo>
                  <a:pt x="1894027" y="161331"/>
                </a:lnTo>
                <a:lnTo>
                  <a:pt x="1894027" y="174434"/>
                </a:lnTo>
                <a:lnTo>
                  <a:pt x="1894027" y="180985"/>
                </a:lnTo>
                <a:lnTo>
                  <a:pt x="1902482" y="180985"/>
                </a:lnTo>
                <a:lnTo>
                  <a:pt x="1902482" y="187537"/>
                </a:lnTo>
                <a:lnTo>
                  <a:pt x="1902482" y="189175"/>
                </a:lnTo>
                <a:lnTo>
                  <a:pt x="1910938" y="189175"/>
                </a:lnTo>
              </a:path>
            </a:pathLst>
          </a:custGeom>
          <a:ln w="5752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7832290" y="4213600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591"/>
                </a:moveTo>
                <a:lnTo>
                  <a:pt x="751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7823834" y="4214783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2365"/>
                </a:moveTo>
                <a:lnTo>
                  <a:pt x="15971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7823834" y="4219514"/>
            <a:ext cx="23495" cy="2540"/>
          </a:xfrm>
          <a:custGeom>
            <a:avLst/>
            <a:gdLst/>
            <a:ahLst/>
            <a:cxnLst/>
            <a:rect l="l" t="t" r="r" b="b"/>
            <a:pathLst>
              <a:path w="23495" h="2539">
                <a:moveTo>
                  <a:pt x="0" y="1182"/>
                </a:moveTo>
                <a:lnTo>
                  <a:pt x="2348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880205" y="4214783"/>
            <a:ext cx="8890" cy="2540"/>
          </a:xfrm>
          <a:custGeom>
            <a:avLst/>
            <a:gdLst/>
            <a:ahLst/>
            <a:cxnLst/>
            <a:rect l="l" t="t" r="r" b="b"/>
            <a:pathLst>
              <a:path w="8890" h="2539">
                <a:moveTo>
                  <a:pt x="0" y="1182"/>
                </a:moveTo>
                <a:lnTo>
                  <a:pt x="8455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7872686" y="4217148"/>
            <a:ext cx="16510" cy="6350"/>
          </a:xfrm>
          <a:custGeom>
            <a:avLst/>
            <a:gdLst/>
            <a:ahLst/>
            <a:cxnLst/>
            <a:rect l="l" t="t" r="r" b="b"/>
            <a:pathLst>
              <a:path w="16509" h="6350">
                <a:moveTo>
                  <a:pt x="0" y="2957"/>
                </a:moveTo>
                <a:lnTo>
                  <a:pt x="15973" y="2957"/>
                </a:lnTo>
              </a:path>
            </a:pathLst>
          </a:custGeom>
          <a:ln w="71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782496" y="4225429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679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7774041" y="422956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3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7774041" y="4233709"/>
            <a:ext cx="130810" cy="0"/>
          </a:xfrm>
          <a:custGeom>
            <a:avLst/>
            <a:gdLst/>
            <a:ahLst/>
            <a:cxnLst/>
            <a:rect l="l" t="t" r="r" b="b"/>
            <a:pathLst>
              <a:path w="130809">
                <a:moveTo>
                  <a:pt x="0" y="0"/>
                </a:moveTo>
                <a:lnTo>
                  <a:pt x="130589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7765586" y="4237850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500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7790012" y="4215965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7790012" y="4217148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5" h="2539">
                <a:moveTo>
                  <a:pt x="0" y="1182"/>
                </a:moveTo>
                <a:lnTo>
                  <a:pt x="16910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7782496" y="4219514"/>
            <a:ext cx="24765" cy="3810"/>
          </a:xfrm>
          <a:custGeom>
            <a:avLst/>
            <a:gdLst/>
            <a:ahLst/>
            <a:cxnLst/>
            <a:rect l="l" t="t" r="r" b="b"/>
            <a:pathLst>
              <a:path w="24765" h="3810">
                <a:moveTo>
                  <a:pt x="0" y="1774"/>
                </a:moveTo>
                <a:lnTo>
                  <a:pt x="24426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757131" y="427215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35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7757131" y="427629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>
                <a:moveTo>
                  <a:pt x="0" y="0"/>
                </a:moveTo>
                <a:lnTo>
                  <a:pt x="25272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7757131" y="4285758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239" y="0"/>
                </a:lnTo>
              </a:path>
            </a:pathLst>
          </a:custGeom>
          <a:ln w="13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7757131" y="4337216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350" y="0"/>
                </a:lnTo>
              </a:path>
            </a:pathLst>
          </a:custGeom>
          <a:ln w="403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6274602" y="4269197"/>
            <a:ext cx="1678939" cy="0"/>
          </a:xfrm>
          <a:custGeom>
            <a:avLst/>
            <a:gdLst/>
            <a:ahLst/>
            <a:cxnLst/>
            <a:rect l="l" t="t" r="r" b="b"/>
            <a:pathLst>
              <a:path w="1678940">
                <a:moveTo>
                  <a:pt x="0" y="0"/>
                </a:moveTo>
                <a:lnTo>
                  <a:pt x="1678883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7993884" y="4269197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7985428" y="4270380"/>
            <a:ext cx="24765" cy="2540"/>
          </a:xfrm>
          <a:custGeom>
            <a:avLst/>
            <a:gdLst/>
            <a:ahLst/>
            <a:cxnLst/>
            <a:rect l="l" t="t" r="r" b="b"/>
            <a:pathLst>
              <a:path w="24765" h="2539">
                <a:moveTo>
                  <a:pt x="0" y="1182"/>
                </a:moveTo>
                <a:lnTo>
                  <a:pt x="24426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7976973" y="4272746"/>
            <a:ext cx="33020" cy="2540"/>
          </a:xfrm>
          <a:custGeom>
            <a:avLst/>
            <a:gdLst/>
            <a:ahLst/>
            <a:cxnLst/>
            <a:rect l="l" t="t" r="r" b="b"/>
            <a:pathLst>
              <a:path w="33020" h="2539">
                <a:moveTo>
                  <a:pt x="0" y="1182"/>
                </a:moveTo>
                <a:lnTo>
                  <a:pt x="32881" y="1182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8328343" y="4277297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0" y="2047"/>
                </a:moveTo>
                <a:lnTo>
                  <a:pt x="8455" y="2047"/>
                </a:lnTo>
              </a:path>
            </a:pathLst>
          </a:custGeom>
          <a:ln w="536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8084074" y="4281027"/>
            <a:ext cx="15240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032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8050254" y="428339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8320828" y="4281027"/>
            <a:ext cx="23495" cy="3810"/>
          </a:xfrm>
          <a:custGeom>
            <a:avLst/>
            <a:gdLst/>
            <a:ahLst/>
            <a:cxnLst/>
            <a:rect l="l" t="t" r="r" b="b"/>
            <a:pathLst>
              <a:path w="23495" h="3810">
                <a:moveTo>
                  <a:pt x="0" y="1774"/>
                </a:moveTo>
                <a:lnTo>
                  <a:pt x="23488" y="1774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8295462" y="4285167"/>
            <a:ext cx="48895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853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8287007" y="4287533"/>
            <a:ext cx="57785" cy="0"/>
          </a:xfrm>
          <a:custGeom>
            <a:avLst/>
            <a:gdLst/>
            <a:ahLst/>
            <a:cxnLst/>
            <a:rect l="l" t="t" r="r" b="b"/>
            <a:pathLst>
              <a:path w="57784">
                <a:moveTo>
                  <a:pt x="0" y="0"/>
                </a:moveTo>
                <a:lnTo>
                  <a:pt x="57309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8287007" y="4291673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764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8287007" y="429522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22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8287007" y="4296996"/>
            <a:ext cx="81915" cy="0"/>
          </a:xfrm>
          <a:custGeom>
            <a:avLst/>
            <a:gdLst/>
            <a:ahLst/>
            <a:cxnLst/>
            <a:rect l="l" t="t" r="r" b="b"/>
            <a:pathLst>
              <a:path w="81915">
                <a:moveTo>
                  <a:pt x="0" y="0"/>
                </a:moveTo>
                <a:lnTo>
                  <a:pt x="81735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8287007" y="429877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18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8042737" y="428753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4825" y="0"/>
                </a:lnTo>
              </a:path>
            </a:pathLst>
          </a:custGeom>
          <a:ln w="4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8042737" y="4292537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9251" y="0"/>
                </a:lnTo>
              </a:path>
            </a:pathLst>
          </a:custGeom>
          <a:ln w="427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8034283" y="4295222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05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8246608" y="4292856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591"/>
                </a:moveTo>
                <a:lnTo>
                  <a:pt x="8455" y="591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8246608" y="4294039"/>
            <a:ext cx="16510" cy="10795"/>
          </a:xfrm>
          <a:custGeom>
            <a:avLst/>
            <a:gdLst/>
            <a:ahLst/>
            <a:cxnLst/>
            <a:rect l="l" t="t" r="r" b="b"/>
            <a:pathLst>
              <a:path w="16509" h="10795">
                <a:moveTo>
                  <a:pt x="0" y="5323"/>
                </a:moveTo>
                <a:lnTo>
                  <a:pt x="15970" y="5323"/>
                </a:lnTo>
              </a:path>
            </a:pathLst>
          </a:custGeom>
          <a:ln w="1191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8377197" y="4296542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427" y="0"/>
                </a:lnTo>
              </a:path>
            </a:pathLst>
          </a:custGeom>
          <a:ln w="372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8238152" y="4305868"/>
            <a:ext cx="179705" cy="0"/>
          </a:xfrm>
          <a:custGeom>
            <a:avLst/>
            <a:gdLst/>
            <a:ahLst/>
            <a:cxnLst/>
            <a:rect l="l" t="t" r="r" b="b"/>
            <a:pathLst>
              <a:path w="179704">
                <a:moveTo>
                  <a:pt x="0" y="0"/>
                </a:moveTo>
                <a:lnTo>
                  <a:pt x="179444" y="0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8278552" y="4309417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500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8238152" y="4304685"/>
            <a:ext cx="33020" cy="5080"/>
          </a:xfrm>
          <a:custGeom>
            <a:avLst/>
            <a:gdLst/>
            <a:ahLst/>
            <a:cxnLst/>
            <a:rect l="l" t="t" r="r" b="b"/>
            <a:pathLst>
              <a:path w="33020" h="5079">
                <a:moveTo>
                  <a:pt x="0" y="2365"/>
                </a:moveTo>
                <a:lnTo>
                  <a:pt x="32884" y="2365"/>
                </a:lnTo>
              </a:path>
            </a:pathLst>
          </a:custGeom>
          <a:ln w="600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8238152" y="4311783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355" y="0"/>
                </a:lnTo>
              </a:path>
            </a:pathLst>
          </a:custGeom>
          <a:ln w="363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8238152" y="4313557"/>
            <a:ext cx="204470" cy="0"/>
          </a:xfrm>
          <a:custGeom>
            <a:avLst/>
            <a:gdLst/>
            <a:ahLst/>
            <a:cxnLst/>
            <a:rect l="l" t="t" r="r" b="b"/>
            <a:pathLst>
              <a:path w="204470">
                <a:moveTo>
                  <a:pt x="0" y="0"/>
                </a:moveTo>
                <a:lnTo>
                  <a:pt x="203870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8228757" y="4316197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23" y="0"/>
                </a:lnTo>
              </a:path>
            </a:pathLst>
          </a:custGeom>
          <a:ln w="53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7757131" y="4210963"/>
            <a:ext cx="693420" cy="146050"/>
          </a:xfrm>
          <a:custGeom>
            <a:avLst/>
            <a:gdLst/>
            <a:ahLst/>
            <a:cxnLst/>
            <a:rect l="l" t="t" r="r" b="b"/>
            <a:pathLst>
              <a:path w="693420" h="146050">
                <a:moveTo>
                  <a:pt x="0" y="145771"/>
                </a:moveTo>
                <a:lnTo>
                  <a:pt x="0" y="38490"/>
                </a:lnTo>
                <a:lnTo>
                  <a:pt x="0" y="40128"/>
                </a:lnTo>
                <a:lnTo>
                  <a:pt x="0" y="34395"/>
                </a:lnTo>
                <a:lnTo>
                  <a:pt x="8455" y="34395"/>
                </a:lnTo>
                <a:lnTo>
                  <a:pt x="8455" y="29481"/>
                </a:lnTo>
                <a:lnTo>
                  <a:pt x="8455" y="25387"/>
                </a:lnTo>
                <a:lnTo>
                  <a:pt x="16910" y="25387"/>
                </a:lnTo>
                <a:lnTo>
                  <a:pt x="16910" y="22111"/>
                </a:lnTo>
                <a:lnTo>
                  <a:pt x="16910" y="16378"/>
                </a:lnTo>
                <a:lnTo>
                  <a:pt x="25366" y="16378"/>
                </a:lnTo>
                <a:lnTo>
                  <a:pt x="25366" y="11465"/>
                </a:lnTo>
                <a:lnTo>
                  <a:pt x="25366" y="9008"/>
                </a:lnTo>
                <a:lnTo>
                  <a:pt x="32882" y="9008"/>
                </a:lnTo>
                <a:lnTo>
                  <a:pt x="32882" y="6551"/>
                </a:lnTo>
                <a:lnTo>
                  <a:pt x="32882" y="4913"/>
                </a:lnTo>
                <a:lnTo>
                  <a:pt x="41337" y="4913"/>
                </a:lnTo>
                <a:lnTo>
                  <a:pt x="41337" y="4094"/>
                </a:lnTo>
                <a:lnTo>
                  <a:pt x="41337" y="6551"/>
                </a:lnTo>
                <a:lnTo>
                  <a:pt x="49793" y="6551"/>
                </a:lnTo>
                <a:lnTo>
                  <a:pt x="49793" y="9827"/>
                </a:lnTo>
                <a:lnTo>
                  <a:pt x="49793" y="12284"/>
                </a:lnTo>
                <a:lnTo>
                  <a:pt x="58248" y="12284"/>
                </a:lnTo>
                <a:lnTo>
                  <a:pt x="58248" y="14740"/>
                </a:lnTo>
                <a:lnTo>
                  <a:pt x="58248" y="10646"/>
                </a:lnTo>
                <a:lnTo>
                  <a:pt x="66704" y="10646"/>
                </a:lnTo>
                <a:lnTo>
                  <a:pt x="66704" y="7370"/>
                </a:lnTo>
                <a:lnTo>
                  <a:pt x="66704" y="3275"/>
                </a:lnTo>
                <a:lnTo>
                  <a:pt x="75159" y="3275"/>
                </a:lnTo>
                <a:lnTo>
                  <a:pt x="75159" y="0"/>
                </a:lnTo>
                <a:lnTo>
                  <a:pt x="75159" y="2456"/>
                </a:lnTo>
                <a:lnTo>
                  <a:pt x="82675" y="2456"/>
                </a:lnTo>
                <a:lnTo>
                  <a:pt x="82675" y="4913"/>
                </a:lnTo>
                <a:lnTo>
                  <a:pt x="82675" y="9008"/>
                </a:lnTo>
                <a:lnTo>
                  <a:pt x="90191" y="9008"/>
                </a:lnTo>
                <a:lnTo>
                  <a:pt x="90191" y="13103"/>
                </a:lnTo>
                <a:lnTo>
                  <a:pt x="90191" y="20473"/>
                </a:lnTo>
                <a:lnTo>
                  <a:pt x="98647" y="20473"/>
                </a:lnTo>
                <a:lnTo>
                  <a:pt x="98647" y="28662"/>
                </a:lnTo>
                <a:lnTo>
                  <a:pt x="98647" y="24568"/>
                </a:lnTo>
                <a:lnTo>
                  <a:pt x="107102" y="24568"/>
                </a:lnTo>
                <a:lnTo>
                  <a:pt x="107102" y="20473"/>
                </a:lnTo>
                <a:lnTo>
                  <a:pt x="107102" y="16378"/>
                </a:lnTo>
                <a:lnTo>
                  <a:pt x="115558" y="16378"/>
                </a:lnTo>
                <a:lnTo>
                  <a:pt x="115558" y="13103"/>
                </a:lnTo>
                <a:lnTo>
                  <a:pt x="115558" y="6551"/>
                </a:lnTo>
                <a:lnTo>
                  <a:pt x="123074" y="6551"/>
                </a:lnTo>
                <a:lnTo>
                  <a:pt x="123074" y="818"/>
                </a:lnTo>
                <a:lnTo>
                  <a:pt x="123074" y="4094"/>
                </a:lnTo>
                <a:lnTo>
                  <a:pt x="131529" y="4094"/>
                </a:lnTo>
                <a:lnTo>
                  <a:pt x="131529" y="8189"/>
                </a:lnTo>
                <a:lnTo>
                  <a:pt x="131529" y="12284"/>
                </a:lnTo>
                <a:lnTo>
                  <a:pt x="139045" y="12284"/>
                </a:lnTo>
                <a:lnTo>
                  <a:pt x="139045" y="16378"/>
                </a:lnTo>
                <a:lnTo>
                  <a:pt x="139045" y="20473"/>
                </a:lnTo>
                <a:lnTo>
                  <a:pt x="147501" y="20473"/>
                </a:lnTo>
                <a:lnTo>
                  <a:pt x="147501" y="24568"/>
                </a:lnTo>
                <a:lnTo>
                  <a:pt x="147501" y="27843"/>
                </a:lnTo>
                <a:lnTo>
                  <a:pt x="155956" y="27843"/>
                </a:lnTo>
                <a:lnTo>
                  <a:pt x="155956" y="31938"/>
                </a:lnTo>
                <a:lnTo>
                  <a:pt x="155956" y="39309"/>
                </a:lnTo>
                <a:lnTo>
                  <a:pt x="162533" y="39309"/>
                </a:lnTo>
                <a:lnTo>
                  <a:pt x="162533" y="47498"/>
                </a:lnTo>
                <a:lnTo>
                  <a:pt x="162533" y="54050"/>
                </a:lnTo>
                <a:lnTo>
                  <a:pt x="170988" y="54050"/>
                </a:lnTo>
                <a:lnTo>
                  <a:pt x="170988" y="60601"/>
                </a:lnTo>
                <a:lnTo>
                  <a:pt x="170988" y="58963"/>
                </a:lnTo>
                <a:lnTo>
                  <a:pt x="179444" y="58963"/>
                </a:lnTo>
                <a:lnTo>
                  <a:pt x="179444" y="58144"/>
                </a:lnTo>
                <a:lnTo>
                  <a:pt x="179444" y="56506"/>
                </a:lnTo>
                <a:lnTo>
                  <a:pt x="187899" y="56506"/>
                </a:lnTo>
                <a:lnTo>
                  <a:pt x="187899" y="55687"/>
                </a:lnTo>
                <a:lnTo>
                  <a:pt x="187899" y="57325"/>
                </a:lnTo>
                <a:lnTo>
                  <a:pt x="196355" y="57325"/>
                </a:lnTo>
                <a:lnTo>
                  <a:pt x="196355" y="58963"/>
                </a:lnTo>
                <a:lnTo>
                  <a:pt x="196355" y="61420"/>
                </a:lnTo>
                <a:lnTo>
                  <a:pt x="202931" y="61420"/>
                </a:lnTo>
                <a:lnTo>
                  <a:pt x="202931" y="63877"/>
                </a:lnTo>
                <a:lnTo>
                  <a:pt x="202931" y="64696"/>
                </a:lnTo>
                <a:lnTo>
                  <a:pt x="211386" y="64696"/>
                </a:lnTo>
                <a:lnTo>
                  <a:pt x="211386" y="66334"/>
                </a:lnTo>
                <a:lnTo>
                  <a:pt x="211386" y="64696"/>
                </a:lnTo>
                <a:lnTo>
                  <a:pt x="219842" y="64696"/>
                </a:lnTo>
                <a:lnTo>
                  <a:pt x="219842" y="63877"/>
                </a:lnTo>
                <a:lnTo>
                  <a:pt x="219842" y="61420"/>
                </a:lnTo>
                <a:lnTo>
                  <a:pt x="228297" y="61420"/>
                </a:lnTo>
                <a:lnTo>
                  <a:pt x="228297" y="58963"/>
                </a:lnTo>
                <a:lnTo>
                  <a:pt x="236753" y="58963"/>
                </a:lnTo>
                <a:lnTo>
                  <a:pt x="236753" y="58144"/>
                </a:lnTo>
                <a:lnTo>
                  <a:pt x="245208" y="58144"/>
                </a:lnTo>
                <a:lnTo>
                  <a:pt x="245208" y="57325"/>
                </a:lnTo>
                <a:lnTo>
                  <a:pt x="245208" y="59782"/>
                </a:lnTo>
                <a:lnTo>
                  <a:pt x="252724" y="59782"/>
                </a:lnTo>
                <a:lnTo>
                  <a:pt x="252724" y="62239"/>
                </a:lnTo>
                <a:lnTo>
                  <a:pt x="252724" y="68790"/>
                </a:lnTo>
                <a:lnTo>
                  <a:pt x="260240" y="68790"/>
                </a:lnTo>
                <a:lnTo>
                  <a:pt x="260240" y="75342"/>
                </a:lnTo>
                <a:lnTo>
                  <a:pt x="260240" y="80256"/>
                </a:lnTo>
                <a:lnTo>
                  <a:pt x="268696" y="80256"/>
                </a:lnTo>
                <a:lnTo>
                  <a:pt x="268696" y="85988"/>
                </a:lnTo>
                <a:lnTo>
                  <a:pt x="268696" y="86807"/>
                </a:lnTo>
                <a:lnTo>
                  <a:pt x="277151" y="86807"/>
                </a:lnTo>
                <a:lnTo>
                  <a:pt x="277151" y="88445"/>
                </a:lnTo>
                <a:lnTo>
                  <a:pt x="277151" y="83531"/>
                </a:lnTo>
                <a:lnTo>
                  <a:pt x="285607" y="83531"/>
                </a:lnTo>
                <a:lnTo>
                  <a:pt x="285607" y="78618"/>
                </a:lnTo>
                <a:lnTo>
                  <a:pt x="285607" y="75342"/>
                </a:lnTo>
                <a:lnTo>
                  <a:pt x="293123" y="75342"/>
                </a:lnTo>
                <a:lnTo>
                  <a:pt x="293123" y="72885"/>
                </a:lnTo>
                <a:lnTo>
                  <a:pt x="301578" y="72885"/>
                </a:lnTo>
                <a:lnTo>
                  <a:pt x="310034" y="72885"/>
                </a:lnTo>
                <a:lnTo>
                  <a:pt x="310034" y="73704"/>
                </a:lnTo>
                <a:lnTo>
                  <a:pt x="318489" y="73704"/>
                </a:lnTo>
                <a:lnTo>
                  <a:pt x="318489" y="72066"/>
                </a:lnTo>
                <a:lnTo>
                  <a:pt x="326945" y="72066"/>
                </a:lnTo>
                <a:lnTo>
                  <a:pt x="326945" y="71247"/>
                </a:lnTo>
                <a:lnTo>
                  <a:pt x="326945" y="69609"/>
                </a:lnTo>
                <a:lnTo>
                  <a:pt x="334461" y="69609"/>
                </a:lnTo>
                <a:lnTo>
                  <a:pt x="334461" y="68790"/>
                </a:lnTo>
                <a:lnTo>
                  <a:pt x="341977" y="68790"/>
                </a:lnTo>
                <a:lnTo>
                  <a:pt x="341977" y="71247"/>
                </a:lnTo>
                <a:lnTo>
                  <a:pt x="350432" y="71247"/>
                </a:lnTo>
                <a:lnTo>
                  <a:pt x="350432" y="74523"/>
                </a:lnTo>
                <a:lnTo>
                  <a:pt x="350432" y="77799"/>
                </a:lnTo>
                <a:lnTo>
                  <a:pt x="358888" y="77799"/>
                </a:lnTo>
                <a:lnTo>
                  <a:pt x="358888" y="81894"/>
                </a:lnTo>
                <a:lnTo>
                  <a:pt x="358888" y="76980"/>
                </a:lnTo>
                <a:lnTo>
                  <a:pt x="367343" y="76980"/>
                </a:lnTo>
                <a:lnTo>
                  <a:pt x="367343" y="72066"/>
                </a:lnTo>
                <a:lnTo>
                  <a:pt x="367343" y="76980"/>
                </a:lnTo>
                <a:lnTo>
                  <a:pt x="374859" y="76980"/>
                </a:lnTo>
                <a:lnTo>
                  <a:pt x="374859" y="82712"/>
                </a:lnTo>
                <a:lnTo>
                  <a:pt x="374859" y="85169"/>
                </a:lnTo>
                <a:lnTo>
                  <a:pt x="382375" y="85169"/>
                </a:lnTo>
                <a:lnTo>
                  <a:pt x="382375" y="87626"/>
                </a:lnTo>
                <a:lnTo>
                  <a:pt x="390831" y="87626"/>
                </a:lnTo>
                <a:lnTo>
                  <a:pt x="399286" y="87626"/>
                </a:lnTo>
                <a:lnTo>
                  <a:pt x="399286" y="88445"/>
                </a:lnTo>
                <a:lnTo>
                  <a:pt x="407741" y="88445"/>
                </a:lnTo>
                <a:lnTo>
                  <a:pt x="407741" y="86807"/>
                </a:lnTo>
                <a:lnTo>
                  <a:pt x="416197" y="86807"/>
                </a:lnTo>
                <a:lnTo>
                  <a:pt x="416197" y="85988"/>
                </a:lnTo>
                <a:lnTo>
                  <a:pt x="424652" y="85988"/>
                </a:lnTo>
                <a:lnTo>
                  <a:pt x="424652" y="88445"/>
                </a:lnTo>
                <a:lnTo>
                  <a:pt x="431229" y="88445"/>
                </a:lnTo>
                <a:lnTo>
                  <a:pt x="431229" y="90902"/>
                </a:lnTo>
                <a:lnTo>
                  <a:pt x="431229" y="93359"/>
                </a:lnTo>
                <a:lnTo>
                  <a:pt x="439684" y="93359"/>
                </a:lnTo>
                <a:lnTo>
                  <a:pt x="439684" y="96634"/>
                </a:lnTo>
                <a:lnTo>
                  <a:pt x="448140" y="96634"/>
                </a:lnTo>
                <a:lnTo>
                  <a:pt x="448140" y="99910"/>
                </a:lnTo>
                <a:lnTo>
                  <a:pt x="456595" y="99910"/>
                </a:lnTo>
                <a:lnTo>
                  <a:pt x="456595" y="104005"/>
                </a:lnTo>
                <a:lnTo>
                  <a:pt x="456595" y="105643"/>
                </a:lnTo>
                <a:lnTo>
                  <a:pt x="465051" y="105643"/>
                </a:lnTo>
                <a:lnTo>
                  <a:pt x="465051" y="107281"/>
                </a:lnTo>
                <a:lnTo>
                  <a:pt x="471627" y="107281"/>
                </a:lnTo>
                <a:lnTo>
                  <a:pt x="471627" y="103186"/>
                </a:lnTo>
                <a:lnTo>
                  <a:pt x="481022" y="103186"/>
                </a:lnTo>
                <a:lnTo>
                  <a:pt x="481022" y="99910"/>
                </a:lnTo>
                <a:lnTo>
                  <a:pt x="481022" y="93359"/>
                </a:lnTo>
                <a:lnTo>
                  <a:pt x="489478" y="93359"/>
                </a:lnTo>
                <a:lnTo>
                  <a:pt x="489478" y="86807"/>
                </a:lnTo>
                <a:lnTo>
                  <a:pt x="489478" y="81894"/>
                </a:lnTo>
                <a:lnTo>
                  <a:pt x="497933" y="81894"/>
                </a:lnTo>
                <a:lnTo>
                  <a:pt x="497933" y="76980"/>
                </a:lnTo>
                <a:lnTo>
                  <a:pt x="497933" y="83531"/>
                </a:lnTo>
                <a:lnTo>
                  <a:pt x="505449" y="83531"/>
                </a:lnTo>
                <a:lnTo>
                  <a:pt x="505449" y="90083"/>
                </a:lnTo>
                <a:lnTo>
                  <a:pt x="505449" y="93359"/>
                </a:lnTo>
                <a:lnTo>
                  <a:pt x="513905" y="93359"/>
                </a:lnTo>
                <a:lnTo>
                  <a:pt x="513905" y="97453"/>
                </a:lnTo>
                <a:lnTo>
                  <a:pt x="513905" y="98272"/>
                </a:lnTo>
                <a:lnTo>
                  <a:pt x="521421" y="98272"/>
                </a:lnTo>
                <a:lnTo>
                  <a:pt x="521421" y="99910"/>
                </a:lnTo>
                <a:lnTo>
                  <a:pt x="521421" y="88445"/>
                </a:lnTo>
                <a:lnTo>
                  <a:pt x="529876" y="88445"/>
                </a:lnTo>
                <a:lnTo>
                  <a:pt x="529876" y="77799"/>
                </a:lnTo>
                <a:lnTo>
                  <a:pt x="529876" y="74523"/>
                </a:lnTo>
                <a:lnTo>
                  <a:pt x="538332" y="74523"/>
                </a:lnTo>
                <a:lnTo>
                  <a:pt x="538332" y="72066"/>
                </a:lnTo>
                <a:lnTo>
                  <a:pt x="546787" y="72066"/>
                </a:lnTo>
                <a:lnTo>
                  <a:pt x="546787" y="72885"/>
                </a:lnTo>
                <a:lnTo>
                  <a:pt x="546787" y="73704"/>
                </a:lnTo>
                <a:lnTo>
                  <a:pt x="555243" y="73704"/>
                </a:lnTo>
                <a:lnTo>
                  <a:pt x="555243" y="75342"/>
                </a:lnTo>
                <a:lnTo>
                  <a:pt x="555243" y="73704"/>
                </a:lnTo>
                <a:lnTo>
                  <a:pt x="563698" y="73704"/>
                </a:lnTo>
                <a:lnTo>
                  <a:pt x="563698" y="72885"/>
                </a:lnTo>
                <a:lnTo>
                  <a:pt x="563698" y="70428"/>
                </a:lnTo>
                <a:lnTo>
                  <a:pt x="571214" y="70428"/>
                </a:lnTo>
                <a:lnTo>
                  <a:pt x="571214" y="67972"/>
                </a:lnTo>
                <a:lnTo>
                  <a:pt x="571214" y="66334"/>
                </a:lnTo>
                <a:lnTo>
                  <a:pt x="579670" y="66334"/>
                </a:lnTo>
                <a:lnTo>
                  <a:pt x="579670" y="65515"/>
                </a:lnTo>
                <a:lnTo>
                  <a:pt x="579670" y="70428"/>
                </a:lnTo>
                <a:lnTo>
                  <a:pt x="587186" y="70428"/>
                </a:lnTo>
                <a:lnTo>
                  <a:pt x="587186" y="76161"/>
                </a:lnTo>
                <a:lnTo>
                  <a:pt x="587186" y="78618"/>
                </a:lnTo>
                <a:lnTo>
                  <a:pt x="595641" y="78618"/>
                </a:lnTo>
                <a:lnTo>
                  <a:pt x="595641" y="81075"/>
                </a:lnTo>
                <a:lnTo>
                  <a:pt x="595641" y="83531"/>
                </a:lnTo>
                <a:lnTo>
                  <a:pt x="604097" y="83531"/>
                </a:lnTo>
                <a:lnTo>
                  <a:pt x="604097" y="85988"/>
                </a:lnTo>
                <a:lnTo>
                  <a:pt x="611612" y="85988"/>
                </a:lnTo>
                <a:lnTo>
                  <a:pt x="611612" y="86807"/>
                </a:lnTo>
                <a:lnTo>
                  <a:pt x="620068" y="86807"/>
                </a:lnTo>
                <a:lnTo>
                  <a:pt x="620068" y="85169"/>
                </a:lnTo>
                <a:lnTo>
                  <a:pt x="628523" y="85169"/>
                </a:lnTo>
                <a:lnTo>
                  <a:pt x="628523" y="84350"/>
                </a:lnTo>
                <a:lnTo>
                  <a:pt x="636979" y="84350"/>
                </a:lnTo>
                <a:lnTo>
                  <a:pt x="636979" y="85169"/>
                </a:lnTo>
                <a:lnTo>
                  <a:pt x="644495" y="85169"/>
                </a:lnTo>
                <a:lnTo>
                  <a:pt x="644495" y="86807"/>
                </a:lnTo>
                <a:lnTo>
                  <a:pt x="644495" y="88445"/>
                </a:lnTo>
                <a:lnTo>
                  <a:pt x="652011" y="88445"/>
                </a:lnTo>
                <a:lnTo>
                  <a:pt x="652011" y="90083"/>
                </a:lnTo>
                <a:lnTo>
                  <a:pt x="652011" y="92540"/>
                </a:lnTo>
                <a:lnTo>
                  <a:pt x="660466" y="92540"/>
                </a:lnTo>
                <a:lnTo>
                  <a:pt x="660466" y="94997"/>
                </a:lnTo>
                <a:lnTo>
                  <a:pt x="660466" y="97453"/>
                </a:lnTo>
                <a:lnTo>
                  <a:pt x="668922" y="97453"/>
                </a:lnTo>
                <a:lnTo>
                  <a:pt x="668922" y="100729"/>
                </a:lnTo>
                <a:lnTo>
                  <a:pt x="677377" y="100729"/>
                </a:lnTo>
                <a:lnTo>
                  <a:pt x="677377" y="101548"/>
                </a:lnTo>
                <a:lnTo>
                  <a:pt x="684893" y="101548"/>
                </a:lnTo>
                <a:lnTo>
                  <a:pt x="684893" y="103186"/>
                </a:lnTo>
                <a:lnTo>
                  <a:pt x="693349" y="103186"/>
                </a:lnTo>
                <a:lnTo>
                  <a:pt x="693349" y="145771"/>
                </a:lnTo>
                <a:lnTo>
                  <a:pt x="0" y="145771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7757131" y="4210963"/>
            <a:ext cx="693420" cy="146050"/>
          </a:xfrm>
          <a:custGeom>
            <a:avLst/>
            <a:gdLst/>
            <a:ahLst/>
            <a:cxnLst/>
            <a:rect l="l" t="t" r="r" b="b"/>
            <a:pathLst>
              <a:path w="693420" h="146050">
                <a:moveTo>
                  <a:pt x="0" y="38490"/>
                </a:moveTo>
                <a:lnTo>
                  <a:pt x="0" y="40128"/>
                </a:lnTo>
                <a:lnTo>
                  <a:pt x="0" y="34395"/>
                </a:lnTo>
                <a:lnTo>
                  <a:pt x="8455" y="34395"/>
                </a:lnTo>
                <a:lnTo>
                  <a:pt x="8455" y="29481"/>
                </a:lnTo>
                <a:lnTo>
                  <a:pt x="8455" y="25387"/>
                </a:lnTo>
                <a:lnTo>
                  <a:pt x="16910" y="25387"/>
                </a:lnTo>
                <a:lnTo>
                  <a:pt x="16910" y="22111"/>
                </a:lnTo>
                <a:lnTo>
                  <a:pt x="16910" y="16378"/>
                </a:lnTo>
                <a:lnTo>
                  <a:pt x="25366" y="16378"/>
                </a:lnTo>
                <a:lnTo>
                  <a:pt x="25366" y="11465"/>
                </a:lnTo>
                <a:lnTo>
                  <a:pt x="25366" y="9008"/>
                </a:lnTo>
                <a:lnTo>
                  <a:pt x="32882" y="9008"/>
                </a:lnTo>
                <a:lnTo>
                  <a:pt x="32882" y="6551"/>
                </a:lnTo>
                <a:lnTo>
                  <a:pt x="32882" y="4913"/>
                </a:lnTo>
                <a:lnTo>
                  <a:pt x="41337" y="4913"/>
                </a:lnTo>
                <a:lnTo>
                  <a:pt x="41337" y="4094"/>
                </a:lnTo>
                <a:lnTo>
                  <a:pt x="41337" y="6551"/>
                </a:lnTo>
                <a:lnTo>
                  <a:pt x="49793" y="6551"/>
                </a:lnTo>
                <a:lnTo>
                  <a:pt x="49793" y="9827"/>
                </a:lnTo>
                <a:lnTo>
                  <a:pt x="49793" y="12284"/>
                </a:lnTo>
                <a:lnTo>
                  <a:pt x="58248" y="12284"/>
                </a:lnTo>
                <a:lnTo>
                  <a:pt x="58248" y="14740"/>
                </a:lnTo>
                <a:lnTo>
                  <a:pt x="58248" y="10646"/>
                </a:lnTo>
                <a:lnTo>
                  <a:pt x="66704" y="10646"/>
                </a:lnTo>
                <a:lnTo>
                  <a:pt x="66704" y="7370"/>
                </a:lnTo>
                <a:lnTo>
                  <a:pt x="66704" y="3275"/>
                </a:lnTo>
                <a:lnTo>
                  <a:pt x="75159" y="3275"/>
                </a:lnTo>
                <a:lnTo>
                  <a:pt x="75159" y="0"/>
                </a:lnTo>
                <a:lnTo>
                  <a:pt x="75159" y="2456"/>
                </a:lnTo>
                <a:lnTo>
                  <a:pt x="82675" y="2456"/>
                </a:lnTo>
                <a:lnTo>
                  <a:pt x="82675" y="4913"/>
                </a:lnTo>
                <a:lnTo>
                  <a:pt x="82675" y="9008"/>
                </a:lnTo>
                <a:lnTo>
                  <a:pt x="90191" y="9008"/>
                </a:lnTo>
                <a:lnTo>
                  <a:pt x="90191" y="13103"/>
                </a:lnTo>
                <a:lnTo>
                  <a:pt x="90191" y="20473"/>
                </a:lnTo>
                <a:lnTo>
                  <a:pt x="98647" y="20473"/>
                </a:lnTo>
                <a:lnTo>
                  <a:pt x="98647" y="28662"/>
                </a:lnTo>
                <a:lnTo>
                  <a:pt x="98647" y="24568"/>
                </a:lnTo>
                <a:lnTo>
                  <a:pt x="107102" y="24568"/>
                </a:lnTo>
                <a:lnTo>
                  <a:pt x="107102" y="20473"/>
                </a:lnTo>
                <a:lnTo>
                  <a:pt x="107102" y="16378"/>
                </a:lnTo>
                <a:lnTo>
                  <a:pt x="115558" y="16378"/>
                </a:lnTo>
                <a:lnTo>
                  <a:pt x="115558" y="13103"/>
                </a:lnTo>
                <a:lnTo>
                  <a:pt x="115558" y="6551"/>
                </a:lnTo>
                <a:lnTo>
                  <a:pt x="123074" y="6551"/>
                </a:lnTo>
                <a:lnTo>
                  <a:pt x="123074" y="818"/>
                </a:lnTo>
                <a:lnTo>
                  <a:pt x="123074" y="4094"/>
                </a:lnTo>
                <a:lnTo>
                  <a:pt x="131529" y="4094"/>
                </a:lnTo>
                <a:lnTo>
                  <a:pt x="131529" y="8189"/>
                </a:lnTo>
                <a:lnTo>
                  <a:pt x="131529" y="12284"/>
                </a:lnTo>
                <a:lnTo>
                  <a:pt x="139045" y="12284"/>
                </a:lnTo>
                <a:lnTo>
                  <a:pt x="139045" y="16378"/>
                </a:lnTo>
                <a:lnTo>
                  <a:pt x="139045" y="20473"/>
                </a:lnTo>
                <a:lnTo>
                  <a:pt x="147501" y="20473"/>
                </a:lnTo>
                <a:lnTo>
                  <a:pt x="147501" y="24568"/>
                </a:lnTo>
                <a:lnTo>
                  <a:pt x="147501" y="27843"/>
                </a:lnTo>
                <a:lnTo>
                  <a:pt x="155956" y="27843"/>
                </a:lnTo>
                <a:lnTo>
                  <a:pt x="155956" y="31938"/>
                </a:lnTo>
                <a:lnTo>
                  <a:pt x="155956" y="39309"/>
                </a:lnTo>
                <a:lnTo>
                  <a:pt x="162533" y="39309"/>
                </a:lnTo>
                <a:lnTo>
                  <a:pt x="162533" y="47498"/>
                </a:lnTo>
                <a:lnTo>
                  <a:pt x="162533" y="54050"/>
                </a:lnTo>
                <a:lnTo>
                  <a:pt x="170988" y="54050"/>
                </a:lnTo>
                <a:lnTo>
                  <a:pt x="170988" y="60601"/>
                </a:lnTo>
                <a:lnTo>
                  <a:pt x="170988" y="58963"/>
                </a:lnTo>
                <a:lnTo>
                  <a:pt x="179444" y="58963"/>
                </a:lnTo>
                <a:lnTo>
                  <a:pt x="179444" y="58144"/>
                </a:lnTo>
                <a:lnTo>
                  <a:pt x="179444" y="56506"/>
                </a:lnTo>
                <a:lnTo>
                  <a:pt x="187899" y="56506"/>
                </a:lnTo>
                <a:lnTo>
                  <a:pt x="187899" y="55687"/>
                </a:lnTo>
                <a:lnTo>
                  <a:pt x="187899" y="57325"/>
                </a:lnTo>
                <a:lnTo>
                  <a:pt x="196355" y="57325"/>
                </a:lnTo>
                <a:lnTo>
                  <a:pt x="196355" y="58963"/>
                </a:lnTo>
                <a:lnTo>
                  <a:pt x="196355" y="61420"/>
                </a:lnTo>
                <a:lnTo>
                  <a:pt x="202931" y="61420"/>
                </a:lnTo>
                <a:lnTo>
                  <a:pt x="202931" y="63877"/>
                </a:lnTo>
                <a:lnTo>
                  <a:pt x="202931" y="64696"/>
                </a:lnTo>
                <a:lnTo>
                  <a:pt x="211386" y="64696"/>
                </a:lnTo>
                <a:lnTo>
                  <a:pt x="211386" y="66334"/>
                </a:lnTo>
                <a:lnTo>
                  <a:pt x="211386" y="64696"/>
                </a:lnTo>
                <a:lnTo>
                  <a:pt x="219842" y="64696"/>
                </a:lnTo>
                <a:lnTo>
                  <a:pt x="219842" y="63877"/>
                </a:lnTo>
                <a:lnTo>
                  <a:pt x="219842" y="61420"/>
                </a:lnTo>
                <a:lnTo>
                  <a:pt x="228297" y="61420"/>
                </a:lnTo>
                <a:lnTo>
                  <a:pt x="228297" y="58963"/>
                </a:lnTo>
                <a:lnTo>
                  <a:pt x="236753" y="58963"/>
                </a:lnTo>
                <a:lnTo>
                  <a:pt x="236753" y="58144"/>
                </a:lnTo>
                <a:lnTo>
                  <a:pt x="245208" y="58144"/>
                </a:lnTo>
                <a:lnTo>
                  <a:pt x="245208" y="57325"/>
                </a:lnTo>
                <a:lnTo>
                  <a:pt x="245208" y="59782"/>
                </a:lnTo>
                <a:lnTo>
                  <a:pt x="252724" y="59782"/>
                </a:lnTo>
                <a:lnTo>
                  <a:pt x="252724" y="62239"/>
                </a:lnTo>
                <a:lnTo>
                  <a:pt x="252724" y="68790"/>
                </a:lnTo>
                <a:lnTo>
                  <a:pt x="260240" y="68790"/>
                </a:lnTo>
                <a:lnTo>
                  <a:pt x="260240" y="75342"/>
                </a:lnTo>
                <a:lnTo>
                  <a:pt x="260240" y="80256"/>
                </a:lnTo>
                <a:lnTo>
                  <a:pt x="268696" y="80256"/>
                </a:lnTo>
                <a:lnTo>
                  <a:pt x="268696" y="85988"/>
                </a:lnTo>
                <a:lnTo>
                  <a:pt x="268696" y="86807"/>
                </a:lnTo>
                <a:lnTo>
                  <a:pt x="277151" y="86807"/>
                </a:lnTo>
                <a:lnTo>
                  <a:pt x="277151" y="88445"/>
                </a:lnTo>
                <a:lnTo>
                  <a:pt x="277151" y="83531"/>
                </a:lnTo>
                <a:lnTo>
                  <a:pt x="285607" y="83531"/>
                </a:lnTo>
                <a:lnTo>
                  <a:pt x="285607" y="78618"/>
                </a:lnTo>
                <a:lnTo>
                  <a:pt x="285607" y="75342"/>
                </a:lnTo>
                <a:lnTo>
                  <a:pt x="293123" y="75342"/>
                </a:lnTo>
                <a:lnTo>
                  <a:pt x="293123" y="72885"/>
                </a:lnTo>
                <a:lnTo>
                  <a:pt x="301578" y="72885"/>
                </a:lnTo>
                <a:lnTo>
                  <a:pt x="310034" y="72885"/>
                </a:lnTo>
                <a:lnTo>
                  <a:pt x="310034" y="73704"/>
                </a:lnTo>
                <a:lnTo>
                  <a:pt x="318489" y="73704"/>
                </a:lnTo>
                <a:lnTo>
                  <a:pt x="318489" y="72066"/>
                </a:lnTo>
                <a:lnTo>
                  <a:pt x="326945" y="72066"/>
                </a:lnTo>
                <a:lnTo>
                  <a:pt x="326945" y="71247"/>
                </a:lnTo>
                <a:lnTo>
                  <a:pt x="326945" y="69609"/>
                </a:lnTo>
                <a:lnTo>
                  <a:pt x="334461" y="69609"/>
                </a:lnTo>
                <a:lnTo>
                  <a:pt x="334461" y="68790"/>
                </a:lnTo>
                <a:lnTo>
                  <a:pt x="341977" y="68790"/>
                </a:lnTo>
                <a:lnTo>
                  <a:pt x="341977" y="71247"/>
                </a:lnTo>
                <a:lnTo>
                  <a:pt x="350432" y="71247"/>
                </a:lnTo>
                <a:lnTo>
                  <a:pt x="350432" y="74523"/>
                </a:lnTo>
                <a:lnTo>
                  <a:pt x="350432" y="77799"/>
                </a:lnTo>
                <a:lnTo>
                  <a:pt x="358888" y="77799"/>
                </a:lnTo>
                <a:lnTo>
                  <a:pt x="358888" y="81894"/>
                </a:lnTo>
                <a:lnTo>
                  <a:pt x="358888" y="76980"/>
                </a:lnTo>
                <a:lnTo>
                  <a:pt x="367343" y="76980"/>
                </a:lnTo>
                <a:lnTo>
                  <a:pt x="367343" y="72066"/>
                </a:lnTo>
                <a:lnTo>
                  <a:pt x="367343" y="76980"/>
                </a:lnTo>
                <a:lnTo>
                  <a:pt x="374859" y="76980"/>
                </a:lnTo>
                <a:lnTo>
                  <a:pt x="374859" y="82712"/>
                </a:lnTo>
                <a:lnTo>
                  <a:pt x="374859" y="85169"/>
                </a:lnTo>
                <a:lnTo>
                  <a:pt x="382375" y="85169"/>
                </a:lnTo>
                <a:lnTo>
                  <a:pt x="382375" y="87626"/>
                </a:lnTo>
                <a:lnTo>
                  <a:pt x="390831" y="87626"/>
                </a:lnTo>
                <a:lnTo>
                  <a:pt x="399286" y="87626"/>
                </a:lnTo>
                <a:lnTo>
                  <a:pt x="399286" y="88445"/>
                </a:lnTo>
                <a:lnTo>
                  <a:pt x="407741" y="88445"/>
                </a:lnTo>
                <a:lnTo>
                  <a:pt x="407741" y="86807"/>
                </a:lnTo>
                <a:lnTo>
                  <a:pt x="416197" y="86807"/>
                </a:lnTo>
                <a:lnTo>
                  <a:pt x="416197" y="85988"/>
                </a:lnTo>
                <a:lnTo>
                  <a:pt x="424652" y="85988"/>
                </a:lnTo>
                <a:lnTo>
                  <a:pt x="424652" y="88445"/>
                </a:lnTo>
                <a:lnTo>
                  <a:pt x="431229" y="88445"/>
                </a:lnTo>
                <a:lnTo>
                  <a:pt x="431229" y="90902"/>
                </a:lnTo>
                <a:lnTo>
                  <a:pt x="431229" y="93359"/>
                </a:lnTo>
                <a:lnTo>
                  <a:pt x="439684" y="93359"/>
                </a:lnTo>
                <a:lnTo>
                  <a:pt x="439684" y="96634"/>
                </a:lnTo>
                <a:lnTo>
                  <a:pt x="448140" y="96634"/>
                </a:lnTo>
                <a:lnTo>
                  <a:pt x="448140" y="99910"/>
                </a:lnTo>
                <a:lnTo>
                  <a:pt x="456595" y="99910"/>
                </a:lnTo>
                <a:lnTo>
                  <a:pt x="456595" y="104005"/>
                </a:lnTo>
                <a:lnTo>
                  <a:pt x="456595" y="105643"/>
                </a:lnTo>
                <a:lnTo>
                  <a:pt x="465051" y="105643"/>
                </a:lnTo>
                <a:lnTo>
                  <a:pt x="465051" y="107281"/>
                </a:lnTo>
                <a:lnTo>
                  <a:pt x="471627" y="107281"/>
                </a:lnTo>
                <a:lnTo>
                  <a:pt x="471627" y="103186"/>
                </a:lnTo>
                <a:lnTo>
                  <a:pt x="481022" y="103186"/>
                </a:lnTo>
                <a:lnTo>
                  <a:pt x="481022" y="99910"/>
                </a:lnTo>
                <a:lnTo>
                  <a:pt x="481022" y="93359"/>
                </a:lnTo>
                <a:lnTo>
                  <a:pt x="489478" y="93359"/>
                </a:lnTo>
                <a:lnTo>
                  <a:pt x="489478" y="86807"/>
                </a:lnTo>
                <a:lnTo>
                  <a:pt x="489478" y="81894"/>
                </a:lnTo>
                <a:lnTo>
                  <a:pt x="497933" y="81894"/>
                </a:lnTo>
                <a:lnTo>
                  <a:pt x="497933" y="76980"/>
                </a:lnTo>
                <a:lnTo>
                  <a:pt x="497933" y="83531"/>
                </a:lnTo>
                <a:lnTo>
                  <a:pt x="505449" y="83531"/>
                </a:lnTo>
                <a:lnTo>
                  <a:pt x="505449" y="90083"/>
                </a:lnTo>
                <a:lnTo>
                  <a:pt x="505449" y="93359"/>
                </a:lnTo>
                <a:lnTo>
                  <a:pt x="513905" y="93359"/>
                </a:lnTo>
                <a:lnTo>
                  <a:pt x="513905" y="97453"/>
                </a:lnTo>
                <a:lnTo>
                  <a:pt x="513905" y="98272"/>
                </a:lnTo>
                <a:lnTo>
                  <a:pt x="521421" y="98272"/>
                </a:lnTo>
                <a:lnTo>
                  <a:pt x="521421" y="99910"/>
                </a:lnTo>
                <a:lnTo>
                  <a:pt x="521421" y="88445"/>
                </a:lnTo>
                <a:lnTo>
                  <a:pt x="529876" y="88445"/>
                </a:lnTo>
                <a:lnTo>
                  <a:pt x="529876" y="77799"/>
                </a:lnTo>
                <a:lnTo>
                  <a:pt x="529876" y="74523"/>
                </a:lnTo>
                <a:lnTo>
                  <a:pt x="538332" y="74523"/>
                </a:lnTo>
                <a:lnTo>
                  <a:pt x="538332" y="72066"/>
                </a:lnTo>
                <a:lnTo>
                  <a:pt x="546787" y="72066"/>
                </a:lnTo>
                <a:lnTo>
                  <a:pt x="546787" y="72885"/>
                </a:lnTo>
                <a:lnTo>
                  <a:pt x="546787" y="73704"/>
                </a:lnTo>
                <a:lnTo>
                  <a:pt x="555243" y="73704"/>
                </a:lnTo>
                <a:lnTo>
                  <a:pt x="555243" y="75342"/>
                </a:lnTo>
                <a:lnTo>
                  <a:pt x="555243" y="73704"/>
                </a:lnTo>
                <a:lnTo>
                  <a:pt x="563698" y="73704"/>
                </a:lnTo>
                <a:lnTo>
                  <a:pt x="563698" y="72885"/>
                </a:lnTo>
                <a:lnTo>
                  <a:pt x="563698" y="70428"/>
                </a:lnTo>
                <a:lnTo>
                  <a:pt x="571214" y="70428"/>
                </a:lnTo>
                <a:lnTo>
                  <a:pt x="571214" y="67972"/>
                </a:lnTo>
                <a:lnTo>
                  <a:pt x="571214" y="66334"/>
                </a:lnTo>
                <a:lnTo>
                  <a:pt x="579670" y="66334"/>
                </a:lnTo>
                <a:lnTo>
                  <a:pt x="579670" y="65515"/>
                </a:lnTo>
                <a:lnTo>
                  <a:pt x="579670" y="70428"/>
                </a:lnTo>
                <a:lnTo>
                  <a:pt x="587186" y="70428"/>
                </a:lnTo>
                <a:lnTo>
                  <a:pt x="587186" y="76161"/>
                </a:lnTo>
                <a:lnTo>
                  <a:pt x="587186" y="78618"/>
                </a:lnTo>
                <a:lnTo>
                  <a:pt x="595641" y="78618"/>
                </a:lnTo>
                <a:lnTo>
                  <a:pt x="595641" y="81075"/>
                </a:lnTo>
                <a:lnTo>
                  <a:pt x="595641" y="83531"/>
                </a:lnTo>
                <a:lnTo>
                  <a:pt x="604097" y="83531"/>
                </a:lnTo>
                <a:lnTo>
                  <a:pt x="604097" y="85988"/>
                </a:lnTo>
                <a:lnTo>
                  <a:pt x="611612" y="85988"/>
                </a:lnTo>
                <a:lnTo>
                  <a:pt x="611612" y="86807"/>
                </a:lnTo>
                <a:lnTo>
                  <a:pt x="620068" y="86807"/>
                </a:lnTo>
                <a:lnTo>
                  <a:pt x="620068" y="85169"/>
                </a:lnTo>
                <a:lnTo>
                  <a:pt x="628523" y="85169"/>
                </a:lnTo>
                <a:lnTo>
                  <a:pt x="628523" y="84350"/>
                </a:lnTo>
                <a:lnTo>
                  <a:pt x="636979" y="84350"/>
                </a:lnTo>
                <a:lnTo>
                  <a:pt x="636979" y="85169"/>
                </a:lnTo>
                <a:lnTo>
                  <a:pt x="644495" y="85169"/>
                </a:lnTo>
                <a:lnTo>
                  <a:pt x="644495" y="86807"/>
                </a:lnTo>
                <a:lnTo>
                  <a:pt x="644495" y="88445"/>
                </a:lnTo>
                <a:lnTo>
                  <a:pt x="652011" y="88445"/>
                </a:lnTo>
                <a:lnTo>
                  <a:pt x="652011" y="90083"/>
                </a:lnTo>
                <a:lnTo>
                  <a:pt x="652011" y="92540"/>
                </a:lnTo>
                <a:lnTo>
                  <a:pt x="660466" y="92540"/>
                </a:lnTo>
                <a:lnTo>
                  <a:pt x="660466" y="94997"/>
                </a:lnTo>
                <a:lnTo>
                  <a:pt x="660466" y="97453"/>
                </a:lnTo>
                <a:lnTo>
                  <a:pt x="668922" y="97453"/>
                </a:lnTo>
                <a:lnTo>
                  <a:pt x="668922" y="100729"/>
                </a:lnTo>
                <a:lnTo>
                  <a:pt x="677377" y="100729"/>
                </a:lnTo>
                <a:lnTo>
                  <a:pt x="677377" y="101548"/>
                </a:lnTo>
                <a:lnTo>
                  <a:pt x="684893" y="101548"/>
                </a:lnTo>
                <a:lnTo>
                  <a:pt x="684893" y="103186"/>
                </a:lnTo>
                <a:lnTo>
                  <a:pt x="693349" y="103186"/>
                </a:lnTo>
                <a:lnTo>
                  <a:pt x="693349" y="145771"/>
                </a:lnTo>
              </a:path>
            </a:pathLst>
          </a:custGeom>
          <a:ln w="5768">
            <a:solidFill>
              <a:srgbClr val="FF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592525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1572797" y="335765"/>
                </a:moveTo>
                <a:lnTo>
                  <a:pt x="1554868" y="335765"/>
                </a:lnTo>
                <a:lnTo>
                  <a:pt x="1562385" y="31119"/>
                </a:lnTo>
                <a:lnTo>
                  <a:pt x="1562385" y="15559"/>
                </a:lnTo>
                <a:lnTo>
                  <a:pt x="1563325" y="0"/>
                </a:lnTo>
                <a:lnTo>
                  <a:pt x="1569902" y="21292"/>
                </a:lnTo>
                <a:lnTo>
                  <a:pt x="1572797" y="335765"/>
                </a:lnTo>
                <a:close/>
              </a:path>
              <a:path w="3037840" h="1233804">
                <a:moveTo>
                  <a:pt x="1574455" y="515931"/>
                </a:moveTo>
                <a:lnTo>
                  <a:pt x="1549232" y="515931"/>
                </a:lnTo>
                <a:lnTo>
                  <a:pt x="1550172" y="325120"/>
                </a:lnTo>
                <a:lnTo>
                  <a:pt x="1554868" y="335765"/>
                </a:lnTo>
                <a:lnTo>
                  <a:pt x="1572797" y="335765"/>
                </a:lnTo>
                <a:lnTo>
                  <a:pt x="1574455" y="515931"/>
                </a:lnTo>
                <a:close/>
              </a:path>
              <a:path w="3037840" h="1233804">
                <a:moveTo>
                  <a:pt x="3037366" y="1233324"/>
                </a:moveTo>
                <a:lnTo>
                  <a:pt x="0" y="1233324"/>
                </a:lnTo>
                <a:lnTo>
                  <a:pt x="0" y="1225953"/>
                </a:lnTo>
                <a:lnTo>
                  <a:pt x="1486286" y="1225953"/>
                </a:lnTo>
                <a:lnTo>
                  <a:pt x="1515411" y="1220222"/>
                </a:lnTo>
                <a:lnTo>
                  <a:pt x="1516350" y="1171085"/>
                </a:lnTo>
                <a:lnTo>
                  <a:pt x="1524806" y="1155524"/>
                </a:lnTo>
                <a:lnTo>
                  <a:pt x="1527624" y="1042511"/>
                </a:lnTo>
                <a:lnTo>
                  <a:pt x="1536080" y="1036779"/>
                </a:lnTo>
                <a:lnTo>
                  <a:pt x="1539837" y="866439"/>
                </a:lnTo>
                <a:lnTo>
                  <a:pt x="1541716" y="541319"/>
                </a:lnTo>
                <a:lnTo>
                  <a:pt x="1541716" y="511018"/>
                </a:lnTo>
                <a:lnTo>
                  <a:pt x="1549232" y="515931"/>
                </a:lnTo>
                <a:lnTo>
                  <a:pt x="1574455" y="515931"/>
                </a:lnTo>
                <a:lnTo>
                  <a:pt x="1580236" y="1144059"/>
                </a:lnTo>
                <a:lnTo>
                  <a:pt x="1588690" y="1228409"/>
                </a:lnTo>
                <a:lnTo>
                  <a:pt x="1613119" y="1229230"/>
                </a:lnTo>
                <a:lnTo>
                  <a:pt x="1629089" y="1229230"/>
                </a:lnTo>
                <a:lnTo>
                  <a:pt x="1662911" y="1230049"/>
                </a:lnTo>
                <a:lnTo>
                  <a:pt x="1686398" y="1230049"/>
                </a:lnTo>
                <a:lnTo>
                  <a:pt x="1694854" y="1230867"/>
                </a:lnTo>
                <a:lnTo>
                  <a:pt x="3037366" y="1230867"/>
                </a:lnTo>
                <a:lnTo>
                  <a:pt x="3037366" y="123332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5592527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0" y="1233324"/>
                </a:moveTo>
                <a:lnTo>
                  <a:pt x="0" y="1225953"/>
                </a:lnTo>
                <a:lnTo>
                  <a:pt x="726231" y="1225953"/>
                </a:lnTo>
                <a:lnTo>
                  <a:pt x="1140550" y="1225953"/>
                </a:lnTo>
                <a:lnTo>
                  <a:pt x="1399851" y="1225953"/>
                </a:lnTo>
                <a:lnTo>
                  <a:pt x="1425218" y="1225953"/>
                </a:lnTo>
                <a:lnTo>
                  <a:pt x="1486285" y="1225953"/>
                </a:lnTo>
                <a:lnTo>
                  <a:pt x="1515409" y="1220221"/>
                </a:lnTo>
                <a:lnTo>
                  <a:pt x="1516349" y="1171084"/>
                </a:lnTo>
                <a:lnTo>
                  <a:pt x="1524804" y="1155524"/>
                </a:lnTo>
                <a:lnTo>
                  <a:pt x="1527623" y="1042511"/>
                </a:lnTo>
                <a:lnTo>
                  <a:pt x="1536078" y="1036778"/>
                </a:lnTo>
                <a:lnTo>
                  <a:pt x="1539836" y="866439"/>
                </a:lnTo>
                <a:lnTo>
                  <a:pt x="1541715" y="541319"/>
                </a:lnTo>
                <a:lnTo>
                  <a:pt x="1541715" y="511018"/>
                </a:lnTo>
                <a:lnTo>
                  <a:pt x="1549231" y="515932"/>
                </a:lnTo>
                <a:lnTo>
                  <a:pt x="1550171" y="325119"/>
                </a:lnTo>
                <a:lnTo>
                  <a:pt x="1554868" y="335765"/>
                </a:lnTo>
                <a:lnTo>
                  <a:pt x="1562384" y="31119"/>
                </a:lnTo>
                <a:lnTo>
                  <a:pt x="1562384" y="15559"/>
                </a:lnTo>
                <a:lnTo>
                  <a:pt x="1563324" y="0"/>
                </a:lnTo>
                <a:lnTo>
                  <a:pt x="1569900" y="21292"/>
                </a:lnTo>
                <a:lnTo>
                  <a:pt x="1580235" y="1144059"/>
                </a:lnTo>
                <a:lnTo>
                  <a:pt x="1588690" y="1228410"/>
                </a:lnTo>
                <a:lnTo>
                  <a:pt x="1613117" y="1229229"/>
                </a:lnTo>
                <a:lnTo>
                  <a:pt x="1629089" y="1229229"/>
                </a:lnTo>
                <a:lnTo>
                  <a:pt x="1662910" y="1230048"/>
                </a:lnTo>
                <a:lnTo>
                  <a:pt x="1686398" y="1230048"/>
                </a:lnTo>
                <a:lnTo>
                  <a:pt x="1694853" y="1230867"/>
                </a:lnTo>
                <a:lnTo>
                  <a:pt x="1727736" y="1230867"/>
                </a:lnTo>
                <a:lnTo>
                  <a:pt x="2074410" y="1230867"/>
                </a:lnTo>
                <a:lnTo>
                  <a:pt x="2593013" y="1230867"/>
                </a:lnTo>
                <a:lnTo>
                  <a:pt x="3037363" y="1230867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5592527" y="4356734"/>
            <a:ext cx="3037840" cy="0"/>
          </a:xfrm>
          <a:custGeom>
            <a:avLst/>
            <a:gdLst/>
            <a:ahLst/>
            <a:cxnLst/>
            <a:rect l="l" t="t" r="r" b="b"/>
            <a:pathLst>
              <a:path w="3037840">
                <a:moveTo>
                  <a:pt x="303736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7072750" y="4367462"/>
            <a:ext cx="15049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pPr marL="13970"/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6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25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7383747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1,03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7694745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1,06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8006682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1,09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8317679" y="4367462"/>
            <a:ext cx="1504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1,12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5715258" y="4308503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5715258" y="3543609"/>
            <a:ext cx="119380" cy="598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2"/>
              </a:spcBef>
            </a:pPr>
            <a:endParaRPr sz="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  <a:p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5715258" y="3288918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0,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5715258" y="3034226"/>
            <a:ext cx="11938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500" spc="-5" dirty="0">
                <a:solidFill>
                  <a:prstClr val="black"/>
                </a:solidFill>
                <a:latin typeface="Arial"/>
                <a:cs typeface="Arial"/>
              </a:rPr>
              <a:t>1,</a:t>
            </a:r>
            <a:r>
              <a:rPr sz="50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5592527" y="3123410"/>
            <a:ext cx="3037840" cy="1233805"/>
          </a:xfrm>
          <a:custGeom>
            <a:avLst/>
            <a:gdLst/>
            <a:ahLst/>
            <a:cxnLst/>
            <a:rect l="l" t="t" r="r" b="b"/>
            <a:pathLst>
              <a:path w="3037840" h="1233804">
                <a:moveTo>
                  <a:pt x="0" y="1233324"/>
                </a:moveTo>
                <a:lnTo>
                  <a:pt x="0" y="1225953"/>
                </a:lnTo>
                <a:lnTo>
                  <a:pt x="726231" y="1225953"/>
                </a:lnTo>
                <a:lnTo>
                  <a:pt x="1140550" y="1225953"/>
                </a:lnTo>
                <a:lnTo>
                  <a:pt x="1399851" y="1225953"/>
                </a:lnTo>
                <a:lnTo>
                  <a:pt x="1425218" y="1225953"/>
                </a:lnTo>
                <a:lnTo>
                  <a:pt x="1486285" y="1225953"/>
                </a:lnTo>
                <a:lnTo>
                  <a:pt x="1515409" y="1220221"/>
                </a:lnTo>
                <a:lnTo>
                  <a:pt x="1516349" y="1171084"/>
                </a:lnTo>
                <a:lnTo>
                  <a:pt x="1524804" y="1155524"/>
                </a:lnTo>
                <a:lnTo>
                  <a:pt x="1527623" y="1042511"/>
                </a:lnTo>
                <a:lnTo>
                  <a:pt x="1536078" y="1036778"/>
                </a:lnTo>
                <a:lnTo>
                  <a:pt x="1539836" y="866439"/>
                </a:lnTo>
                <a:lnTo>
                  <a:pt x="1541715" y="541319"/>
                </a:lnTo>
                <a:lnTo>
                  <a:pt x="1541715" y="511018"/>
                </a:lnTo>
                <a:lnTo>
                  <a:pt x="1549231" y="515932"/>
                </a:lnTo>
                <a:lnTo>
                  <a:pt x="1550171" y="325119"/>
                </a:lnTo>
                <a:lnTo>
                  <a:pt x="1554868" y="335765"/>
                </a:lnTo>
                <a:lnTo>
                  <a:pt x="1562384" y="31119"/>
                </a:lnTo>
                <a:lnTo>
                  <a:pt x="1562384" y="15559"/>
                </a:lnTo>
                <a:lnTo>
                  <a:pt x="1563324" y="0"/>
                </a:lnTo>
                <a:lnTo>
                  <a:pt x="1569900" y="21292"/>
                </a:lnTo>
                <a:lnTo>
                  <a:pt x="1580235" y="1144059"/>
                </a:lnTo>
                <a:lnTo>
                  <a:pt x="1588690" y="1228410"/>
                </a:lnTo>
                <a:lnTo>
                  <a:pt x="1613117" y="1229229"/>
                </a:lnTo>
                <a:lnTo>
                  <a:pt x="1629089" y="1229229"/>
                </a:lnTo>
                <a:lnTo>
                  <a:pt x="1662910" y="1230048"/>
                </a:lnTo>
                <a:lnTo>
                  <a:pt x="1686398" y="1230048"/>
                </a:lnTo>
                <a:lnTo>
                  <a:pt x="1694853" y="1230867"/>
                </a:lnTo>
                <a:lnTo>
                  <a:pt x="1727736" y="1230867"/>
                </a:lnTo>
                <a:lnTo>
                  <a:pt x="2074410" y="1230867"/>
                </a:lnTo>
                <a:lnTo>
                  <a:pt x="2593013" y="1230867"/>
                </a:lnTo>
                <a:lnTo>
                  <a:pt x="3037363" y="1230867"/>
                </a:lnTo>
              </a:path>
            </a:pathLst>
          </a:custGeom>
          <a:ln w="585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591887" y="3281585"/>
            <a:ext cx="114300" cy="8210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bea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7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ens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7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7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7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700" spc="-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7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7184485" y="4497688"/>
            <a:ext cx="55244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50" spc="3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7431124" y="3093109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6" y="0"/>
                </a:lnTo>
                <a:lnTo>
                  <a:pt x="170986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431123" y="3093109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8" y="0"/>
                </a:lnTo>
                <a:lnTo>
                  <a:pt x="170988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7431124" y="3177460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6" y="0"/>
                </a:lnTo>
                <a:lnTo>
                  <a:pt x="170986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7431123" y="3177460"/>
            <a:ext cx="171450" cy="72390"/>
          </a:xfrm>
          <a:custGeom>
            <a:avLst/>
            <a:gdLst/>
            <a:ahLst/>
            <a:cxnLst/>
            <a:rect l="l" t="t" r="r" b="b"/>
            <a:pathLst>
              <a:path w="171450" h="72389">
                <a:moveTo>
                  <a:pt x="0" y="0"/>
                </a:moveTo>
                <a:lnTo>
                  <a:pt x="170988" y="0"/>
                </a:lnTo>
                <a:lnTo>
                  <a:pt x="170988" y="72066"/>
                </a:lnTo>
                <a:lnTo>
                  <a:pt x="0" y="7206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7613863" y="3076997"/>
            <a:ext cx="78613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60"/>
              </a:lnSpc>
            </a:pP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uncool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prstClr val="black"/>
                </a:solidFill>
                <a:latin typeface="Arial"/>
                <a:cs typeface="Arial"/>
              </a:rPr>
              <a:t>beam</a:t>
            </a:r>
            <a:r>
              <a:rPr sz="600" spc="-5" dirty="0">
                <a:solidFill>
                  <a:prstClr val="black"/>
                </a:solidFill>
                <a:latin typeface="Arial"/>
                <a:cs typeface="Arial"/>
              </a:rPr>
              <a:t> e</a:t>
            </a: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lec</a:t>
            </a:r>
            <a:r>
              <a:rPr sz="600" dirty="0">
                <a:solidFill>
                  <a:prstClr val="black"/>
                </a:solidFill>
                <a:latin typeface="Arial"/>
                <a:cs typeface="Arial"/>
              </a:rPr>
              <a:t>tr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prstClr val="black"/>
                </a:solidFill>
                <a:latin typeface="Arial"/>
                <a:cs typeface="Arial"/>
              </a:rPr>
              <a:t>cool</a:t>
            </a:r>
            <a:r>
              <a:rPr sz="600" spc="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600" spc="5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6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prstClr val="black"/>
                </a:solidFill>
                <a:latin typeface="Arial"/>
                <a:cs typeface="Arial"/>
              </a:rPr>
              <a:t>beam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6151038" y="3150106"/>
            <a:ext cx="911225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300" b="1" spc="-30" dirty="0">
                <a:solidFill>
                  <a:prstClr val="black"/>
                </a:solidFill>
                <a:latin typeface="Symbol"/>
                <a:cs typeface="Symbol"/>
              </a:rPr>
              <a:t></a:t>
            </a:r>
            <a:r>
              <a:rPr sz="1300" spc="3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300" spc="1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sz="1300" spc="120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3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125" dirty="0">
                <a:solidFill>
                  <a:prstClr val="black"/>
                </a:solidFill>
                <a:latin typeface="Arial"/>
                <a:cs typeface="Arial"/>
              </a:rPr>
              <a:t>~</a:t>
            </a:r>
            <a:r>
              <a:rPr sz="13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950" b="1" spc="44" baseline="14957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endParaRPr sz="1950" baseline="1495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4793931" y="5032804"/>
            <a:ext cx="3194797" cy="11978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7650274" y="5111831"/>
            <a:ext cx="126364" cy="80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95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7648116" y="5206127"/>
            <a:ext cx="12700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/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87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275"/>
              </a:spcBef>
            </a:pP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80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  <a:p>
            <a:pPr marL="13335">
              <a:spcBef>
                <a:spcPts val="310"/>
              </a:spcBef>
            </a:pP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40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400" spc="-5" dirty="0">
                <a:solidFill>
                  <a:srgbClr val="1F1A17"/>
                </a:solidFill>
                <a:latin typeface="Arial"/>
                <a:cs typeface="Arial"/>
              </a:rPr>
              <a:t>77</a:t>
            </a:r>
            <a:endParaRPr sz="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7840753" y="5301931"/>
            <a:ext cx="98425" cy="681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intensit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y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/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arb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.</a:t>
            </a:r>
            <a:r>
              <a:rPr sz="550" spc="10" dirty="0">
                <a:solidFill>
                  <a:srgbClr val="1F1A17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1F1A17"/>
                </a:solidFill>
                <a:latin typeface="Arial"/>
                <a:cs typeface="Arial"/>
              </a:rPr>
              <a:t>unit</a:t>
            </a:r>
            <a:r>
              <a:rPr sz="550" dirty="0">
                <a:solidFill>
                  <a:srgbClr val="1F1A17"/>
                </a:solidFill>
                <a:latin typeface="Arial"/>
                <a:cs typeface="Arial"/>
              </a:rPr>
              <a:t>s</a:t>
            </a:r>
            <a:endParaRPr sz="5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4719654" y="6219181"/>
            <a:ext cx="26733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2</a:t>
            </a:r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73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4552072" y="5030667"/>
            <a:ext cx="108585" cy="9728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r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cord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n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g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ti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me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/</a:t>
            </a:r>
            <a:r>
              <a:rPr sz="650" spc="5" dirty="0">
                <a:solidFill>
                  <a:srgbClr val="29166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s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o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nd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s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4710796" y="4993781"/>
            <a:ext cx="6604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4683577" y="5164015"/>
            <a:ext cx="106680" cy="261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30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2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60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4653333" y="5490197"/>
            <a:ext cx="146685" cy="59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90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4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20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2"/>
              </a:spcBef>
            </a:pPr>
            <a:endParaRPr sz="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50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1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80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4655279" y="6148686"/>
            <a:ext cx="14668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spc="-20" dirty="0">
                <a:solidFill>
                  <a:srgbClr val="1F1A17"/>
                </a:solidFill>
                <a:latin typeface="Arial"/>
                <a:cs typeface="Arial"/>
              </a:rPr>
              <a:t>2</a:t>
            </a:r>
            <a:r>
              <a:rPr sz="600" spc="-25" dirty="0">
                <a:solidFill>
                  <a:srgbClr val="1F1A17"/>
                </a:solidFill>
                <a:latin typeface="Arial"/>
                <a:cs typeface="Arial"/>
              </a:rPr>
              <a:t>40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5446801" y="5105738"/>
            <a:ext cx="488315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192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baseline="-27777" dirty="0">
                <a:solidFill>
                  <a:srgbClr val="FFFFFF"/>
                </a:solidFill>
                <a:latin typeface="Arial"/>
                <a:cs typeface="Arial"/>
              </a:rPr>
              <a:t>Pb</a:t>
            </a:r>
            <a:r>
              <a:rPr sz="1500" spc="-240" baseline="-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81+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6079760" y="6311192"/>
            <a:ext cx="560070" cy="11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f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r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equen</a:t>
            </a:r>
            <a:r>
              <a:rPr sz="650" spc="-5" dirty="0">
                <a:solidFill>
                  <a:srgbClr val="29166F"/>
                </a:solidFill>
                <a:latin typeface="Arial"/>
                <a:cs typeface="Arial"/>
              </a:rPr>
              <a:t>c</a:t>
            </a:r>
            <a:r>
              <a:rPr sz="650" dirty="0">
                <a:solidFill>
                  <a:srgbClr val="29166F"/>
                </a:solidFill>
                <a:latin typeface="Arial"/>
                <a:cs typeface="Arial"/>
              </a:rPr>
              <a:t>y / Hz</a:t>
            </a:r>
            <a:endParaRPr sz="6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4607707" y="6005491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351"/>
                </a:lnTo>
              </a:path>
            </a:pathLst>
          </a:custGeom>
          <a:ln w="4294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4594097" y="6145575"/>
            <a:ext cx="27305" cy="26670"/>
          </a:xfrm>
          <a:custGeom>
            <a:avLst/>
            <a:gdLst/>
            <a:ahLst/>
            <a:cxnLst/>
            <a:rect l="l" t="t" r="r" b="b"/>
            <a:pathLst>
              <a:path w="27304" h="26670">
                <a:moveTo>
                  <a:pt x="13609" y="26067"/>
                </a:moveTo>
                <a:lnTo>
                  <a:pt x="0" y="0"/>
                </a:lnTo>
                <a:lnTo>
                  <a:pt x="27218" y="0"/>
                </a:lnTo>
                <a:lnTo>
                  <a:pt x="13609" y="26067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6" name="object 3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37</a:t>
            </a:fld>
            <a:endParaRPr spc="-10" dirty="0">
              <a:solidFill>
                <a:prstClr val="white"/>
              </a:solidFill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6196846" y="5244237"/>
            <a:ext cx="368300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75" baseline="1709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975" spc="75" baseline="1709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4803189" y="4714230"/>
            <a:ext cx="39350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Fr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m 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Si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 to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 Hi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ghe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pc="-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pc="-10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23" name="object 323"/>
          <p:cNvGraphicFramePr>
            <a:graphicFrameLocks noGrp="1"/>
          </p:cNvGraphicFramePr>
          <p:nvPr/>
        </p:nvGraphicFramePr>
        <p:xfrm>
          <a:off x="5033351" y="5439896"/>
          <a:ext cx="3032986" cy="8677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6235"/>
                <a:gridCol w="340025"/>
                <a:gridCol w="342294"/>
                <a:gridCol w="683293"/>
                <a:gridCol w="661139"/>
              </a:tblGrid>
              <a:tr h="145523">
                <a:tc rowSpan="7" gridSpan="4">
                  <a:txBody>
                    <a:bodyPr/>
                    <a:lstStyle/>
                    <a:p>
                      <a:pPr marL="1125855">
                        <a:lnSpc>
                          <a:spcPct val="100000"/>
                        </a:lnSpc>
                        <a:tabLst>
                          <a:tab pos="1816100" algn="l"/>
                        </a:tabLst>
                      </a:pPr>
                      <a:r>
                        <a:rPr sz="900" spc="-15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</a:t>
                      </a:r>
                      <a:r>
                        <a:rPr sz="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ec</a:t>
                      </a:r>
                      <a:r>
                        <a:rPr sz="350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900" spc="-15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900" spc="-7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900" baseline="46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	</a:t>
                      </a:r>
                      <a:r>
                        <a:rPr sz="975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192</a:t>
                      </a:r>
                      <a:r>
                        <a:rPr sz="975" spc="-60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7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500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500" spc="-225" baseline="-194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75" baseline="128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81+</a:t>
                      </a:r>
                      <a:endParaRPr sz="975" baseline="1282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67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62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57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6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52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7015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44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48244"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</a:pP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4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4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40</a:t>
                      </a:r>
                      <a:endParaRPr sz="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79745">
                <a:tc>
                  <a:txBody>
                    <a:bodyPr/>
                    <a:lstStyle/>
                    <a:p>
                      <a:pPr marL="3492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74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0     1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75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</a:t>
                      </a:r>
                      <a:r>
                        <a:rPr sz="600" spc="4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76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655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77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78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79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 </a:t>
                      </a:r>
                      <a:r>
                        <a:rPr sz="600" spc="-5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ts val="640"/>
                        </a:lnSpc>
                      </a:pP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   </a:t>
                      </a:r>
                      <a:r>
                        <a:rPr sz="600" spc="7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82</a:t>
                      </a:r>
                      <a:r>
                        <a:rPr sz="600" spc="-5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600" dirty="0">
                          <a:solidFill>
                            <a:srgbClr val="1F1A17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27" name="Foliennummernplatzhalter 1"/>
          <p:cNvSpPr txBox="1">
            <a:spLocks/>
          </p:cNvSpPr>
          <p:nvPr/>
        </p:nvSpPr>
        <p:spPr>
          <a:xfrm>
            <a:off x="8579630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37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244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0" y="1028700"/>
            <a:ext cx="4120895" cy="3297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268" y="1225296"/>
            <a:ext cx="3412235" cy="2028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2511" y="1287363"/>
            <a:ext cx="2880995" cy="1245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cs typeface="Calibri"/>
              </a:rPr>
              <a:t>D</a:t>
            </a:r>
            <a:r>
              <a:rPr sz="2400" b="1" dirty="0">
                <a:solidFill>
                  <a:prstClr val="black"/>
                </a:solidFill>
                <a:cs typeface="Calibri"/>
              </a:rPr>
              <a:t>e</a:t>
            </a:r>
            <a:r>
              <a:rPr sz="2400" b="1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2400"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2400" b="1" dirty="0">
                <a:solidFill>
                  <a:prstClr val="black"/>
                </a:solidFill>
                <a:cs typeface="Calibri"/>
              </a:rPr>
              <a:t>e </a:t>
            </a:r>
            <a:r>
              <a:rPr sz="2400" b="1" spc="-15" dirty="0">
                <a:solidFill>
                  <a:prstClr val="black"/>
                </a:solidFill>
                <a:cs typeface="Calibri"/>
              </a:rPr>
              <a:t>pl</a:t>
            </a:r>
            <a:r>
              <a:rPr sz="2400" b="1" dirty="0">
                <a:solidFill>
                  <a:prstClr val="black"/>
                </a:solidFill>
                <a:cs typeface="Calibri"/>
              </a:rPr>
              <a:t>asm</a:t>
            </a:r>
            <a:r>
              <a:rPr sz="2400" b="1" spc="-15" dirty="0">
                <a:solidFill>
                  <a:prstClr val="black"/>
                </a:solidFill>
                <a:cs typeface="Calibri"/>
              </a:rPr>
              <a:t>as</a:t>
            </a:r>
            <a:endParaRPr sz="2400">
              <a:solidFill>
                <a:prstClr val="black"/>
              </a:solidFill>
              <a:cs typeface="Calibri"/>
            </a:endParaRPr>
          </a:p>
          <a:p>
            <a:pPr marL="189230" indent="-176530">
              <a:spcBef>
                <a:spcPts val="25"/>
              </a:spcBef>
              <a:buFont typeface="Arial"/>
              <a:buChar char="•"/>
              <a:tabLst>
                <a:tab pos="189865" algn="l"/>
              </a:tabLst>
            </a:pPr>
            <a:r>
              <a:rPr sz="2000" spc="-185" dirty="0">
                <a:solidFill>
                  <a:prstClr val="black"/>
                </a:solidFill>
                <a:cs typeface="Calibri"/>
              </a:rPr>
              <a:t>T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em</a:t>
            </a:r>
            <a:r>
              <a:rPr sz="2000" dirty="0">
                <a:solidFill>
                  <a:prstClr val="black"/>
                </a:solidFill>
                <a:cs typeface="Calibri"/>
              </a:rPr>
              <a:t>p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25" dirty="0">
                <a:solidFill>
                  <a:prstClr val="black"/>
                </a:solidFill>
                <a:cs typeface="Calibri"/>
              </a:rPr>
              <a:t>a</a:t>
            </a:r>
            <a:r>
              <a:rPr sz="2000" dirty="0">
                <a:solidFill>
                  <a:prstClr val="black"/>
                </a:solidFill>
                <a:cs typeface="Calibri"/>
              </a:rPr>
              <a:t>tu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s</a:t>
            </a:r>
            <a:r>
              <a:rPr sz="20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dirty="0">
                <a:solidFill>
                  <a:prstClr val="black"/>
                </a:solidFill>
                <a:cs typeface="Calibri"/>
              </a:rPr>
              <a:t>1</a:t>
            </a:r>
            <a:r>
              <a:rPr sz="2000" spc="5" dirty="0">
                <a:solidFill>
                  <a:prstClr val="black"/>
                </a:solidFill>
                <a:cs typeface="Calibri"/>
              </a:rPr>
              <a:t>0</a:t>
            </a:r>
            <a:r>
              <a:rPr sz="1950" spc="7" baseline="25641" dirty="0">
                <a:solidFill>
                  <a:prstClr val="black"/>
                </a:solidFill>
                <a:cs typeface="Calibri"/>
              </a:rPr>
              <a:t>3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...</a:t>
            </a:r>
            <a:r>
              <a:rPr sz="2000" dirty="0">
                <a:solidFill>
                  <a:prstClr val="black"/>
                </a:solidFill>
                <a:cs typeface="Calibri"/>
              </a:rPr>
              <a:t>1</a:t>
            </a:r>
            <a:r>
              <a:rPr sz="2000" spc="5" dirty="0">
                <a:solidFill>
                  <a:prstClr val="black"/>
                </a:solidFill>
                <a:cs typeface="Calibri"/>
              </a:rPr>
              <a:t>0</a:t>
            </a:r>
            <a:r>
              <a:rPr sz="1950" spc="7" baseline="25641" dirty="0">
                <a:solidFill>
                  <a:prstClr val="black"/>
                </a:solidFill>
                <a:cs typeface="Calibri"/>
              </a:rPr>
              <a:t>6</a:t>
            </a:r>
            <a:r>
              <a:rPr sz="2000" dirty="0">
                <a:solidFill>
                  <a:prstClr val="black"/>
                </a:solidFill>
                <a:cs typeface="Calibri"/>
              </a:rPr>
              <a:t>K</a:t>
            </a:r>
            <a:endParaRPr sz="2000">
              <a:solidFill>
                <a:prstClr val="black"/>
              </a:solidFill>
              <a:cs typeface="Calibri"/>
            </a:endParaRPr>
          </a:p>
          <a:p>
            <a:pPr marL="189230" indent="-176530">
              <a:buFont typeface="Arial"/>
              <a:buChar char="•"/>
              <a:tabLst>
                <a:tab pos="189865" algn="l"/>
              </a:tabLst>
            </a:pPr>
            <a:r>
              <a:rPr sz="2000" dirty="0">
                <a:solidFill>
                  <a:prstClr val="black"/>
                </a:solidFill>
                <a:cs typeface="Calibri"/>
              </a:rPr>
              <a:t>D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n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si</a:t>
            </a:r>
            <a:r>
              <a:rPr sz="2000" dirty="0">
                <a:solidFill>
                  <a:prstClr val="black"/>
                </a:solidFill>
                <a:cs typeface="Calibri"/>
              </a:rPr>
              <a:t>t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ie</a:t>
            </a:r>
            <a:r>
              <a:rPr sz="2000" dirty="0">
                <a:solidFill>
                  <a:prstClr val="black"/>
                </a:solidFill>
                <a:cs typeface="Calibri"/>
              </a:rPr>
              <a:t>s</a:t>
            </a:r>
            <a:r>
              <a:rPr sz="20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000" dirty="0">
                <a:solidFill>
                  <a:prstClr val="black"/>
                </a:solidFill>
                <a:cs typeface="Calibri"/>
              </a:rPr>
              <a:t>0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.</a:t>
            </a:r>
            <a:r>
              <a:rPr sz="2000" dirty="0">
                <a:solidFill>
                  <a:prstClr val="black"/>
                </a:solidFill>
                <a:cs typeface="Calibri"/>
              </a:rPr>
              <a:t>1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...</a:t>
            </a:r>
            <a:r>
              <a:rPr sz="2000" dirty="0">
                <a:solidFill>
                  <a:prstClr val="black"/>
                </a:solidFill>
                <a:cs typeface="Calibri"/>
              </a:rPr>
              <a:t>10</a:t>
            </a:r>
            <a:r>
              <a:rPr sz="2000" spc="-10" dirty="0">
                <a:solidFill>
                  <a:prstClr val="black"/>
                </a:solidFill>
                <a:cs typeface="Calibri"/>
              </a:rPr>
              <a:t>00</a:t>
            </a:r>
            <a:r>
              <a:rPr sz="2000" dirty="0">
                <a:solidFill>
                  <a:prstClr val="black"/>
                </a:solidFill>
                <a:cs typeface="Calibri"/>
              </a:rPr>
              <a:t>x</a:t>
            </a:r>
            <a:r>
              <a:rPr sz="2000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soli</a:t>
            </a:r>
            <a:r>
              <a:rPr sz="2000" dirty="0">
                <a:solidFill>
                  <a:prstClr val="black"/>
                </a:solidFill>
                <a:cs typeface="Calibri"/>
              </a:rPr>
              <a:t>d</a:t>
            </a:r>
            <a:endParaRPr sz="2000">
              <a:solidFill>
                <a:prstClr val="black"/>
              </a:solidFill>
              <a:cs typeface="Calibri"/>
            </a:endParaRPr>
          </a:p>
          <a:p>
            <a:pPr marL="189230" indent="-176530">
              <a:buFont typeface="Arial"/>
              <a:buChar char="•"/>
              <a:tabLst>
                <a:tab pos="189865" algn="l"/>
              </a:tabLst>
            </a:pPr>
            <a:r>
              <a:rPr sz="2000" spc="-5" dirty="0">
                <a:solidFill>
                  <a:prstClr val="black"/>
                </a:solidFill>
                <a:cs typeface="Calibri"/>
              </a:rPr>
              <a:t>P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ess</a:t>
            </a:r>
            <a:r>
              <a:rPr sz="2000" dirty="0">
                <a:solidFill>
                  <a:prstClr val="black"/>
                </a:solidFill>
                <a:cs typeface="Calibri"/>
              </a:rPr>
              <a:t>u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s</a:t>
            </a:r>
            <a:r>
              <a:rPr sz="20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000" dirty="0">
                <a:solidFill>
                  <a:prstClr val="black"/>
                </a:solidFill>
                <a:cs typeface="Calibri"/>
              </a:rPr>
              <a:t>kba</a:t>
            </a:r>
            <a:r>
              <a:rPr sz="2000" spc="-21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..</a:t>
            </a:r>
            <a:r>
              <a:rPr sz="2000" spc="-40" dirty="0">
                <a:solidFill>
                  <a:prstClr val="black"/>
                </a:solidFill>
                <a:cs typeface="Calibri"/>
              </a:rPr>
              <a:t>.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G</a:t>
            </a:r>
            <a:r>
              <a:rPr sz="2000" dirty="0">
                <a:solidFill>
                  <a:prstClr val="black"/>
                </a:solidFill>
                <a:cs typeface="Calibri"/>
              </a:rPr>
              <a:t>bar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5868" y="2645626"/>
            <a:ext cx="1112926" cy="7388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5868" y="3069048"/>
            <a:ext cx="1112926" cy="738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90244" y="2555748"/>
            <a:ext cx="716279" cy="13487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76016" y="2825496"/>
            <a:ext cx="406907" cy="812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816" y="3227832"/>
            <a:ext cx="3026664" cy="675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297" y="4393228"/>
            <a:ext cx="2729865" cy="1718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solidFill>
                  <a:srgbClr val="CC00FF"/>
                </a:solidFill>
                <a:cs typeface="Calibri"/>
              </a:rPr>
              <a:t>A 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g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 </a:t>
            </a:r>
            <a:r>
              <a:rPr b="1" dirty="0">
                <a:solidFill>
                  <a:srgbClr val="CC00FF"/>
                </a:solidFill>
                <a:cs typeface="Calibri"/>
              </a:rPr>
              <a:t>c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h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lle</a:t>
            </a:r>
            <a:r>
              <a:rPr b="1" spc="-20" dirty="0">
                <a:solidFill>
                  <a:srgbClr val="CC00FF"/>
                </a:solidFill>
                <a:cs typeface="Calibri"/>
              </a:rPr>
              <a:t>n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g</a:t>
            </a:r>
            <a:r>
              <a:rPr b="1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f</a:t>
            </a:r>
            <a:r>
              <a:rPr b="1" dirty="0">
                <a:solidFill>
                  <a:srgbClr val="CC00FF"/>
                </a:solidFill>
                <a:cs typeface="Calibri"/>
              </a:rPr>
              <a:t>or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h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o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y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:</a:t>
            </a:r>
            <a:endParaRPr>
              <a:solidFill>
                <a:prstClr val="black"/>
              </a:solidFill>
              <a:cs typeface="Calibri"/>
            </a:endParaRPr>
          </a:p>
          <a:p>
            <a:pPr marL="193675" indent="-180975">
              <a:lnSpc>
                <a:spcPts val="1914"/>
              </a:lnSpc>
              <a:spcBef>
                <a:spcPts val="30"/>
              </a:spcBef>
              <a:buFont typeface="Arial"/>
              <a:buChar char="•"/>
              <a:tabLst>
                <a:tab pos="194310" algn="l"/>
              </a:tabLst>
            </a:pP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up</a:t>
            </a:r>
            <a:r>
              <a:rPr sz="1600" dirty="0">
                <a:solidFill>
                  <a:prstClr val="black"/>
                </a:solidFill>
                <a:cs typeface="Calibri"/>
              </a:rPr>
              <a:t>li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ng: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i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575" baseline="-21164" dirty="0">
                <a:solidFill>
                  <a:prstClr val="black"/>
                </a:solidFill>
                <a:cs typeface="Calibri"/>
              </a:rPr>
              <a:t>pot </a:t>
            </a:r>
            <a:r>
              <a:rPr sz="1575" spc="-157" baseline="-21164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Symbol"/>
                <a:cs typeface="Symbol"/>
              </a:rPr>
              <a:t></a:t>
            </a:r>
            <a:r>
              <a:rPr sz="16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prstClr val="black"/>
                </a:solidFill>
                <a:cs typeface="Calibri"/>
              </a:rPr>
              <a:t>k</a:t>
            </a:r>
            <a:r>
              <a:rPr sz="1575" baseline="-21164" dirty="0">
                <a:solidFill>
                  <a:prstClr val="black"/>
                </a:solidFill>
                <a:cs typeface="Calibri"/>
              </a:rPr>
              <a:t>B</a:t>
            </a:r>
            <a:r>
              <a:rPr sz="1600" i="1" spc="-10" dirty="0">
                <a:solidFill>
                  <a:prstClr val="black"/>
                </a:solidFill>
                <a:cs typeface="Calibri"/>
              </a:rPr>
              <a:t>T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3675" indent="-180975">
              <a:lnSpc>
                <a:spcPts val="1914"/>
              </a:lnSpc>
              <a:buFont typeface="Arial"/>
              <a:buChar char="•"/>
              <a:tabLst>
                <a:tab pos="194310" algn="l"/>
              </a:tabLst>
            </a:pPr>
            <a:r>
              <a:rPr sz="1600" spc="-25" dirty="0">
                <a:solidFill>
                  <a:prstClr val="black"/>
                </a:solidFill>
                <a:cs typeface="Calibri"/>
              </a:rPr>
              <a:t>Q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ua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tum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ec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: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i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575" baseline="-21164" dirty="0">
                <a:solidFill>
                  <a:prstClr val="black"/>
                </a:solidFill>
                <a:cs typeface="Calibri"/>
              </a:rPr>
              <a:t>F </a:t>
            </a:r>
            <a:r>
              <a:rPr sz="1575" spc="-157" baseline="-21164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~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i="1" spc="-20" dirty="0">
                <a:solidFill>
                  <a:prstClr val="black"/>
                </a:solidFill>
                <a:cs typeface="Calibri"/>
              </a:rPr>
              <a:t>k</a:t>
            </a:r>
            <a:r>
              <a:rPr sz="1575" baseline="-21164" dirty="0">
                <a:solidFill>
                  <a:prstClr val="black"/>
                </a:solidFill>
                <a:cs typeface="Calibri"/>
              </a:rPr>
              <a:t>B</a:t>
            </a:r>
            <a:r>
              <a:rPr sz="1600" i="1" spc="-10" dirty="0">
                <a:solidFill>
                  <a:prstClr val="black"/>
                </a:solidFill>
                <a:cs typeface="Calibri"/>
              </a:rPr>
              <a:t>T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3675" marR="182880" indent="-180975">
              <a:lnSpc>
                <a:spcPts val="1930"/>
              </a:lnSpc>
              <a:spcBef>
                <a:spcPts val="55"/>
              </a:spcBef>
              <a:buFont typeface="Arial"/>
              <a:buChar char="•"/>
              <a:tabLst>
                <a:tab pos="19431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lli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(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ndu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v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25" dirty="0">
                <a:solidFill>
                  <a:prstClr val="black"/>
                </a:solidFill>
                <a:cs typeface="Calibri"/>
              </a:rPr>
              <a:t>y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t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t)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:</a:t>
            </a:r>
            <a:r>
              <a:rPr sz="16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15" dirty="0">
                <a:solidFill>
                  <a:prstClr val="black"/>
                </a:solidFill>
                <a:latin typeface="Symbol"/>
                <a:cs typeface="Symbol"/>
              </a:rPr>
              <a:t></a:t>
            </a:r>
            <a:r>
              <a:rPr sz="1575" spc="-7" baseline="-21164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&lt;0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3675" indent="-180975">
              <a:lnSpc>
                <a:spcPts val="1839"/>
              </a:lnSpc>
              <a:buFont typeface="Arial"/>
              <a:buChar char="•"/>
              <a:tabLst>
                <a:tab pos="194310" algn="l"/>
              </a:tabLst>
            </a:pPr>
            <a:r>
              <a:rPr sz="1600" spc="-45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al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z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dirty="0">
                <a:solidFill>
                  <a:prstClr val="black"/>
                </a:solidFill>
                <a:cs typeface="Calibri"/>
              </a:rPr>
              <a:t>ti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3675" indent="-180975">
              <a:buFont typeface="Arial"/>
              <a:buChar char="•"/>
              <a:tabLst>
                <a:tab pos="19431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nuum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w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er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3297" y="6114934"/>
            <a:ext cx="7317105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14"/>
              </a:lnSpc>
            </a:pPr>
            <a:r>
              <a:rPr sz="1600" spc="-10" dirty="0">
                <a:solidFill>
                  <a:prstClr val="black"/>
                </a:solidFill>
                <a:latin typeface="Arial"/>
                <a:cs typeface="Arial"/>
              </a:rPr>
              <a:t>• </a:t>
            </a:r>
            <a:r>
              <a:rPr sz="16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..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.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715645">
              <a:lnSpc>
                <a:spcPts val="1955"/>
              </a:lnSpc>
            </a:pPr>
            <a:r>
              <a:rPr b="1" dirty="0">
                <a:solidFill>
                  <a:srgbClr val="CC00FF"/>
                </a:solidFill>
                <a:cs typeface="Calibri"/>
              </a:rPr>
              <a:t>D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n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s</a:t>
            </a:r>
            <a:r>
              <a:rPr b="1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 p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la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s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m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s</a:t>
            </a:r>
            <a:r>
              <a:rPr b="1" spc="-45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r</a:t>
            </a:r>
            <a:r>
              <a:rPr b="1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s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o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n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g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ly</a:t>
            </a:r>
            <a:r>
              <a:rPr b="1" spc="-40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co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l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d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 ma</a:t>
            </a:r>
            <a:r>
              <a:rPr b="1" spc="-40" dirty="0">
                <a:solidFill>
                  <a:srgbClr val="CC00FF"/>
                </a:solidFill>
                <a:cs typeface="Calibri"/>
              </a:rPr>
              <a:t>n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y</a:t>
            </a:r>
            <a:r>
              <a:rPr b="1" spc="-40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p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ti</a:t>
            </a:r>
            <a:r>
              <a:rPr b="1" dirty="0">
                <a:solidFill>
                  <a:srgbClr val="CC00FF"/>
                </a:solidFill>
                <a:cs typeface="Calibri"/>
              </a:rPr>
              <a:t>c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l</a:t>
            </a:r>
            <a:r>
              <a:rPr b="1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20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qu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a</a:t>
            </a:r>
            <a:r>
              <a:rPr b="1" spc="-20" dirty="0">
                <a:solidFill>
                  <a:srgbClr val="CC00FF"/>
                </a:solidFill>
                <a:cs typeface="Calibri"/>
              </a:rPr>
              <a:t>n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-20" dirty="0">
                <a:solidFill>
                  <a:srgbClr val="CC00FF"/>
                </a:solidFill>
                <a:cs typeface="Calibri"/>
              </a:rPr>
              <a:t>u</a:t>
            </a:r>
            <a:r>
              <a:rPr b="1" dirty="0">
                <a:solidFill>
                  <a:srgbClr val="CC00FF"/>
                </a:solidFill>
                <a:cs typeface="Calibri"/>
              </a:rPr>
              <a:t>m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 s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y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st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ms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0565" y="4393228"/>
            <a:ext cx="3985260" cy="1744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x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o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t</a:t>
            </a:r>
            <a:r>
              <a:rPr b="1" dirty="0">
                <a:solidFill>
                  <a:srgbClr val="CC00FF"/>
                </a:solidFill>
                <a:cs typeface="Calibri"/>
              </a:rPr>
              <a:t>ic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s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ta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t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s,</a:t>
            </a:r>
            <a:r>
              <a:rPr b="1" spc="-35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co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mp</a:t>
            </a:r>
            <a:r>
              <a:rPr b="1" dirty="0">
                <a:solidFill>
                  <a:srgbClr val="CC00FF"/>
                </a:solidFill>
                <a:cs typeface="Calibri"/>
              </a:rPr>
              <a:t>l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e</a:t>
            </a:r>
            <a:r>
              <a:rPr b="1" dirty="0">
                <a:solidFill>
                  <a:srgbClr val="CC00FF"/>
                </a:solidFill>
                <a:cs typeface="Calibri"/>
              </a:rPr>
              <a:t>x</a:t>
            </a:r>
            <a:r>
              <a:rPr b="1" spc="-25" dirty="0">
                <a:solidFill>
                  <a:srgbClr val="CC00FF"/>
                </a:solidFill>
                <a:cs typeface="Calibri"/>
              </a:rPr>
              <a:t> 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p</a:t>
            </a:r>
            <a:r>
              <a:rPr b="1" spc="-30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o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p</a:t>
            </a:r>
            <a:r>
              <a:rPr b="1" spc="5" dirty="0">
                <a:solidFill>
                  <a:srgbClr val="CC00FF"/>
                </a:solidFill>
                <a:cs typeface="Calibri"/>
              </a:rPr>
              <a:t>e</a:t>
            </a:r>
            <a:r>
              <a:rPr b="1" spc="-5" dirty="0">
                <a:solidFill>
                  <a:srgbClr val="CC00FF"/>
                </a:solidFill>
                <a:cs typeface="Calibri"/>
              </a:rPr>
              <a:t>r</a:t>
            </a:r>
            <a:r>
              <a:rPr b="1" spc="-15" dirty="0">
                <a:solidFill>
                  <a:srgbClr val="CC00FF"/>
                </a:solidFill>
                <a:cs typeface="Calibri"/>
              </a:rPr>
              <a:t>ti</a:t>
            </a:r>
            <a:r>
              <a:rPr b="1" spc="-10" dirty="0">
                <a:solidFill>
                  <a:srgbClr val="CC00FF"/>
                </a:solidFill>
                <a:cs typeface="Calibri"/>
              </a:rPr>
              <a:t>es:</a:t>
            </a:r>
            <a:endParaRPr>
              <a:solidFill>
                <a:prstClr val="black"/>
              </a:solidFill>
              <a:cs typeface="Calibri"/>
            </a:endParaRPr>
          </a:p>
          <a:p>
            <a:pPr marL="195580" marR="5080" indent="-182880">
              <a:spcBef>
                <a:spcPts val="225"/>
              </a:spcBef>
              <a:buFont typeface="Arial"/>
              <a:buChar char="•"/>
              <a:tabLst>
                <a:tab pos="195580" algn="l"/>
              </a:tabLst>
            </a:pPr>
            <a:r>
              <a:rPr sz="1600" spc="-3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qu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 o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+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pha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t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ns,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t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er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</a:t>
            </a:r>
            <a:r>
              <a:rPr sz="16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dirty="0">
                <a:solidFill>
                  <a:prstClr val="black"/>
                </a:solidFill>
                <a:cs typeface="Calibri"/>
              </a:rPr>
              <a:t>lli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z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n,</a:t>
            </a:r>
            <a:r>
              <a:rPr sz="1600" dirty="0">
                <a:solidFill>
                  <a:prstClr val="black"/>
                </a:solidFill>
                <a:cs typeface="Calibri"/>
              </a:rPr>
              <a:t>.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.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.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marR="521970" indent="-182880">
              <a:buFont typeface="Arial"/>
              <a:buChar char="•"/>
              <a:tabLst>
                <a:tab pos="195580" algn="l"/>
              </a:tabLst>
            </a:pPr>
            <a:r>
              <a:rPr sz="1600" spc="-10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er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(h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t,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ad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n)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qu</a:t>
            </a:r>
            <a:r>
              <a:rPr sz="1600" dirty="0">
                <a:solidFill>
                  <a:prstClr val="black"/>
                </a:solidFill>
                <a:cs typeface="Calibri"/>
              </a:rPr>
              <a:t>ili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b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n,</a:t>
            </a:r>
            <a:r>
              <a:rPr sz="1600" dirty="0">
                <a:solidFill>
                  <a:prstClr val="black"/>
                </a:solidFill>
                <a:cs typeface="Calibri"/>
              </a:rPr>
              <a:t>..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..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n-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qu</a:t>
            </a:r>
            <a:r>
              <a:rPr sz="1600" dirty="0">
                <a:solidFill>
                  <a:prstClr val="black"/>
                </a:solidFill>
                <a:cs typeface="Calibri"/>
              </a:rPr>
              <a:t>ili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b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r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um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s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f</a:t>
            </a:r>
            <a:r>
              <a:rPr sz="1600" dirty="0">
                <a:solidFill>
                  <a:prstClr val="black"/>
                </a:solidFill>
                <a:cs typeface="Calibri"/>
              </a:rPr>
              <a:t> 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and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</a:t>
            </a:r>
            <a:r>
              <a:rPr sz="16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w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spc="-5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tom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&amp;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nu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ar p</a:t>
            </a:r>
            <a:r>
              <a:rPr sz="1600" spc="-35" dirty="0">
                <a:solidFill>
                  <a:prstClr val="black"/>
                </a:solidFill>
                <a:cs typeface="Calibri"/>
              </a:rPr>
              <a:t>h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y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d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as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232" rIns="0" bIns="0" rtlCol="0">
            <a:spAutoFit/>
          </a:bodyPr>
          <a:lstStyle/>
          <a:p>
            <a:pPr marL="2327275">
              <a:lnSpc>
                <a:spcPct val="100000"/>
              </a:lnSpc>
            </a:pP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igh</a:t>
            </a:r>
            <a:r>
              <a:rPr spc="-5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er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gy</a:t>
            </a:r>
            <a:r>
              <a:rPr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nsity</a:t>
            </a:r>
            <a:r>
              <a:rPr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cie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ce</a:t>
            </a:r>
          </a:p>
        </p:txBody>
      </p:sp>
      <p:sp>
        <p:nvSpPr>
          <p:cNvPr id="14" name="object 14"/>
          <p:cNvSpPr/>
          <p:nvPr/>
        </p:nvSpPr>
        <p:spPr>
          <a:xfrm>
            <a:off x="7362445" y="1862327"/>
            <a:ext cx="506220" cy="5105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15428" y="1293876"/>
            <a:ext cx="624839" cy="469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96556" y="2609088"/>
            <a:ext cx="452627" cy="4541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25056" y="3412235"/>
            <a:ext cx="464807" cy="4648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54946" y="3334509"/>
            <a:ext cx="274955" cy="280670"/>
          </a:xfrm>
          <a:custGeom>
            <a:avLst/>
            <a:gdLst/>
            <a:ahLst/>
            <a:cxnLst/>
            <a:rect l="l" t="t" r="r" b="b"/>
            <a:pathLst>
              <a:path w="274954" h="280670">
                <a:moveTo>
                  <a:pt x="274853" y="280136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44279" y="2859023"/>
            <a:ext cx="851535" cy="222250"/>
          </a:xfrm>
          <a:custGeom>
            <a:avLst/>
            <a:gdLst/>
            <a:ahLst/>
            <a:cxnLst/>
            <a:rect l="l" t="t" r="r" b="b"/>
            <a:pathLst>
              <a:path w="851534" h="222250">
                <a:moveTo>
                  <a:pt x="850976" y="0"/>
                </a:moveTo>
                <a:lnTo>
                  <a:pt x="0" y="221996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31381" y="2098541"/>
            <a:ext cx="381000" cy="15875"/>
          </a:xfrm>
          <a:custGeom>
            <a:avLst/>
            <a:gdLst/>
            <a:ahLst/>
            <a:cxnLst/>
            <a:rect l="l" t="t" r="r" b="b"/>
            <a:pathLst>
              <a:path w="381000" h="15875">
                <a:moveTo>
                  <a:pt x="380555" y="15862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527037" y="1548383"/>
            <a:ext cx="381000" cy="217170"/>
          </a:xfrm>
          <a:custGeom>
            <a:avLst/>
            <a:gdLst/>
            <a:ahLst/>
            <a:cxnLst/>
            <a:rect l="l" t="t" r="r" b="b"/>
            <a:pathLst>
              <a:path w="381000" h="217169">
                <a:moveTo>
                  <a:pt x="380555" y="0"/>
                </a:moveTo>
                <a:lnTo>
                  <a:pt x="0" y="216712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38</a:t>
            </a:fld>
            <a:endParaRPr spc="-10" dirty="0">
              <a:solidFill>
                <a:prstClr val="white"/>
              </a:solidFill>
            </a:endParaRPr>
          </a:p>
        </p:txBody>
      </p:sp>
      <p:sp>
        <p:nvSpPr>
          <p:cNvPr id="23" name="Foliennummernplatzhalter 1"/>
          <p:cNvSpPr txBox="1">
            <a:spLocks/>
          </p:cNvSpPr>
          <p:nvPr/>
        </p:nvSpPr>
        <p:spPr>
          <a:xfrm>
            <a:off x="8579630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38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2816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223" y="1187956"/>
            <a:ext cx="44577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solidFill>
                  <a:prstClr val="black"/>
                </a:solidFill>
                <a:cs typeface="Calibri"/>
              </a:rPr>
              <a:t>U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niqu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5" dirty="0">
                <a:solidFill>
                  <a:prstClr val="black"/>
                </a:solidFill>
                <a:cs typeface="Calibri"/>
              </a:rPr>
              <a:t>p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o</a:t>
            </a:r>
            <a:r>
              <a:rPr b="1" spc="5" dirty="0">
                <a:solidFill>
                  <a:prstClr val="black"/>
                </a:solidFill>
                <a:cs typeface="Calibri"/>
              </a:rPr>
              <a:t>pe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t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es </a:t>
            </a:r>
            <a:r>
              <a:rPr b="1" dirty="0">
                <a:solidFill>
                  <a:prstClr val="black"/>
                </a:solidFill>
                <a:cs typeface="Calibri"/>
              </a:rPr>
              <a:t>of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b="1" spc="5" dirty="0">
                <a:solidFill>
                  <a:prstClr val="black"/>
                </a:solidFill>
                <a:cs typeface="Calibri"/>
              </a:rPr>
              <a:t>he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a</a:t>
            </a:r>
            <a:r>
              <a:rPr b="1" spc="10" dirty="0">
                <a:solidFill>
                  <a:prstClr val="black"/>
                </a:solidFill>
                <a:cs typeface="Calibri"/>
              </a:rPr>
              <a:t>v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y</a:t>
            </a:r>
            <a:r>
              <a:rPr b="1" dirty="0">
                <a:solidFill>
                  <a:prstClr val="black"/>
                </a:solidFill>
                <a:cs typeface="Calibri"/>
              </a:rPr>
              <a:t>-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ion</a:t>
            </a:r>
            <a:r>
              <a:rPr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5" dirty="0">
                <a:solidFill>
                  <a:prstClr val="black"/>
                </a:solidFill>
                <a:cs typeface="Calibri"/>
              </a:rPr>
              <a:t>d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ri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v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n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pl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a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ma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67000" y="1581911"/>
            <a:ext cx="2189987" cy="1185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5623" y="1584418"/>
            <a:ext cx="1891664" cy="589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92480">
              <a:lnSpc>
                <a:spcPts val="1390"/>
              </a:lnSpc>
            </a:pPr>
            <a:r>
              <a:rPr sz="1400" spc="-5" dirty="0">
                <a:solidFill>
                  <a:srgbClr val="FFFFFF"/>
                </a:solidFill>
                <a:cs typeface="Calibri"/>
              </a:rPr>
              <a:t>U</a:t>
            </a:r>
            <a:r>
              <a:rPr sz="1400" dirty="0">
                <a:solidFill>
                  <a:srgbClr val="FFFFFF"/>
                </a:solidFill>
                <a:cs typeface="Calibri"/>
              </a:rPr>
              <a:t>@</a:t>
            </a:r>
            <a:r>
              <a:rPr sz="1400" spc="-5" dirty="0">
                <a:solidFill>
                  <a:srgbClr val="FFFFFF"/>
                </a:solidFill>
                <a:cs typeface="Calibri"/>
              </a:rPr>
              <a:t>35</a:t>
            </a:r>
            <a:r>
              <a:rPr sz="1400" dirty="0">
                <a:solidFill>
                  <a:srgbClr val="FFFFFF"/>
                </a:solidFill>
                <a:cs typeface="Calibri"/>
              </a:rPr>
              <a:t>0</a:t>
            </a:r>
            <a:r>
              <a:rPr sz="1400" spc="-10" dirty="0">
                <a:solidFill>
                  <a:srgbClr val="FFFFFF"/>
                </a:solidFill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cs typeface="Calibri"/>
              </a:rPr>
              <a:t>Me</a:t>
            </a:r>
            <a:r>
              <a:rPr sz="1400" spc="-80" dirty="0">
                <a:solidFill>
                  <a:srgbClr val="FFFFFF"/>
                </a:solidFill>
                <a:cs typeface="Calibri"/>
              </a:rPr>
              <a:t>V</a:t>
            </a:r>
            <a:r>
              <a:rPr sz="1400" spc="-5" dirty="0">
                <a:solidFill>
                  <a:srgbClr val="FFFFFF"/>
                </a:solidFill>
                <a:cs typeface="Calibri"/>
              </a:rPr>
              <a:t>/</a:t>
            </a:r>
            <a:r>
              <a:rPr sz="1400" dirty="0">
                <a:solidFill>
                  <a:srgbClr val="FFFFFF"/>
                </a:solidFill>
                <a:cs typeface="Calibri"/>
              </a:rPr>
              <a:t>u </a:t>
            </a:r>
            <a:r>
              <a:rPr sz="1400" spc="-110" dirty="0">
                <a:solidFill>
                  <a:srgbClr val="FFFFFF"/>
                </a:solidFill>
                <a:cs typeface="Calibri"/>
              </a:rPr>
              <a:t>T</a:t>
            </a:r>
            <a:r>
              <a:rPr sz="1400" spc="-5" dirty="0">
                <a:solidFill>
                  <a:srgbClr val="FFFFFF"/>
                </a:solidFill>
                <a:cs typeface="Calibri"/>
              </a:rPr>
              <a:t>a</a:t>
            </a:r>
            <a:r>
              <a:rPr sz="1400" spc="-25" dirty="0">
                <a:solidFill>
                  <a:srgbClr val="FFFFFF"/>
                </a:solidFill>
                <a:cs typeface="Calibri"/>
              </a:rPr>
              <a:t>r</a:t>
            </a:r>
            <a:r>
              <a:rPr sz="1400" spc="-15" dirty="0">
                <a:solidFill>
                  <a:srgbClr val="FFFFFF"/>
                </a:solidFill>
                <a:cs typeface="Calibri"/>
              </a:rPr>
              <a:t>ge</a:t>
            </a:r>
            <a:r>
              <a:rPr sz="1400" spc="-5" dirty="0">
                <a:solidFill>
                  <a:srgbClr val="FFFFFF"/>
                </a:solidFill>
                <a:cs typeface="Calibri"/>
              </a:rPr>
              <a:t>t</a:t>
            </a:r>
            <a:r>
              <a:rPr sz="1400" dirty="0">
                <a:solidFill>
                  <a:srgbClr val="FFFFFF"/>
                </a:solidFill>
                <a:cs typeface="Calibri"/>
              </a:rPr>
              <a:t>:</a:t>
            </a:r>
            <a:r>
              <a:rPr sz="1400" spc="15" dirty="0">
                <a:solidFill>
                  <a:srgbClr val="FFFFFF"/>
                </a:solidFill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cs typeface="Calibri"/>
              </a:rPr>
              <a:t>W</a:t>
            </a:r>
            <a:endParaRPr sz="1400">
              <a:solidFill>
                <a:prstClr val="black"/>
              </a:solidFill>
              <a:cs typeface="Calibri"/>
            </a:endParaRPr>
          </a:p>
          <a:p>
            <a:pPr marL="253365">
              <a:spcBef>
                <a:spcPts val="300"/>
              </a:spcBef>
              <a:tabLst>
                <a:tab pos="919480" algn="l"/>
                <a:tab pos="1878330" algn="l"/>
              </a:tabLst>
            </a:pPr>
            <a:r>
              <a:rPr sz="1200" b="1" u="sng" dirty="0">
                <a:solidFill>
                  <a:prstClr val="black"/>
                </a:solidFill>
                <a:latin typeface="Arial Narrow"/>
                <a:cs typeface="Arial Narrow"/>
              </a:rPr>
              <a:t> 	3</a:t>
            </a:r>
            <a:r>
              <a:rPr sz="1200" b="1" u="sng" spc="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1200" b="1" u="sng" dirty="0">
                <a:solidFill>
                  <a:prstClr val="black"/>
                </a:solidFill>
                <a:latin typeface="Arial Narrow"/>
                <a:cs typeface="Arial Narrow"/>
              </a:rPr>
              <a:t>mm 	</a:t>
            </a:r>
            <a:endParaRPr sz="12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9298" y="108192"/>
            <a:ext cx="7661275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114" marR="5080" indent="-1797050"/>
            <a:r>
              <a:rPr sz="2800" b="1" spc="-135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80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il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2800" b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off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 exci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ing</a:t>
            </a:r>
            <a:r>
              <a:rPr sz="2800" b="1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ew</a:t>
            </a:r>
            <a:r>
              <a:rPr sz="28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po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ssi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bili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ies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researc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800" b="1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igh</a:t>
            </a:r>
            <a:r>
              <a:rPr sz="2800" b="1" spc="-5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2800" b="1" spc="-3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er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gy</a:t>
            </a:r>
            <a:r>
              <a:rPr sz="2800" b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nsity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cie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ce</a:t>
            </a:r>
            <a:endParaRPr sz="28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2120" y="2852928"/>
            <a:ext cx="3215639" cy="2494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1523" y="3035807"/>
            <a:ext cx="876300" cy="309880"/>
          </a:xfrm>
          <a:custGeom>
            <a:avLst/>
            <a:gdLst/>
            <a:ahLst/>
            <a:cxnLst/>
            <a:rect l="l" t="t" r="r" b="b"/>
            <a:pathLst>
              <a:path w="876300" h="309879">
                <a:moveTo>
                  <a:pt x="0" y="0"/>
                </a:moveTo>
                <a:lnTo>
                  <a:pt x="876300" y="0"/>
                </a:lnTo>
                <a:lnTo>
                  <a:pt x="876300" y="309372"/>
                </a:lnTo>
                <a:lnTo>
                  <a:pt x="0" y="3093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1523" y="3035807"/>
            <a:ext cx="876300" cy="309880"/>
          </a:xfrm>
          <a:prstGeom prst="rect">
            <a:avLst/>
          </a:prstGeom>
          <a:solidFill>
            <a:srgbClr val="FFFFFF"/>
          </a:solidFill>
          <a:ln w="9144">
            <a:solidFill>
              <a:srgbClr val="D9969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055"/>
            <a:r>
              <a:rPr sz="1400" spc="-5" dirty="0">
                <a:solidFill>
                  <a:prstClr val="black"/>
                </a:solidFill>
                <a:cs typeface="Calibri"/>
              </a:rPr>
              <a:t>1</a:t>
            </a:r>
            <a:r>
              <a:rPr sz="1400" dirty="0">
                <a:solidFill>
                  <a:prstClr val="black"/>
                </a:solidFill>
                <a:cs typeface="Calibri"/>
              </a:rPr>
              <a:t>0 G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1400" dirty="0">
                <a:solidFill>
                  <a:prstClr val="black"/>
                </a:solidFill>
                <a:cs typeface="Calibri"/>
              </a:rPr>
              <a:t>V p</a:t>
            </a:r>
            <a:endParaRPr sz="14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5345" y="5241089"/>
            <a:ext cx="59055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cs typeface="Calibri"/>
              </a:rPr>
              <a:t>ta</a:t>
            </a:r>
            <a:r>
              <a:rPr sz="1400" dirty="0">
                <a:solidFill>
                  <a:prstClr val="black"/>
                </a:solidFill>
                <a:cs typeface="Calibri"/>
              </a:rPr>
              <a:t>r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ge</a:t>
            </a:r>
            <a:r>
              <a:rPr sz="1400" dirty="0">
                <a:solidFill>
                  <a:prstClr val="black"/>
                </a:solidFill>
                <a:cs typeface="Calibri"/>
              </a:rPr>
              <a:t>t</a:t>
            </a:r>
            <a:r>
              <a:rPr sz="14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cs typeface="Calibri"/>
              </a:rPr>
              <a:t>Z</a:t>
            </a:r>
            <a:endParaRPr sz="140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7538" y="3401716"/>
            <a:ext cx="203835" cy="1399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cs typeface="Calibri"/>
              </a:rPr>
              <a:t>s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400" dirty="0">
                <a:solidFill>
                  <a:prstClr val="black"/>
                </a:solidFill>
                <a:cs typeface="Calibri"/>
              </a:rPr>
              <a:t>o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pp</a:t>
            </a:r>
            <a:r>
              <a:rPr sz="1400" dirty="0">
                <a:solidFill>
                  <a:prstClr val="black"/>
                </a:solidFill>
                <a:cs typeface="Calibri"/>
              </a:rPr>
              <a:t>i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400" dirty="0">
                <a:solidFill>
                  <a:prstClr val="black"/>
                </a:solidFill>
                <a:cs typeface="Calibri"/>
              </a:rPr>
              <a:t>g</a:t>
            </a:r>
            <a:r>
              <a:rPr sz="14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cs typeface="Calibri"/>
              </a:rPr>
              <a:t>r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g</a:t>
            </a:r>
            <a:r>
              <a:rPr sz="1400" dirty="0">
                <a:solidFill>
                  <a:prstClr val="black"/>
                </a:solidFill>
                <a:cs typeface="Calibri"/>
              </a:rPr>
              <a:t>e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cs typeface="Calibri"/>
              </a:rPr>
              <a:t>[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m]</a:t>
            </a:r>
            <a:endParaRPr sz="140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4211" y="2834640"/>
            <a:ext cx="3169919" cy="2330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01249" y="5047372"/>
            <a:ext cx="871219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75"/>
              </a:lnSpc>
            </a:pPr>
            <a:r>
              <a:rPr sz="1200" dirty="0">
                <a:solidFill>
                  <a:prstClr val="black"/>
                </a:solidFill>
                <a:cs typeface="Calibri"/>
              </a:rPr>
              <a:t>S</a:t>
            </a:r>
            <a:r>
              <a:rPr sz="12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1200" dirty="0">
                <a:solidFill>
                  <a:prstClr val="black"/>
                </a:solidFill>
                <a:cs typeface="Calibri"/>
              </a:rPr>
              <a:t>S1</a:t>
            </a:r>
            <a:r>
              <a:rPr sz="1200" spc="-10" dirty="0">
                <a:solidFill>
                  <a:prstClr val="black"/>
                </a:solidFill>
                <a:cs typeface="Calibri"/>
              </a:rPr>
              <a:t>00</a:t>
            </a:r>
            <a:endParaRPr sz="1200">
              <a:solidFill>
                <a:prstClr val="black"/>
              </a:solidFill>
              <a:cs typeface="Calibri"/>
            </a:endParaRPr>
          </a:p>
          <a:p>
            <a:pPr algn="ctr">
              <a:lnSpc>
                <a:spcPts val="1015"/>
              </a:lnSpc>
            </a:pPr>
            <a:r>
              <a:rPr sz="900" dirty="0">
                <a:solidFill>
                  <a:prstClr val="black"/>
                </a:solidFill>
                <a:cs typeface="Calibri"/>
              </a:rPr>
              <a:t>(f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ul</a:t>
            </a:r>
            <a:r>
              <a:rPr sz="900" dirty="0">
                <a:solidFill>
                  <a:prstClr val="black"/>
                </a:solidFill>
                <a:cs typeface="Calibri"/>
              </a:rPr>
              <a:t>l</a:t>
            </a:r>
            <a:r>
              <a:rPr sz="9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900" spc="-10" dirty="0">
                <a:solidFill>
                  <a:prstClr val="black"/>
                </a:solidFill>
                <a:cs typeface="Calibri"/>
              </a:rPr>
              <a:t>per</a:t>
            </a:r>
            <a:r>
              <a:rPr sz="900" dirty="0">
                <a:solidFill>
                  <a:prstClr val="black"/>
                </a:solidFill>
                <a:cs typeface="Calibri"/>
              </a:rPr>
              <a:t>f</a:t>
            </a:r>
            <a:r>
              <a:rPr sz="900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900" spc="-10" dirty="0">
                <a:solidFill>
                  <a:prstClr val="black"/>
                </a:solidFill>
                <a:cs typeface="Calibri"/>
              </a:rPr>
              <a:t>rm</a:t>
            </a:r>
            <a:r>
              <a:rPr sz="900" dirty="0">
                <a:solidFill>
                  <a:prstClr val="black"/>
                </a:solidFill>
                <a:cs typeface="Calibri"/>
              </a:rPr>
              <a:t>a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n</a:t>
            </a:r>
            <a:r>
              <a:rPr sz="900" dirty="0">
                <a:solidFill>
                  <a:prstClr val="black"/>
                </a:solidFill>
                <a:cs typeface="Calibri"/>
              </a:rPr>
              <a:t>c</a:t>
            </a:r>
            <a:r>
              <a:rPr sz="9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900" dirty="0">
                <a:solidFill>
                  <a:prstClr val="black"/>
                </a:solidFill>
                <a:cs typeface="Calibri"/>
              </a:rPr>
              <a:t>)</a:t>
            </a:r>
            <a:endParaRPr sz="900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0760" y="3369055"/>
            <a:ext cx="203835" cy="12801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400" spc="-15" dirty="0">
                <a:solidFill>
                  <a:prstClr val="black"/>
                </a:solidFill>
                <a:cs typeface="Calibri"/>
              </a:rPr>
              <a:t>t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mp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1400" spc="-25" dirty="0">
                <a:solidFill>
                  <a:prstClr val="black"/>
                </a:solidFill>
                <a:cs typeface="Calibri"/>
              </a:rPr>
              <a:t>r</a:t>
            </a:r>
            <a:r>
              <a:rPr sz="1400" spc="-15" dirty="0">
                <a:solidFill>
                  <a:prstClr val="black"/>
                </a:solidFill>
                <a:cs typeface="Calibri"/>
              </a:rPr>
              <a:t>a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400" spc="-10" dirty="0">
                <a:solidFill>
                  <a:prstClr val="black"/>
                </a:solidFill>
                <a:cs typeface="Calibri"/>
              </a:rPr>
              <a:t>u</a:t>
            </a:r>
            <a:r>
              <a:rPr sz="1400" spc="-25" dirty="0">
                <a:solidFill>
                  <a:prstClr val="black"/>
                </a:solidFill>
                <a:cs typeface="Calibri"/>
              </a:rPr>
              <a:t>r</a:t>
            </a:r>
            <a:r>
              <a:rPr sz="1400" dirty="0">
                <a:solidFill>
                  <a:prstClr val="black"/>
                </a:solidFill>
                <a:cs typeface="Calibri"/>
              </a:rPr>
              <a:t>e</a:t>
            </a:r>
            <a:r>
              <a:rPr sz="14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400" dirty="0">
                <a:solidFill>
                  <a:prstClr val="black"/>
                </a:solidFill>
                <a:cs typeface="Calibri"/>
              </a:rPr>
              <a:t>[</a:t>
            </a:r>
            <a:r>
              <a:rPr sz="1400" spc="-5" dirty="0">
                <a:solidFill>
                  <a:prstClr val="black"/>
                </a:solidFill>
                <a:cs typeface="Calibri"/>
              </a:rPr>
              <a:t>eV</a:t>
            </a:r>
            <a:r>
              <a:rPr sz="1400" dirty="0">
                <a:solidFill>
                  <a:prstClr val="black"/>
                </a:solidFill>
                <a:cs typeface="Calibri"/>
              </a:rPr>
              <a:t>]</a:t>
            </a:r>
            <a:endParaRPr sz="1400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57300" y="4564379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57300" y="4727447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57300" y="4681728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57300" y="4756403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57300" y="4436364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20200" y="1187958"/>
            <a:ext cx="3361054" cy="151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prstClr val="black"/>
                </a:solidFill>
                <a:cs typeface="Calibri"/>
              </a:rPr>
              <a:t>P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o</a:t>
            </a:r>
            <a:r>
              <a:rPr b="1" spc="-25" dirty="0">
                <a:solidFill>
                  <a:prstClr val="black"/>
                </a:solidFill>
                <a:cs typeface="Calibri"/>
              </a:rPr>
              <a:t>t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o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n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a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b="1" dirty="0">
                <a:solidFill>
                  <a:prstClr val="black"/>
                </a:solidFill>
                <a:cs typeface="Calibri"/>
              </a:rPr>
              <a:t> </a:t>
            </a:r>
            <a:r>
              <a:rPr b="1" spc="5" dirty="0">
                <a:solidFill>
                  <a:prstClr val="black"/>
                </a:solidFill>
                <a:cs typeface="Calibri"/>
              </a:rPr>
              <a:t>de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n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s</a:t>
            </a:r>
            <a:r>
              <a:rPr b="1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4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b="1" spc="-25" dirty="0">
                <a:solidFill>
                  <a:prstClr val="black"/>
                </a:solidFill>
                <a:cs typeface="Calibri"/>
              </a:rPr>
              <a:t>a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tt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5" dirty="0">
                <a:solidFill>
                  <a:prstClr val="black"/>
                </a:solidFill>
                <a:cs typeface="Calibri"/>
              </a:rPr>
              <a:t>p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o</a:t>
            </a:r>
            <a:r>
              <a:rPr b="1" spc="5" dirty="0">
                <a:solidFill>
                  <a:prstClr val="black"/>
                </a:solidFill>
                <a:cs typeface="Calibri"/>
              </a:rPr>
              <a:t>be</a:t>
            </a:r>
            <a:endParaRPr>
              <a:solidFill>
                <a:prstClr val="black"/>
              </a:solidFill>
              <a:cs typeface="Calibri"/>
            </a:endParaRPr>
          </a:p>
          <a:p>
            <a:pPr marL="192405" indent="-179705">
              <a:spcBef>
                <a:spcPts val="310"/>
              </a:spcBef>
              <a:buFont typeface="Arial"/>
              <a:buChar char="•"/>
              <a:tabLst>
                <a:tab pos="19304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g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(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~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)</a:t>
            </a:r>
            <a:r>
              <a:rPr sz="16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f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v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2405" marR="5080" indent="-179705">
              <a:lnSpc>
                <a:spcPts val="1930"/>
              </a:lnSpc>
              <a:spcBef>
                <a:spcPts val="55"/>
              </a:spcBef>
              <a:buFont typeface="Arial"/>
              <a:buChar char="•"/>
              <a:tabLst>
                <a:tab pos="19304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gh-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eso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</a:t>
            </a:r>
            <a:r>
              <a:rPr sz="1600" dirty="0">
                <a:solidFill>
                  <a:prstClr val="black"/>
                </a:solidFill>
                <a:cs typeface="Calibri"/>
              </a:rPr>
              <a:t>ti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dirty="0">
                <a:solidFill>
                  <a:prstClr val="black"/>
                </a:solidFill>
                <a:cs typeface="Calibri"/>
              </a:rPr>
              <a:t> i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ag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ng</a:t>
            </a:r>
            <a:r>
              <a:rPr sz="1600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all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ang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le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d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e</a:t>
            </a:r>
            <a:r>
              <a:rPr sz="1600" dirty="0">
                <a:solidFill>
                  <a:prstClr val="black"/>
                </a:solidFill>
                <a:cs typeface="Calibri"/>
              </a:rPr>
              <a:t>fl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ec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cc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d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y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.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2405" indent="-179705">
              <a:lnSpc>
                <a:spcPts val="1839"/>
              </a:lnSpc>
              <a:buFont typeface="Arial"/>
              <a:buChar char="•"/>
              <a:tabLst>
                <a:tab pos="193040" algn="l"/>
              </a:tabLst>
            </a:pPr>
            <a:r>
              <a:rPr sz="16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a-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pu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dirty="0">
                <a:solidFill>
                  <a:prstClr val="black"/>
                </a:solidFill>
                <a:cs typeface="Calibri"/>
              </a:rPr>
              <a:t>ll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w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2405"/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(~10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)</a:t>
            </a:r>
            <a:r>
              <a:rPr sz="16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ti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xp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os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07556" y="3823997"/>
            <a:ext cx="1702435" cy="484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/>
            <a:r>
              <a:rPr sz="1600" spc="-2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6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p</a:t>
            </a:r>
            <a:r>
              <a:rPr sz="1600" b="1" spc="-40" dirty="0">
                <a:solidFill>
                  <a:srgbClr val="FF0000"/>
                </a:solidFill>
                <a:cs typeface="Calibri"/>
              </a:rPr>
              <a:t>r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o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b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i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n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g</a:t>
            </a:r>
            <a:r>
              <a:rPr sz="1600" b="1" spc="4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of</a:t>
            </a:r>
            <a:r>
              <a:rPr sz="1600" b="1" spc="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la</a:t>
            </a:r>
            <a:r>
              <a:rPr sz="1600" b="1" spc="-40" dirty="0">
                <a:solidFill>
                  <a:srgbClr val="FF0000"/>
                </a:solidFill>
                <a:cs typeface="Calibri"/>
              </a:rPr>
              <a:t>r</a:t>
            </a:r>
            <a:r>
              <a:rPr sz="1600" b="1" spc="-25" dirty="0">
                <a:solidFill>
                  <a:srgbClr val="FF0000"/>
                </a:solidFill>
                <a:cs typeface="Calibri"/>
              </a:rPr>
              <a:t>g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e,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d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ns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</a:t>
            </a:r>
            <a:r>
              <a:rPr sz="1600" b="1" spc="10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s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a</a:t>
            </a:r>
            <a:r>
              <a:rPr sz="1600" b="1" spc="-20" dirty="0">
                <a:solidFill>
                  <a:srgbClr val="FF0000"/>
                </a:solidFill>
                <a:cs typeface="Calibri"/>
              </a:rPr>
              <a:t>mp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les</a:t>
            </a:r>
            <a:r>
              <a:rPr sz="1600" b="1" spc="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!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336" y="5541264"/>
            <a:ext cx="8339455" cy="942340"/>
          </a:xfrm>
          <a:prstGeom prst="rect">
            <a:avLst/>
          </a:prstGeom>
          <a:solidFill>
            <a:srgbClr val="FFFF66"/>
          </a:solidFill>
          <a:ln w="9144">
            <a:solidFill>
              <a:srgbClr val="FFC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56920" indent="-287020">
              <a:buFont typeface="Arial"/>
              <a:buChar char="•"/>
              <a:tabLst>
                <a:tab pos="757555" algn="l"/>
              </a:tabLst>
            </a:pPr>
            <a:r>
              <a:rPr sz="2000" b="1" spc="-105" dirty="0">
                <a:solidFill>
                  <a:prstClr val="black"/>
                </a:solidFill>
                <a:cs typeface="Calibri"/>
              </a:rPr>
              <a:t>F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spc="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w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il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l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p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oduce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the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w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rl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ds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l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rg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 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v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l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um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of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un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spc="-35" dirty="0">
                <a:solidFill>
                  <a:prstClr val="black"/>
                </a:solidFill>
                <a:cs typeface="Calibri"/>
              </a:rPr>
              <a:t>f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m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H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D m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tt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r</a:t>
            </a:r>
            <a:endParaRPr sz="2000">
              <a:solidFill>
                <a:prstClr val="black"/>
              </a:solidFill>
              <a:cs typeface="Calibri"/>
            </a:endParaRPr>
          </a:p>
          <a:p>
            <a:pPr marL="756920"/>
            <a:r>
              <a:rPr sz="2000" dirty="0">
                <a:solidFill>
                  <a:prstClr val="black"/>
                </a:solidFill>
                <a:cs typeface="Calibri"/>
              </a:rPr>
              <a:t>(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x</a:t>
            </a:r>
            <a:r>
              <a:rPr sz="2000" dirty="0">
                <a:solidFill>
                  <a:prstClr val="black"/>
                </a:solidFill>
                <a:cs typeface="Calibri"/>
              </a:rPr>
              <a:t>100</a:t>
            </a:r>
            <a:r>
              <a:rPr sz="20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dirty="0">
                <a:solidFill>
                  <a:prstClr val="black"/>
                </a:solidFill>
                <a:cs typeface="Calibri"/>
              </a:rPr>
              <a:t>nc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a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s</a:t>
            </a:r>
            <a:r>
              <a:rPr sz="2000" dirty="0">
                <a:solidFill>
                  <a:prstClr val="black"/>
                </a:solidFill>
                <a:cs typeface="Calibri"/>
              </a:rPr>
              <a:t>e</a:t>
            </a:r>
            <a:r>
              <a:rPr sz="20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dirty="0">
                <a:solidFill>
                  <a:prstClr val="black"/>
                </a:solidFill>
                <a:cs typeface="Calibri"/>
              </a:rPr>
              <a:t>n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 s</a:t>
            </a:r>
            <a:r>
              <a:rPr sz="2000" dirty="0">
                <a:solidFill>
                  <a:prstClr val="black"/>
                </a:solidFill>
                <a:cs typeface="Calibri"/>
              </a:rPr>
              <a:t>p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c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dirty="0">
                <a:solidFill>
                  <a:prstClr val="black"/>
                </a:solidFill>
                <a:cs typeface="Calibri"/>
              </a:rPr>
              <a:t>f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dirty="0">
                <a:solidFill>
                  <a:prstClr val="black"/>
                </a:solidFill>
                <a:cs typeface="Calibri"/>
              </a:rPr>
              <a:t>c</a:t>
            </a:r>
            <a:r>
              <a:rPr sz="20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n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spc="5" dirty="0">
                <a:solidFill>
                  <a:prstClr val="black"/>
                </a:solidFill>
                <a:cs typeface="Calibri"/>
              </a:rPr>
              <a:t>g</a:t>
            </a:r>
            <a:r>
              <a:rPr sz="2000" dirty="0">
                <a:solidFill>
                  <a:prstClr val="black"/>
                </a:solidFill>
                <a:cs typeface="Calibri"/>
              </a:rPr>
              <a:t>y</a:t>
            </a:r>
            <a:r>
              <a:rPr sz="2000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2000" dirty="0">
                <a:solidFill>
                  <a:prstClr val="black"/>
                </a:solidFill>
                <a:cs typeface="Calibri"/>
              </a:rPr>
              <a:t>d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p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osi</a:t>
            </a:r>
            <a:r>
              <a:rPr sz="2000" dirty="0">
                <a:solidFill>
                  <a:prstClr val="black"/>
                </a:solidFill>
                <a:cs typeface="Calibri"/>
              </a:rPr>
              <a:t>t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io</a:t>
            </a:r>
            <a:r>
              <a:rPr sz="2000" dirty="0">
                <a:solidFill>
                  <a:prstClr val="black"/>
                </a:solidFill>
                <a:cs typeface="Calibri"/>
              </a:rPr>
              <a:t>n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20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2000" spc="-30" dirty="0">
                <a:solidFill>
                  <a:prstClr val="black"/>
                </a:solidFill>
                <a:cs typeface="Calibri"/>
              </a:rPr>
              <a:t>v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dirty="0">
                <a:solidFill>
                  <a:prstClr val="black"/>
                </a:solidFill>
                <a:cs typeface="Calibri"/>
              </a:rPr>
              <a:t>r 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G</a:t>
            </a:r>
            <a:r>
              <a:rPr sz="2000" dirty="0">
                <a:solidFill>
                  <a:prstClr val="black"/>
                </a:solidFill>
                <a:cs typeface="Calibri"/>
              </a:rPr>
              <a:t>S</a:t>
            </a:r>
            <a:r>
              <a:rPr sz="20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dirty="0">
                <a:solidFill>
                  <a:prstClr val="black"/>
                </a:solidFill>
                <a:cs typeface="Calibri"/>
              </a:rPr>
              <a:t>)</a:t>
            </a:r>
            <a:endParaRPr sz="2000">
              <a:solidFill>
                <a:prstClr val="black"/>
              </a:solidFill>
              <a:cs typeface="Calibri"/>
            </a:endParaRPr>
          </a:p>
          <a:p>
            <a:pPr marL="756920" indent="-287020">
              <a:buFont typeface="Arial"/>
              <a:buChar char="•"/>
              <a:tabLst>
                <a:tab pos="757555" algn="l"/>
              </a:tabLst>
            </a:pPr>
            <a:r>
              <a:rPr sz="2000" b="1" spc="-105" dirty="0">
                <a:solidFill>
                  <a:prstClr val="black"/>
                </a:solidFill>
                <a:cs typeface="Calibri"/>
              </a:rPr>
              <a:t>F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spc="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w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ll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ho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the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w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rl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ds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h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ig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h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l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ut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on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p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t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on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m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c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os</a:t>
            </a:r>
            <a:r>
              <a:rPr sz="2000" b="1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ope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74185" y="5047374"/>
            <a:ext cx="476884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1375"/>
              </a:lnSpc>
            </a:pPr>
            <a:r>
              <a:rPr sz="1200" dirty="0">
                <a:solidFill>
                  <a:prstClr val="black"/>
                </a:solidFill>
                <a:cs typeface="Calibri"/>
              </a:rPr>
              <a:t>S</a:t>
            </a:r>
            <a:r>
              <a:rPr sz="1200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1200" dirty="0">
                <a:solidFill>
                  <a:prstClr val="black"/>
                </a:solidFill>
                <a:cs typeface="Calibri"/>
              </a:rPr>
              <a:t>S1</a:t>
            </a:r>
            <a:r>
              <a:rPr sz="1200" spc="-10" dirty="0">
                <a:solidFill>
                  <a:prstClr val="black"/>
                </a:solidFill>
                <a:cs typeface="Calibri"/>
              </a:rPr>
              <a:t>8</a:t>
            </a:r>
            <a:endParaRPr sz="1200">
              <a:solidFill>
                <a:prstClr val="black"/>
              </a:solidFill>
              <a:cs typeface="Calibri"/>
            </a:endParaRPr>
          </a:p>
          <a:p>
            <a:pPr marL="12700">
              <a:lnSpc>
                <a:spcPts val="1015"/>
              </a:lnSpc>
            </a:pPr>
            <a:r>
              <a:rPr sz="900" dirty="0">
                <a:solidFill>
                  <a:prstClr val="black"/>
                </a:solidFill>
                <a:cs typeface="Calibri"/>
              </a:rPr>
              <a:t>(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upg</a:t>
            </a:r>
            <a:r>
              <a:rPr sz="900" spc="-10" dirty="0">
                <a:solidFill>
                  <a:prstClr val="black"/>
                </a:solidFill>
                <a:cs typeface="Calibri"/>
              </a:rPr>
              <a:t>r</a:t>
            </a:r>
            <a:r>
              <a:rPr sz="900" dirty="0">
                <a:solidFill>
                  <a:prstClr val="black"/>
                </a:solidFill>
                <a:cs typeface="Calibri"/>
              </a:rPr>
              <a:t>a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de)</a:t>
            </a:r>
            <a:endParaRPr sz="900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49940" y="5047374"/>
            <a:ext cx="437515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5"/>
              </a:lnSpc>
            </a:pPr>
            <a:r>
              <a:rPr sz="1200" dirty="0">
                <a:solidFill>
                  <a:prstClr val="black"/>
                </a:solidFill>
                <a:cs typeface="Calibri"/>
              </a:rPr>
              <a:t>S</a:t>
            </a:r>
            <a:r>
              <a:rPr sz="12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1200" dirty="0">
                <a:solidFill>
                  <a:prstClr val="black"/>
                </a:solidFill>
                <a:cs typeface="Calibri"/>
              </a:rPr>
              <a:t>S</a:t>
            </a:r>
            <a:r>
              <a:rPr sz="1200" spc="-10" dirty="0">
                <a:solidFill>
                  <a:prstClr val="black"/>
                </a:solidFill>
                <a:cs typeface="Calibri"/>
              </a:rPr>
              <a:t>100</a:t>
            </a:r>
            <a:endParaRPr sz="1200">
              <a:solidFill>
                <a:prstClr val="black"/>
              </a:solidFill>
              <a:cs typeface="Calibri"/>
            </a:endParaRPr>
          </a:p>
          <a:p>
            <a:pPr marL="48895">
              <a:lnSpc>
                <a:spcPts val="1015"/>
              </a:lnSpc>
            </a:pPr>
            <a:r>
              <a:rPr sz="900" dirty="0">
                <a:solidFill>
                  <a:prstClr val="black"/>
                </a:solidFill>
                <a:cs typeface="Calibri"/>
              </a:rPr>
              <a:t>(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D</a:t>
            </a:r>
            <a:r>
              <a:rPr sz="900" dirty="0">
                <a:solidFill>
                  <a:prstClr val="black"/>
                </a:solidFill>
                <a:cs typeface="Calibri"/>
              </a:rPr>
              <a:t>a</a:t>
            </a:r>
            <a:r>
              <a:rPr sz="900" spc="-5" dirty="0">
                <a:solidFill>
                  <a:prstClr val="black"/>
                </a:solidFill>
                <a:cs typeface="Calibri"/>
              </a:rPr>
              <a:t>y</a:t>
            </a:r>
            <a:r>
              <a:rPr sz="900" dirty="0">
                <a:solidFill>
                  <a:prstClr val="black"/>
                </a:solidFill>
                <a:cs typeface="Calibri"/>
              </a:rPr>
              <a:t>-1)</a:t>
            </a:r>
            <a:endParaRPr sz="900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57300" y="4375403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FF9933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57300" y="4489703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67" y="0"/>
                </a:lnTo>
              </a:path>
            </a:pathLst>
          </a:custGeom>
          <a:ln w="1219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67077" y="4547615"/>
            <a:ext cx="93345" cy="220979"/>
          </a:xfrm>
          <a:custGeom>
            <a:avLst/>
            <a:gdLst/>
            <a:ahLst/>
            <a:cxnLst/>
            <a:rect l="l" t="t" r="r" b="b"/>
            <a:pathLst>
              <a:path w="93344" h="220979">
                <a:moveTo>
                  <a:pt x="93270" y="0"/>
                </a:moveTo>
                <a:lnTo>
                  <a:pt x="55269" y="16664"/>
                </a:lnTo>
                <a:lnTo>
                  <a:pt x="42978" y="62179"/>
                </a:lnTo>
                <a:lnTo>
                  <a:pt x="40842" y="76154"/>
                </a:lnTo>
                <a:lnTo>
                  <a:pt x="34851" y="88522"/>
                </a:lnTo>
                <a:lnTo>
                  <a:pt x="25629" y="98683"/>
                </a:lnTo>
                <a:lnTo>
                  <a:pt x="13804" y="106037"/>
                </a:lnTo>
                <a:lnTo>
                  <a:pt x="0" y="109982"/>
                </a:lnTo>
                <a:lnTo>
                  <a:pt x="12038" y="112576"/>
                </a:lnTo>
                <a:lnTo>
                  <a:pt x="39997" y="142169"/>
                </a:lnTo>
                <a:lnTo>
                  <a:pt x="42978" y="172669"/>
                </a:lnTo>
                <a:lnTo>
                  <a:pt x="45114" y="186644"/>
                </a:lnTo>
                <a:lnTo>
                  <a:pt x="51105" y="199012"/>
                </a:lnTo>
                <a:lnTo>
                  <a:pt x="60327" y="209173"/>
                </a:lnTo>
                <a:lnTo>
                  <a:pt x="72152" y="216527"/>
                </a:lnTo>
                <a:lnTo>
                  <a:pt x="85957" y="22047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60381" y="4349496"/>
            <a:ext cx="100330" cy="156210"/>
          </a:xfrm>
          <a:custGeom>
            <a:avLst/>
            <a:gdLst/>
            <a:ahLst/>
            <a:cxnLst/>
            <a:rect l="l" t="t" r="r" b="b"/>
            <a:pathLst>
              <a:path w="100330" h="156210">
                <a:moveTo>
                  <a:pt x="99966" y="0"/>
                </a:moveTo>
                <a:lnTo>
                  <a:pt x="59503" y="15931"/>
                </a:lnTo>
                <a:lnTo>
                  <a:pt x="47147" y="51409"/>
                </a:lnTo>
                <a:lnTo>
                  <a:pt x="40106" y="62211"/>
                </a:lnTo>
                <a:lnTo>
                  <a:pt x="29361" y="70736"/>
                </a:lnTo>
                <a:lnTo>
                  <a:pt x="15722" y="76366"/>
                </a:lnTo>
                <a:lnTo>
                  <a:pt x="0" y="78483"/>
                </a:lnTo>
                <a:lnTo>
                  <a:pt x="15639" y="80496"/>
                </a:lnTo>
                <a:lnTo>
                  <a:pt x="29292" y="86098"/>
                </a:lnTo>
                <a:lnTo>
                  <a:pt x="40093" y="94639"/>
                </a:lnTo>
                <a:lnTo>
                  <a:pt x="47175" y="105465"/>
                </a:lnTo>
                <a:lnTo>
                  <a:pt x="50171" y="121536"/>
                </a:lnTo>
                <a:lnTo>
                  <a:pt x="56276" y="134657"/>
                </a:lnTo>
                <a:lnTo>
                  <a:pt x="65038" y="144791"/>
                </a:lnTo>
                <a:lnTo>
                  <a:pt x="76005" y="151903"/>
                </a:lnTo>
                <a:lnTo>
                  <a:pt x="88725" y="15595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8457" y="4349429"/>
            <a:ext cx="253365" cy="429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4300"/>
              </a:lnSpc>
            </a:pPr>
            <a:r>
              <a:rPr i="1" baseline="13888" dirty="0">
                <a:solidFill>
                  <a:prstClr val="black"/>
                </a:solidFill>
                <a:cs typeface="Calibri"/>
              </a:rPr>
              <a:t>T</a:t>
            </a:r>
            <a:r>
              <a:rPr sz="800" spc="-5" dirty="0">
                <a:solidFill>
                  <a:prstClr val="black"/>
                </a:solidFill>
                <a:cs typeface="Calibri"/>
              </a:rPr>
              <a:t>crit </a:t>
            </a:r>
            <a:r>
              <a:rPr i="1" baseline="13888" dirty="0">
                <a:solidFill>
                  <a:prstClr val="black"/>
                </a:solidFill>
                <a:cs typeface="Calibri"/>
              </a:rPr>
              <a:t>T</a:t>
            </a:r>
            <a:r>
              <a:rPr sz="800" spc="-5" dirty="0">
                <a:solidFill>
                  <a:prstClr val="black"/>
                </a:solidFill>
                <a:cs typeface="Calibri"/>
              </a:rPr>
              <a:t>boi</a:t>
            </a:r>
            <a:r>
              <a:rPr sz="800" dirty="0">
                <a:solidFill>
                  <a:prstClr val="black"/>
                </a:solidFill>
                <a:cs typeface="Calibri"/>
              </a:rPr>
              <a:t>l</a:t>
            </a:r>
            <a:endParaRPr sz="800">
              <a:solidFill>
                <a:prstClr val="black"/>
              </a:solidFill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pc="-10" dirty="0">
                <a:solidFill>
                  <a:prstClr val="white"/>
                </a:solidFill>
              </a:rPr>
              <a:pPr marL="25400"/>
              <a:t>39</a:t>
            </a:fld>
            <a:endParaRPr spc="-10" dirty="0">
              <a:solidFill>
                <a:prstClr val="white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80694" y="4368659"/>
            <a:ext cx="1681480" cy="484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/>
            <a:r>
              <a:rPr sz="1600" spc="-2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16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h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</a:t>
            </a:r>
            <a:r>
              <a:rPr sz="1600" b="1" spc="-20" dirty="0">
                <a:solidFill>
                  <a:srgbClr val="FF0000"/>
                </a:solidFill>
                <a:cs typeface="Calibri"/>
              </a:rPr>
              <a:t>a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t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i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n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g</a:t>
            </a:r>
            <a:r>
              <a:rPr sz="1600" b="1" spc="10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of 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la</a:t>
            </a:r>
            <a:r>
              <a:rPr sz="1600" b="1" spc="-40" dirty="0">
                <a:solidFill>
                  <a:srgbClr val="FF0000"/>
                </a:solidFill>
                <a:cs typeface="Calibri"/>
              </a:rPr>
              <a:t>r</a:t>
            </a:r>
            <a:r>
              <a:rPr sz="1600" b="1" spc="-25" dirty="0">
                <a:solidFill>
                  <a:srgbClr val="FF0000"/>
                </a:solidFill>
                <a:cs typeface="Calibri"/>
              </a:rPr>
              <a:t>g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e,</a:t>
            </a:r>
            <a:r>
              <a:rPr sz="1600" b="1" spc="-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d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ns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e</a:t>
            </a:r>
            <a:r>
              <a:rPr sz="1600" b="1" spc="10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Calibri"/>
              </a:rPr>
              <a:t>s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a</a:t>
            </a:r>
            <a:r>
              <a:rPr sz="1600" b="1" spc="-20" dirty="0">
                <a:solidFill>
                  <a:srgbClr val="FF0000"/>
                </a:solidFill>
                <a:cs typeface="Calibri"/>
              </a:rPr>
              <a:t>mp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les</a:t>
            </a:r>
            <a:r>
              <a:rPr sz="1600" b="1" spc="5" dirty="0">
                <a:solidFill>
                  <a:srgbClr val="FF0000"/>
                </a:solidFill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Calibri"/>
              </a:rPr>
              <a:t>!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4223" y="1483561"/>
            <a:ext cx="2211070" cy="1216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g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v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l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u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(mm</a:t>
            </a:r>
            <a:r>
              <a:rPr sz="1575" baseline="26455" dirty="0">
                <a:solidFill>
                  <a:prstClr val="black"/>
                </a:solidFill>
                <a:cs typeface="Calibri"/>
              </a:rPr>
              <a:t>3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)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un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orm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nd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ns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h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al</a:t>
            </a:r>
            <a:r>
              <a:rPr sz="160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qu</a:t>
            </a:r>
            <a:r>
              <a:rPr sz="1600" dirty="0">
                <a:solidFill>
                  <a:prstClr val="black"/>
                </a:solidFill>
                <a:cs typeface="Calibri"/>
              </a:rPr>
              <a:t>ili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b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r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um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35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y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3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g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mat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er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al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p.</a:t>
            </a:r>
            <a:r>
              <a:rPr sz="16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55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at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,</a:t>
            </a:r>
            <a:r>
              <a:rPr sz="16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du</a:t>
            </a:r>
            <a:r>
              <a:rPr sz="1600" spc="-15" dirty="0">
                <a:solidFill>
                  <a:prstClr val="black"/>
                </a:solidFill>
                <a:cs typeface="Calibri"/>
              </a:rPr>
              <a:t>c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b</a:t>
            </a:r>
            <a:r>
              <a:rPr sz="1600" dirty="0">
                <a:solidFill>
                  <a:prstClr val="black"/>
                </a:solidFill>
                <a:cs typeface="Calibri"/>
              </a:rPr>
              <a:t>ili</a:t>
            </a:r>
            <a:r>
              <a:rPr sz="1600" spc="-5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0" dirty="0">
                <a:solidFill>
                  <a:prstClr val="black"/>
                </a:solidFill>
                <a:cs typeface="Calibri"/>
              </a:rPr>
              <a:t>y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32" name="Foliennummernplatzhalter 1"/>
          <p:cNvSpPr txBox="1">
            <a:spLocks/>
          </p:cNvSpPr>
          <p:nvPr/>
        </p:nvSpPr>
        <p:spPr>
          <a:xfrm>
            <a:off x="8579630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39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48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/>
          <p:cNvGrpSpPr/>
          <p:nvPr/>
        </p:nvGrpSpPr>
        <p:grpSpPr>
          <a:xfrm>
            <a:off x="611560" y="1466899"/>
            <a:ext cx="8064896" cy="4680520"/>
            <a:chOff x="971600" y="1412776"/>
            <a:chExt cx="8064896" cy="4392488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971600" y="1412776"/>
              <a:ext cx="8064896" cy="4392488"/>
              <a:chOff x="2627784" y="2414871"/>
              <a:chExt cx="6192688" cy="4038465"/>
            </a:xfrm>
          </p:grpSpPr>
          <p:sp>
            <p:nvSpPr>
              <p:cNvPr id="34" name="Rechteck 33"/>
              <p:cNvSpPr/>
              <p:nvPr/>
            </p:nvSpPr>
            <p:spPr>
              <a:xfrm>
                <a:off x="6740624" y="5237584"/>
                <a:ext cx="1143744" cy="423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2414871"/>
                <a:ext cx="6192688" cy="4038465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Bogen 25"/>
            <p:cNvSpPr/>
            <p:nvPr/>
          </p:nvSpPr>
          <p:spPr>
            <a:xfrm rot="12043767">
              <a:off x="5958000" y="4484727"/>
              <a:ext cx="562624" cy="294390"/>
            </a:xfrm>
            <a:prstGeom prst="arc">
              <a:avLst/>
            </a:prstGeom>
            <a:ln>
              <a:solidFill>
                <a:srgbClr val="CC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6156176" y="4751433"/>
              <a:ext cx="72008" cy="45719"/>
            </a:xfrm>
            <a:prstGeom prst="ellipse">
              <a:avLst/>
            </a:prstGeom>
            <a:solidFill>
              <a:srgbClr val="FDBB63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7513" y="-126562"/>
            <a:ext cx="8229600" cy="1143000"/>
          </a:xfrm>
        </p:spPr>
        <p:txBody>
          <a:bodyPr/>
          <a:lstStyle/>
          <a:p>
            <a:r>
              <a:rPr lang="en-US" altLang="de-DE" dirty="0" smtClean="0"/>
              <a:t> </a:t>
            </a:r>
            <a:r>
              <a:rPr lang="en-US" altLang="de-DE" sz="2800" dirty="0" smtClean="0">
                <a:solidFill>
                  <a:schemeClr val="tx1"/>
                </a:solidFill>
              </a:rPr>
              <a:t>FAIR Accelerator Complex</a:t>
            </a:r>
          </a:p>
        </p:txBody>
      </p:sp>
      <p:grpSp>
        <p:nvGrpSpPr>
          <p:cNvPr id="8195" name="Group 20"/>
          <p:cNvGrpSpPr>
            <a:grpSpLocks/>
          </p:cNvGrpSpPr>
          <p:nvPr/>
        </p:nvGrpSpPr>
        <p:grpSpPr bwMode="auto">
          <a:xfrm>
            <a:off x="2311400" y="4611688"/>
            <a:ext cx="792163" cy="377825"/>
            <a:chOff x="3974245" y="5958347"/>
            <a:chExt cx="792088" cy="377882"/>
          </a:xfrm>
        </p:grpSpPr>
        <p:cxnSp>
          <p:nvCxnSpPr>
            <p:cNvPr id="9" name="Gerade Verbindung mit Pfeil 3"/>
            <p:cNvCxnSpPr/>
            <p:nvPr/>
          </p:nvCxnSpPr>
          <p:spPr>
            <a:xfrm>
              <a:off x="3974245" y="5958347"/>
              <a:ext cx="79208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15" name="Textfeld 5"/>
            <p:cNvSpPr txBox="1">
              <a:spLocks noChangeArrowheads="1"/>
            </p:cNvSpPr>
            <p:nvPr/>
          </p:nvSpPr>
          <p:spPr bwMode="auto">
            <a:xfrm>
              <a:off x="4086157" y="6028452"/>
              <a:ext cx="6397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457200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prstClr val="white"/>
                  </a:solidFill>
                  <a:latin typeface="Arial Black" pitchFamily="34" charset="0"/>
                </a:rPr>
                <a:t>100 m</a:t>
              </a:r>
              <a:endParaRPr lang="en-GB" altLang="de-DE" sz="140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496281" y="4644275"/>
            <a:ext cx="127616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1F497D"/>
                </a:solidFill>
              </a:rPr>
              <a:t>GSI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134931" y="4696925"/>
            <a:ext cx="127616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0000"/>
                </a:solidFill>
              </a:rPr>
              <a:t>FAIR</a:t>
            </a: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326120" y="1296650"/>
            <a:ext cx="4317888" cy="5157595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 smtClean="0"/>
              <a:t>FAIR</a:t>
            </a: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de-DE" sz="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800" dirty="0" smtClean="0"/>
              <a:t> ... </a:t>
            </a:r>
            <a:r>
              <a:rPr lang="en-US" sz="1800" dirty="0" smtClean="0"/>
              <a:t>accelerates particle beams from </a:t>
            </a:r>
            <a:br>
              <a:rPr lang="en-US" sz="1800" dirty="0" smtClean="0"/>
            </a:br>
            <a:r>
              <a:rPr lang="en-US" sz="1800" dirty="0" smtClean="0"/>
              <a:t>    (anti)protons up to uranium ions with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en-US" sz="1000" dirty="0" smtClean="0"/>
          </a:p>
          <a:p>
            <a:pPr indent="-16033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very high intensities</a:t>
            </a:r>
          </a:p>
          <a:p>
            <a:pPr marL="531813" lvl="1" indent="-16668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up to a factor of </a:t>
            </a:r>
            <a:r>
              <a:rPr lang="en-US" sz="1500" dirty="0" smtClean="0">
                <a:sym typeface="Wingdings" panose="05000000000000000000" pitchFamily="2" charset="2"/>
              </a:rPr>
              <a:t>~</a:t>
            </a:r>
            <a:r>
              <a:rPr lang="en-US" sz="1500" dirty="0" smtClean="0"/>
              <a:t>100 increase for primary Uranium beams  (</a:t>
            </a:r>
            <a:r>
              <a:rPr lang="en-US" sz="1500" dirty="0" smtClean="0">
                <a:sym typeface="Wingdings" panose="05000000000000000000" pitchFamily="2" charset="2"/>
              </a:rPr>
              <a:t>~ </a:t>
            </a:r>
            <a:r>
              <a:rPr lang="en-US" sz="1500" dirty="0" smtClean="0"/>
              <a:t>5 x 10</a:t>
            </a:r>
            <a:r>
              <a:rPr lang="en-US" sz="1500" baseline="30000" dirty="0" smtClean="0"/>
              <a:t>11</a:t>
            </a:r>
            <a:r>
              <a:rPr lang="en-US" sz="1500" dirty="0" smtClean="0"/>
              <a:t> U</a:t>
            </a:r>
            <a:r>
              <a:rPr lang="en-US" sz="1500" baseline="30000" dirty="0" smtClean="0"/>
              <a:t>28+</a:t>
            </a:r>
            <a:r>
              <a:rPr lang="en-US" sz="1500" dirty="0" smtClean="0"/>
              <a:t> ions /s), </a:t>
            </a:r>
          </a:p>
          <a:p>
            <a:pPr marL="531813" lvl="1" indent="-166688">
              <a:lnSpc>
                <a:spcPct val="110000"/>
              </a:lnSpc>
              <a:spcBef>
                <a:spcPts val="0"/>
              </a:spcBef>
            </a:pPr>
            <a:r>
              <a:rPr lang="en-US" sz="1500" dirty="0" smtClean="0"/>
              <a:t>up to a factor of </a:t>
            </a:r>
            <a:r>
              <a:rPr lang="en-US" sz="1500" dirty="0" smtClean="0">
                <a:sym typeface="Wingdings" panose="05000000000000000000" pitchFamily="2" charset="2"/>
              </a:rPr>
              <a:t>~</a:t>
            </a:r>
            <a:r>
              <a:rPr lang="en-US" sz="1500" dirty="0" smtClean="0"/>
              <a:t>10.000  increase for secondary rare isotope beams</a:t>
            </a:r>
          </a:p>
          <a:p>
            <a:pPr indent="-160338">
              <a:lnSpc>
                <a:spcPct val="110000"/>
              </a:lnSpc>
              <a:spcBef>
                <a:spcPts val="300"/>
              </a:spcBef>
            </a:pPr>
            <a:r>
              <a:rPr lang="en-US" sz="1500" dirty="0" smtClean="0"/>
              <a:t>high pulse power (up to </a:t>
            </a:r>
            <a:r>
              <a:rPr lang="en-US" sz="1500" dirty="0" smtClean="0">
                <a:sym typeface="Wingdings" panose="05000000000000000000" pitchFamily="2" charset="2"/>
              </a:rPr>
              <a:t>~ 50 kJ / 50 ns</a:t>
            </a:r>
            <a:r>
              <a:rPr lang="en-US" sz="1500" dirty="0" smtClean="0"/>
              <a:t>)</a:t>
            </a:r>
          </a:p>
          <a:p>
            <a:pPr indent="-160338">
              <a:lnSpc>
                <a:spcPct val="110000"/>
              </a:lnSpc>
              <a:spcBef>
                <a:spcPts val="300"/>
              </a:spcBef>
            </a:pPr>
            <a:r>
              <a:rPr lang="en-US" sz="1500" dirty="0" smtClean="0"/>
              <a:t>suite of storage cooler rings equipped with stochastic and electron cooling for brilliant </a:t>
            </a:r>
            <a:br>
              <a:rPr lang="en-US" sz="1500" dirty="0" smtClean="0"/>
            </a:br>
            <a:r>
              <a:rPr lang="en-US" sz="1500" dirty="0" smtClean="0"/>
              <a:t>beam quality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en-US" sz="1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en-US" sz="1800" dirty="0" smtClean="0"/>
              <a:t>... develops and exploits innovative particle </a:t>
            </a:r>
            <a:br>
              <a:rPr lang="en-US" sz="1800" dirty="0" smtClean="0"/>
            </a:br>
            <a:r>
              <a:rPr lang="en-US" sz="1800" dirty="0" smtClean="0"/>
              <a:t>    separation and detection methods, as well as </a:t>
            </a:r>
            <a:br>
              <a:rPr lang="en-US" sz="1800" dirty="0" smtClean="0"/>
            </a:br>
            <a:r>
              <a:rPr lang="en-US" sz="1800" dirty="0" smtClean="0"/>
              <a:t>    novel computing techniques</a:t>
            </a:r>
          </a:p>
          <a:p>
            <a:pPr marL="400050" lvl="1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endParaRPr lang="de-DE" sz="1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800" dirty="0" smtClean="0"/>
              <a:t>... </a:t>
            </a:r>
            <a:r>
              <a:rPr lang="de-DE" sz="1900" dirty="0" err="1" smtClean="0"/>
              <a:t>to</a:t>
            </a:r>
            <a:r>
              <a:rPr lang="de-DE" sz="1900" dirty="0" smtClean="0"/>
              <a:t> </a:t>
            </a:r>
            <a:r>
              <a:rPr lang="de-DE" sz="1900" dirty="0" err="1" smtClean="0"/>
              <a:t>perform</a:t>
            </a:r>
            <a:r>
              <a:rPr lang="de-DE" sz="1900" dirty="0" smtClean="0"/>
              <a:t> </a:t>
            </a:r>
            <a:r>
              <a:rPr lang="de-DE" sz="1900" dirty="0" err="1" smtClean="0"/>
              <a:t>forefront</a:t>
            </a:r>
            <a:r>
              <a:rPr lang="de-DE" sz="1900" dirty="0" smtClean="0"/>
              <a:t> </a:t>
            </a:r>
            <a:r>
              <a:rPr lang="de-DE" sz="1900" dirty="0" err="1" smtClean="0"/>
              <a:t>experiments</a:t>
            </a:r>
            <a:r>
              <a:rPr lang="de-DE" sz="1900" dirty="0" smtClean="0"/>
              <a:t> </a:t>
            </a:r>
            <a:br>
              <a:rPr lang="de-DE" sz="1900" dirty="0" smtClean="0"/>
            </a:br>
            <a:r>
              <a:rPr lang="de-DE" sz="1900" dirty="0" smtClean="0"/>
              <a:t>    </a:t>
            </a:r>
            <a:r>
              <a:rPr lang="de-DE" sz="1900" dirty="0" err="1" smtClean="0"/>
              <a:t>towards</a:t>
            </a:r>
            <a:r>
              <a:rPr lang="de-DE" sz="1900" dirty="0" smtClean="0"/>
              <a:t> </a:t>
            </a:r>
            <a:r>
              <a:rPr lang="de-DE" sz="1900" dirty="0" err="1" smtClean="0"/>
              <a:t>the</a:t>
            </a:r>
            <a:r>
              <a:rPr lang="de-DE" sz="1900" dirty="0" smtClean="0"/>
              <a:t> </a:t>
            </a:r>
            <a:r>
              <a:rPr lang="de-DE" sz="1900" dirty="0" err="1" smtClean="0"/>
              <a:t>production</a:t>
            </a:r>
            <a:r>
              <a:rPr lang="de-DE" sz="1900" dirty="0" smtClean="0"/>
              <a:t> </a:t>
            </a:r>
            <a:r>
              <a:rPr lang="de-DE" sz="1900" dirty="0" err="1" smtClean="0"/>
              <a:t>and</a:t>
            </a:r>
            <a:r>
              <a:rPr lang="de-DE" sz="1900" dirty="0" smtClean="0"/>
              <a:t> </a:t>
            </a:r>
            <a:br>
              <a:rPr lang="de-DE" sz="1900" dirty="0" smtClean="0"/>
            </a:br>
            <a:r>
              <a:rPr lang="de-DE" sz="1900" dirty="0" smtClean="0"/>
              <a:t>    </a:t>
            </a:r>
            <a:r>
              <a:rPr lang="de-DE" sz="1900" dirty="0" err="1" smtClean="0"/>
              <a:t>investigation</a:t>
            </a:r>
            <a:r>
              <a:rPr lang="de-DE" sz="1900" dirty="0" smtClean="0"/>
              <a:t> </a:t>
            </a:r>
            <a:r>
              <a:rPr lang="de-DE" sz="1900" dirty="0" err="1" smtClean="0"/>
              <a:t>of</a:t>
            </a:r>
            <a:endParaRPr lang="de-DE" sz="19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900" dirty="0" smtClean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900" i="1" dirty="0"/>
              <a:t> </a:t>
            </a:r>
            <a:r>
              <a:rPr lang="de-DE" sz="1900" i="1" dirty="0" smtClean="0"/>
              <a:t>       New Extreme States </a:t>
            </a:r>
            <a:r>
              <a:rPr lang="de-DE" sz="1900" i="1" dirty="0" err="1" smtClean="0"/>
              <a:t>of</a:t>
            </a:r>
            <a:r>
              <a:rPr lang="de-DE" sz="1900" i="1" dirty="0" smtClean="0"/>
              <a:t> Matter</a:t>
            </a:r>
            <a:r>
              <a:rPr lang="de-DE" sz="1900" dirty="0" smtClean="0"/>
              <a:t>.</a:t>
            </a:r>
          </a:p>
        </p:txBody>
      </p:sp>
      <p:sp>
        <p:nvSpPr>
          <p:cNvPr id="15" name="Rechteck 1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8059" y="1191767"/>
            <a:ext cx="1679447" cy="52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52444" y="1216152"/>
            <a:ext cx="1679447" cy="527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1776" y="1205483"/>
            <a:ext cx="1676400" cy="52451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0" rIns="0" bIns="0" rtlCol="0">
            <a:spAutoFit/>
          </a:bodyPr>
          <a:lstStyle/>
          <a:p>
            <a:pPr marL="107314"/>
            <a:r>
              <a:rPr sz="2800" b="1" spc="-30" dirty="0">
                <a:solidFill>
                  <a:srgbClr val="000099"/>
                </a:solidFill>
                <a:latin typeface="Arial"/>
                <a:cs typeface="Arial"/>
              </a:rPr>
              <a:t>B</a:t>
            </a:r>
            <a:r>
              <a:rPr sz="2800" b="1" spc="-10" dirty="0">
                <a:solidFill>
                  <a:srgbClr val="006699"/>
                </a:solidFill>
                <a:latin typeface="Arial"/>
                <a:cs typeface="Arial"/>
              </a:rPr>
              <a:t>I</a:t>
            </a:r>
            <a:r>
              <a:rPr sz="2800" b="1" spc="-30" dirty="0">
                <a:solidFill>
                  <a:srgbClr val="9900FF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srgbClr val="5F5F5F"/>
                </a:solidFill>
                <a:latin typeface="Arial"/>
                <a:cs typeface="Arial"/>
              </a:rPr>
              <a:t>*</a:t>
            </a:r>
            <a:r>
              <a:rPr sz="2800" b="1" spc="-25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800" b="1" spc="-235" dirty="0">
                <a:solidFill>
                  <a:srgbClr val="CC0066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9163" y="1320845"/>
            <a:ext cx="1647189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oph</a:t>
            </a:r>
            <a:r>
              <a:rPr sz="2400" b="1" spc="-30" dirty="0">
                <a:solidFill>
                  <a:srgbClr val="002060"/>
                </a:solidFill>
                <a:latin typeface="Arial"/>
                <a:cs typeface="Arial"/>
              </a:rPr>
              <a:t>y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cs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4319" y="1320845"/>
            <a:ext cx="28022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ri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400" b="1" spc="5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Resea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ch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50" rIns="0" bIns="0" rtlCol="0">
            <a:spAutoFit/>
          </a:bodyPr>
          <a:lstStyle/>
          <a:p>
            <a:pPr marL="1482090">
              <a:lnSpc>
                <a:spcPct val="100000"/>
              </a:lnSpc>
            </a:pP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Ophysic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&amp;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5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pc="-19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pc="-18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erials</a:t>
            </a:r>
            <a:r>
              <a:rPr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Researc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15" dirty="0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pc="-3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pc="-195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</a:p>
        </p:txBody>
      </p:sp>
      <p:sp>
        <p:nvSpPr>
          <p:cNvPr id="8" name="object 8"/>
          <p:cNvSpPr/>
          <p:nvPr/>
        </p:nvSpPr>
        <p:spPr>
          <a:xfrm>
            <a:off x="1530096" y="1973574"/>
            <a:ext cx="6186170" cy="1339850"/>
          </a:xfrm>
          <a:custGeom>
            <a:avLst/>
            <a:gdLst/>
            <a:ahLst/>
            <a:cxnLst/>
            <a:rect l="l" t="t" r="r" b="b"/>
            <a:pathLst>
              <a:path w="6186170" h="1339850">
                <a:moveTo>
                  <a:pt x="6062611" y="0"/>
                </a:moveTo>
                <a:lnTo>
                  <a:pt x="112549" y="462"/>
                </a:lnTo>
                <a:lnTo>
                  <a:pt x="71501" y="11377"/>
                </a:lnTo>
                <a:lnTo>
                  <a:pt x="37438" y="34812"/>
                </a:lnTo>
                <a:lnTo>
                  <a:pt x="13009" y="68118"/>
                </a:lnTo>
                <a:lnTo>
                  <a:pt x="862" y="108647"/>
                </a:lnTo>
                <a:lnTo>
                  <a:pt x="0" y="123304"/>
                </a:lnTo>
                <a:lnTo>
                  <a:pt x="461" y="1227048"/>
                </a:lnTo>
                <a:lnTo>
                  <a:pt x="11374" y="1268098"/>
                </a:lnTo>
                <a:lnTo>
                  <a:pt x="34808" y="1302160"/>
                </a:lnTo>
                <a:lnTo>
                  <a:pt x="68115" y="1326587"/>
                </a:lnTo>
                <a:lnTo>
                  <a:pt x="108646" y="1338733"/>
                </a:lnTo>
                <a:lnTo>
                  <a:pt x="123304" y="1339596"/>
                </a:lnTo>
                <a:lnTo>
                  <a:pt x="6073356" y="1339134"/>
                </a:lnTo>
                <a:lnTo>
                  <a:pt x="6114407" y="1328223"/>
                </a:lnTo>
                <a:lnTo>
                  <a:pt x="6148473" y="1304793"/>
                </a:lnTo>
                <a:lnTo>
                  <a:pt x="6172905" y="1271490"/>
                </a:lnTo>
                <a:lnTo>
                  <a:pt x="6185053" y="1230962"/>
                </a:lnTo>
                <a:lnTo>
                  <a:pt x="6185916" y="1216304"/>
                </a:lnTo>
                <a:lnTo>
                  <a:pt x="6185453" y="112549"/>
                </a:lnTo>
                <a:lnTo>
                  <a:pt x="6174538" y="71501"/>
                </a:lnTo>
                <a:lnTo>
                  <a:pt x="6151103" y="37438"/>
                </a:lnTo>
                <a:lnTo>
                  <a:pt x="6117797" y="13009"/>
                </a:lnTo>
                <a:lnTo>
                  <a:pt x="6077268" y="862"/>
                </a:lnTo>
                <a:lnTo>
                  <a:pt x="6062611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0096" y="1973574"/>
            <a:ext cx="6186170" cy="1339850"/>
          </a:xfrm>
          <a:custGeom>
            <a:avLst/>
            <a:gdLst/>
            <a:ahLst/>
            <a:cxnLst/>
            <a:rect l="l" t="t" r="r" b="b"/>
            <a:pathLst>
              <a:path w="6186170" h="1339850">
                <a:moveTo>
                  <a:pt x="0" y="123304"/>
                </a:moveTo>
                <a:lnTo>
                  <a:pt x="7465" y="80955"/>
                </a:lnTo>
                <a:lnTo>
                  <a:pt x="28094" y="44948"/>
                </a:lnTo>
                <a:lnTo>
                  <a:pt x="59240" y="17928"/>
                </a:lnTo>
                <a:lnTo>
                  <a:pt x="98254" y="2546"/>
                </a:lnTo>
                <a:lnTo>
                  <a:pt x="6062611" y="0"/>
                </a:lnTo>
                <a:lnTo>
                  <a:pt x="6077268" y="862"/>
                </a:lnTo>
                <a:lnTo>
                  <a:pt x="6117797" y="13009"/>
                </a:lnTo>
                <a:lnTo>
                  <a:pt x="6151103" y="37438"/>
                </a:lnTo>
                <a:lnTo>
                  <a:pt x="6174538" y="71501"/>
                </a:lnTo>
                <a:lnTo>
                  <a:pt x="6185453" y="112549"/>
                </a:lnTo>
                <a:lnTo>
                  <a:pt x="6185916" y="1216304"/>
                </a:lnTo>
                <a:lnTo>
                  <a:pt x="6185053" y="1230962"/>
                </a:lnTo>
                <a:lnTo>
                  <a:pt x="6172905" y="1271490"/>
                </a:lnTo>
                <a:lnTo>
                  <a:pt x="6148473" y="1304793"/>
                </a:lnTo>
                <a:lnTo>
                  <a:pt x="6114407" y="1328223"/>
                </a:lnTo>
                <a:lnTo>
                  <a:pt x="6073356" y="1339134"/>
                </a:lnTo>
                <a:lnTo>
                  <a:pt x="123304" y="1339596"/>
                </a:lnTo>
                <a:lnTo>
                  <a:pt x="108646" y="1338733"/>
                </a:lnTo>
                <a:lnTo>
                  <a:pt x="68115" y="1326587"/>
                </a:lnTo>
                <a:lnTo>
                  <a:pt x="34808" y="1302160"/>
                </a:lnTo>
                <a:lnTo>
                  <a:pt x="11374" y="1268098"/>
                </a:lnTo>
                <a:lnTo>
                  <a:pt x="461" y="1227048"/>
                </a:lnTo>
                <a:lnTo>
                  <a:pt x="0" y="123304"/>
                </a:lnTo>
                <a:close/>
              </a:path>
            </a:pathLst>
          </a:custGeom>
          <a:ln w="64008">
            <a:solidFill>
              <a:srgbClr val="FFD34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54035" y="2093795"/>
            <a:ext cx="302323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bea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ac</a:t>
            </a:r>
            <a:r>
              <a:rPr sz="2400" b="1" spc="5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1017" y="2533426"/>
            <a:ext cx="236029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960" indent="-175260">
              <a:buClr>
                <a:srgbClr val="800000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ater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s,</a:t>
            </a:r>
            <a:r>
              <a:rPr sz="2000" b="1" spc="-5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o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id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800000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surfaces</a:t>
            </a:r>
            <a:r>
              <a:rPr sz="2000" b="1" spc="-4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bu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k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11415" y="2536480"/>
            <a:ext cx="149796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960" indent="-175260">
              <a:buClr>
                <a:srgbClr val="1F497D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li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v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g</a:t>
            </a:r>
            <a:r>
              <a:rPr sz="20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ce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1F497D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ce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t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ss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u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77467" y="3485390"/>
            <a:ext cx="7492365" cy="1598930"/>
          </a:xfrm>
          <a:custGeom>
            <a:avLst/>
            <a:gdLst/>
            <a:ahLst/>
            <a:cxnLst/>
            <a:rect l="l" t="t" r="r" b="b"/>
            <a:pathLst>
              <a:path w="7492365" h="1598929">
                <a:moveTo>
                  <a:pt x="7344841" y="0"/>
                </a:moveTo>
                <a:lnTo>
                  <a:pt x="141438" y="108"/>
                </a:lnTo>
                <a:lnTo>
                  <a:pt x="99189" y="7989"/>
                </a:lnTo>
                <a:lnTo>
                  <a:pt x="62135" y="27023"/>
                </a:lnTo>
                <a:lnTo>
                  <a:pt x="32133" y="55349"/>
                </a:lnTo>
                <a:lnTo>
                  <a:pt x="11043" y="91110"/>
                </a:lnTo>
                <a:lnTo>
                  <a:pt x="724" y="132446"/>
                </a:lnTo>
                <a:lnTo>
                  <a:pt x="0" y="147142"/>
                </a:lnTo>
                <a:lnTo>
                  <a:pt x="108" y="1457237"/>
                </a:lnTo>
                <a:lnTo>
                  <a:pt x="7989" y="1499486"/>
                </a:lnTo>
                <a:lnTo>
                  <a:pt x="27023" y="1536540"/>
                </a:lnTo>
                <a:lnTo>
                  <a:pt x="55349" y="1566542"/>
                </a:lnTo>
                <a:lnTo>
                  <a:pt x="91110" y="1587632"/>
                </a:lnTo>
                <a:lnTo>
                  <a:pt x="132446" y="1597951"/>
                </a:lnTo>
                <a:lnTo>
                  <a:pt x="147142" y="1598675"/>
                </a:lnTo>
                <a:lnTo>
                  <a:pt x="7350545" y="1598567"/>
                </a:lnTo>
                <a:lnTo>
                  <a:pt x="7392794" y="1590686"/>
                </a:lnTo>
                <a:lnTo>
                  <a:pt x="7429848" y="1571652"/>
                </a:lnTo>
                <a:lnTo>
                  <a:pt x="7459850" y="1543326"/>
                </a:lnTo>
                <a:lnTo>
                  <a:pt x="7480940" y="1507565"/>
                </a:lnTo>
                <a:lnTo>
                  <a:pt x="7491259" y="1466229"/>
                </a:lnTo>
                <a:lnTo>
                  <a:pt x="7491983" y="1451533"/>
                </a:lnTo>
                <a:lnTo>
                  <a:pt x="7491875" y="141438"/>
                </a:lnTo>
                <a:lnTo>
                  <a:pt x="7483994" y="99189"/>
                </a:lnTo>
                <a:lnTo>
                  <a:pt x="7464960" y="62135"/>
                </a:lnTo>
                <a:lnTo>
                  <a:pt x="7436634" y="32133"/>
                </a:lnTo>
                <a:lnTo>
                  <a:pt x="7400873" y="11043"/>
                </a:lnTo>
                <a:lnTo>
                  <a:pt x="7359537" y="724"/>
                </a:lnTo>
                <a:lnTo>
                  <a:pt x="7344841" y="0"/>
                </a:lnTo>
                <a:close/>
              </a:path>
            </a:pathLst>
          </a:custGeom>
          <a:solidFill>
            <a:srgbClr val="FDEADA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7467" y="3485390"/>
            <a:ext cx="7492365" cy="1598930"/>
          </a:xfrm>
          <a:custGeom>
            <a:avLst/>
            <a:gdLst/>
            <a:ahLst/>
            <a:cxnLst/>
            <a:rect l="l" t="t" r="r" b="b"/>
            <a:pathLst>
              <a:path w="7492365" h="1598929">
                <a:moveTo>
                  <a:pt x="0" y="147142"/>
                </a:moveTo>
                <a:lnTo>
                  <a:pt x="6315" y="104361"/>
                </a:lnTo>
                <a:lnTo>
                  <a:pt x="24021" y="66536"/>
                </a:lnTo>
                <a:lnTo>
                  <a:pt x="51259" y="35524"/>
                </a:lnTo>
                <a:lnTo>
                  <a:pt x="86169" y="13186"/>
                </a:lnTo>
                <a:lnTo>
                  <a:pt x="126893" y="1381"/>
                </a:lnTo>
                <a:lnTo>
                  <a:pt x="7344841" y="0"/>
                </a:lnTo>
                <a:lnTo>
                  <a:pt x="7359537" y="724"/>
                </a:lnTo>
                <a:lnTo>
                  <a:pt x="7400873" y="11043"/>
                </a:lnTo>
                <a:lnTo>
                  <a:pt x="7436634" y="32133"/>
                </a:lnTo>
                <a:lnTo>
                  <a:pt x="7464960" y="62135"/>
                </a:lnTo>
                <a:lnTo>
                  <a:pt x="7483994" y="99189"/>
                </a:lnTo>
                <a:lnTo>
                  <a:pt x="7491875" y="141438"/>
                </a:lnTo>
                <a:lnTo>
                  <a:pt x="7491983" y="1451533"/>
                </a:lnTo>
                <a:lnTo>
                  <a:pt x="7491259" y="1466229"/>
                </a:lnTo>
                <a:lnTo>
                  <a:pt x="7480940" y="1507565"/>
                </a:lnTo>
                <a:lnTo>
                  <a:pt x="7459850" y="1543326"/>
                </a:lnTo>
                <a:lnTo>
                  <a:pt x="7429848" y="1571652"/>
                </a:lnTo>
                <a:lnTo>
                  <a:pt x="7392794" y="1590686"/>
                </a:lnTo>
                <a:lnTo>
                  <a:pt x="7350545" y="1598567"/>
                </a:lnTo>
                <a:lnTo>
                  <a:pt x="147142" y="1598675"/>
                </a:lnTo>
                <a:lnTo>
                  <a:pt x="132446" y="1597951"/>
                </a:lnTo>
                <a:lnTo>
                  <a:pt x="91110" y="1587632"/>
                </a:lnTo>
                <a:lnTo>
                  <a:pt x="55349" y="1566542"/>
                </a:lnTo>
                <a:lnTo>
                  <a:pt x="27023" y="1536540"/>
                </a:lnTo>
                <a:lnTo>
                  <a:pt x="7989" y="1499486"/>
                </a:lnTo>
                <a:lnTo>
                  <a:pt x="108" y="1457237"/>
                </a:lnTo>
                <a:lnTo>
                  <a:pt x="0" y="147142"/>
                </a:lnTo>
                <a:close/>
              </a:path>
            </a:pathLst>
          </a:custGeom>
          <a:ln w="64008">
            <a:solidFill>
              <a:srgbClr val="FFD34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7376" y="3978281"/>
            <a:ext cx="3308350" cy="1042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960" indent="-175260">
              <a:buClr>
                <a:srgbClr val="800000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-s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tu</a:t>
            </a:r>
            <a:r>
              <a:rPr sz="2000" b="1" spc="-3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d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g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000" b="1" spc="-35" dirty="0">
                <a:solidFill>
                  <a:srgbClr val="800000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800000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rad</a:t>
            </a: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at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on</a:t>
            </a:r>
            <a:r>
              <a:rPr sz="2000" b="1" spc="-3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hardness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800000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spc="-10" dirty="0">
                <a:solidFill>
                  <a:srgbClr val="800000"/>
                </a:solidFill>
                <a:latin typeface="Arial"/>
                <a:cs typeface="Arial"/>
              </a:rPr>
              <a:t>i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on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-track</a:t>
            </a:r>
            <a:r>
              <a:rPr sz="2000" b="1" spc="-4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nanotechno</a:t>
            </a:r>
            <a:r>
              <a:rPr sz="2000" b="1" spc="-5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800000"/>
                </a:solidFill>
                <a:latin typeface="Arial"/>
                <a:cs typeface="Arial"/>
              </a:rPr>
              <a:t>ogy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3012" y="3978281"/>
            <a:ext cx="2246630" cy="1042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960" indent="-175260">
              <a:buClr>
                <a:srgbClr val="1F497D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rad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at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on</a:t>
            </a:r>
            <a:r>
              <a:rPr sz="20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ogy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1F497D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cal</a:t>
            </a:r>
            <a:r>
              <a:rPr sz="2000" b="1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ph</a:t>
            </a:r>
            <a:r>
              <a:rPr sz="2000" b="1" spc="-35" dirty="0">
                <a:solidFill>
                  <a:srgbClr val="002060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cs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187960" indent="-175260">
              <a:spcBef>
                <a:spcPts val="600"/>
              </a:spcBef>
              <a:buClr>
                <a:srgbClr val="1F497D"/>
              </a:buClr>
              <a:buFont typeface="Wingdings"/>
              <a:buChar char=""/>
              <a:tabLst>
                <a:tab pos="188595" algn="l"/>
              </a:tabLst>
            </a:pP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000" b="1" spc="-5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ace</a:t>
            </a:r>
            <a:r>
              <a:rPr sz="20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2060"/>
                </a:solidFill>
                <a:latin typeface="Arial"/>
                <a:cs typeface="Arial"/>
              </a:rPr>
              <a:t>research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89515" y="3613244"/>
            <a:ext cx="40220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400" b="1" spc="2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1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b="1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heav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24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2400" b="1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expe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rt</a:t>
            </a:r>
            <a:r>
              <a:rPr sz="2400" b="1" spc="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400" b="1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60347" y="5247137"/>
            <a:ext cx="7035165" cy="1143000"/>
          </a:xfrm>
          <a:custGeom>
            <a:avLst/>
            <a:gdLst/>
            <a:ahLst/>
            <a:cxnLst/>
            <a:rect l="l" t="t" r="r" b="b"/>
            <a:pathLst>
              <a:path w="7035165" h="1143000">
                <a:moveTo>
                  <a:pt x="6929589" y="0"/>
                </a:moveTo>
                <a:lnTo>
                  <a:pt x="94703" y="516"/>
                </a:lnTo>
                <a:lnTo>
                  <a:pt x="54405" y="13051"/>
                </a:lnTo>
                <a:lnTo>
                  <a:pt x="22937" y="39616"/>
                </a:lnTo>
                <a:lnTo>
                  <a:pt x="3939" y="76575"/>
                </a:lnTo>
                <a:lnTo>
                  <a:pt x="0" y="105194"/>
                </a:lnTo>
                <a:lnTo>
                  <a:pt x="517" y="1048295"/>
                </a:lnTo>
                <a:lnTo>
                  <a:pt x="13057" y="1088596"/>
                </a:lnTo>
                <a:lnTo>
                  <a:pt x="39625" y="1120064"/>
                </a:lnTo>
                <a:lnTo>
                  <a:pt x="76582" y="1139060"/>
                </a:lnTo>
                <a:lnTo>
                  <a:pt x="105194" y="1143000"/>
                </a:lnTo>
                <a:lnTo>
                  <a:pt x="6940090" y="1142482"/>
                </a:lnTo>
                <a:lnTo>
                  <a:pt x="6980384" y="1129942"/>
                </a:lnTo>
                <a:lnTo>
                  <a:pt x="7011849" y="1103372"/>
                </a:lnTo>
                <a:lnTo>
                  <a:pt x="7030844" y="1066410"/>
                </a:lnTo>
                <a:lnTo>
                  <a:pt x="7034783" y="1037793"/>
                </a:lnTo>
                <a:lnTo>
                  <a:pt x="7034267" y="94701"/>
                </a:lnTo>
                <a:lnTo>
                  <a:pt x="7021730" y="54399"/>
                </a:lnTo>
                <a:lnTo>
                  <a:pt x="6995162" y="22933"/>
                </a:lnTo>
                <a:lnTo>
                  <a:pt x="6958203" y="3938"/>
                </a:lnTo>
                <a:lnTo>
                  <a:pt x="6929589" y="0"/>
                </a:lnTo>
                <a:close/>
              </a:path>
            </a:pathLst>
          </a:custGeom>
          <a:solidFill>
            <a:srgbClr val="FDFBA5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60347" y="5247137"/>
            <a:ext cx="7035165" cy="1143000"/>
          </a:xfrm>
          <a:custGeom>
            <a:avLst/>
            <a:gdLst/>
            <a:ahLst/>
            <a:cxnLst/>
            <a:rect l="l" t="t" r="r" b="b"/>
            <a:pathLst>
              <a:path w="7035165" h="1143000">
                <a:moveTo>
                  <a:pt x="0" y="105194"/>
                </a:moveTo>
                <a:lnTo>
                  <a:pt x="8661" y="63325"/>
                </a:lnTo>
                <a:lnTo>
                  <a:pt x="32221" y="29427"/>
                </a:lnTo>
                <a:lnTo>
                  <a:pt x="67036" y="7134"/>
                </a:lnTo>
                <a:lnTo>
                  <a:pt x="6929589" y="0"/>
                </a:lnTo>
                <a:lnTo>
                  <a:pt x="6944204" y="1007"/>
                </a:lnTo>
                <a:lnTo>
                  <a:pt x="6983817" y="15036"/>
                </a:lnTo>
                <a:lnTo>
                  <a:pt x="7014253" y="42749"/>
                </a:lnTo>
                <a:lnTo>
                  <a:pt x="7031871" y="80510"/>
                </a:lnTo>
                <a:lnTo>
                  <a:pt x="7034783" y="1037793"/>
                </a:lnTo>
                <a:lnTo>
                  <a:pt x="7033776" y="1052409"/>
                </a:lnTo>
                <a:lnTo>
                  <a:pt x="7019746" y="1092026"/>
                </a:lnTo>
                <a:lnTo>
                  <a:pt x="6992033" y="1122464"/>
                </a:lnTo>
                <a:lnTo>
                  <a:pt x="6954277" y="1140085"/>
                </a:lnTo>
                <a:lnTo>
                  <a:pt x="105194" y="1143000"/>
                </a:lnTo>
                <a:lnTo>
                  <a:pt x="90580" y="1141992"/>
                </a:lnTo>
                <a:lnTo>
                  <a:pt x="50969" y="1127961"/>
                </a:lnTo>
                <a:lnTo>
                  <a:pt x="20534" y="1100246"/>
                </a:lnTo>
                <a:lnTo>
                  <a:pt x="2914" y="1062486"/>
                </a:lnTo>
                <a:lnTo>
                  <a:pt x="0" y="105194"/>
                </a:lnTo>
                <a:close/>
              </a:path>
            </a:pathLst>
          </a:custGeom>
          <a:ln w="64008">
            <a:solidFill>
              <a:srgbClr val="FFD34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42337" y="5390069"/>
            <a:ext cx="6468110" cy="948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/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Use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400" b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suppo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rt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 a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 UN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400" b="1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8 f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ac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iliti</a:t>
            </a:r>
            <a:r>
              <a:rPr sz="2400" b="1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299085" indent="-286385">
              <a:lnSpc>
                <a:spcPts val="2135"/>
              </a:lnSpc>
              <a:spcBef>
                <a:spcPts val="585"/>
              </a:spcBef>
              <a:buFont typeface="Arial"/>
              <a:buChar char="•"/>
              <a:tabLst>
                <a:tab pos="299720" algn="l"/>
              </a:tabLst>
            </a:pP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ion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full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gy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 flu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ra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nge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99085" indent="-286385">
              <a:lnSpc>
                <a:spcPts val="2135"/>
              </a:lnSpc>
              <a:buFont typeface="Arial"/>
              <a:buChar char="•"/>
              <a:tabLst>
                <a:tab pos="299720" algn="l"/>
              </a:tabLst>
            </a:pP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ny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diff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nt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esea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b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fi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ld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int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di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sc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iplin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esea</a:t>
            </a:r>
            <a:r>
              <a:rPr b="1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prstClr val="black"/>
                </a:solidFill>
                <a:latin typeface="Arial"/>
                <a:cs typeface="Arial"/>
              </a:rPr>
              <a:t>ch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95148" y="6422595"/>
            <a:ext cx="25209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/>
            <a:fld id="{81D60167-4931-47E6-BA6A-407CBD079E47}" type="slidenum">
              <a:rPr sz="1200" dirty="0">
                <a:solidFill>
                  <a:srgbClr val="8A8A8A"/>
                </a:solidFill>
                <a:latin typeface="Arial"/>
                <a:cs typeface="Arial"/>
              </a:rPr>
              <a:pPr marL="44450"/>
              <a:t>40</a:t>
            </a:fld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en-US" spc="-10" smtClean="0">
                <a:solidFill>
                  <a:prstClr val="white"/>
                </a:solidFill>
              </a:rPr>
              <a:pPr marL="25400"/>
              <a:t>40</a:t>
            </a:fld>
            <a:endParaRPr lang="en-US"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127" y="246888"/>
            <a:ext cx="1679447" cy="52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6511" y="271271"/>
            <a:ext cx="1679447" cy="527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5843" y="260604"/>
            <a:ext cx="1676400" cy="52451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0" rIns="0" bIns="0" rtlCol="0">
            <a:spAutoFit/>
          </a:bodyPr>
          <a:lstStyle/>
          <a:p>
            <a:pPr marL="107950"/>
            <a:r>
              <a:rPr sz="2800" b="1" spc="-30" dirty="0">
                <a:solidFill>
                  <a:srgbClr val="000099"/>
                </a:solidFill>
                <a:latin typeface="Arial"/>
                <a:cs typeface="Arial"/>
              </a:rPr>
              <a:t>B</a:t>
            </a:r>
            <a:r>
              <a:rPr sz="2800" b="1" spc="-10" dirty="0">
                <a:solidFill>
                  <a:srgbClr val="006699"/>
                </a:solidFill>
                <a:latin typeface="Arial"/>
                <a:cs typeface="Arial"/>
              </a:rPr>
              <a:t>I</a:t>
            </a:r>
            <a:r>
              <a:rPr sz="2800" b="1" spc="-30" dirty="0">
                <a:solidFill>
                  <a:srgbClr val="9900FF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srgbClr val="5F5F5F"/>
                </a:solidFill>
                <a:latin typeface="Arial"/>
                <a:cs typeface="Arial"/>
              </a:rPr>
              <a:t>*</a:t>
            </a:r>
            <a:r>
              <a:rPr sz="2800" b="1" spc="-25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800" b="1" spc="-235" dirty="0">
                <a:solidFill>
                  <a:srgbClr val="CC0066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9256" y="1174859"/>
            <a:ext cx="1647189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oph</a:t>
            </a:r>
            <a:r>
              <a:rPr sz="2400" b="1" spc="-30" dirty="0">
                <a:solidFill>
                  <a:srgbClr val="002060"/>
                </a:solidFill>
                <a:latin typeface="Arial"/>
                <a:cs typeface="Arial"/>
              </a:rPr>
              <a:t>y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002060"/>
                </a:solidFill>
                <a:latin typeface="Arial"/>
                <a:cs typeface="Arial"/>
              </a:rPr>
              <a:t>cs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9794" y="1174859"/>
            <a:ext cx="28022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ri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a</a:t>
            </a:r>
            <a:r>
              <a:rPr sz="2400" b="1" spc="5" dirty="0">
                <a:solidFill>
                  <a:srgbClr val="800000"/>
                </a:solidFill>
                <a:latin typeface="Arial"/>
                <a:cs typeface="Arial"/>
              </a:rPr>
              <a:t>l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Resea</a:t>
            </a:r>
            <a:r>
              <a:rPr sz="2400" b="1" dirty="0">
                <a:solidFill>
                  <a:srgbClr val="800000"/>
                </a:solidFill>
                <a:latin typeface="Arial"/>
                <a:cs typeface="Arial"/>
              </a:rPr>
              <a:t>r</a:t>
            </a:r>
            <a:r>
              <a:rPr sz="2400" b="1" spc="-5" dirty="0">
                <a:solidFill>
                  <a:srgbClr val="800000"/>
                </a:solidFill>
                <a:latin typeface="Arial"/>
                <a:cs typeface="Arial"/>
              </a:rPr>
              <a:t>ch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459" y="3355850"/>
            <a:ext cx="4104640" cy="3168650"/>
          </a:xfrm>
          <a:custGeom>
            <a:avLst/>
            <a:gdLst/>
            <a:ahLst/>
            <a:cxnLst/>
            <a:rect l="l" t="t" r="r" b="b"/>
            <a:pathLst>
              <a:path w="4104640" h="3168650">
                <a:moveTo>
                  <a:pt x="0" y="291617"/>
                </a:moveTo>
                <a:lnTo>
                  <a:pt x="3816" y="244314"/>
                </a:lnTo>
                <a:lnTo>
                  <a:pt x="14867" y="199441"/>
                </a:lnTo>
                <a:lnTo>
                  <a:pt x="32551" y="157599"/>
                </a:lnTo>
                <a:lnTo>
                  <a:pt x="56267" y="119389"/>
                </a:lnTo>
                <a:lnTo>
                  <a:pt x="85415" y="85410"/>
                </a:lnTo>
                <a:lnTo>
                  <a:pt x="119395" y="56263"/>
                </a:lnTo>
                <a:lnTo>
                  <a:pt x="157605" y="32548"/>
                </a:lnTo>
                <a:lnTo>
                  <a:pt x="199446" y="14866"/>
                </a:lnTo>
                <a:lnTo>
                  <a:pt x="244317" y="3816"/>
                </a:lnTo>
                <a:lnTo>
                  <a:pt x="291617" y="0"/>
                </a:lnTo>
                <a:lnTo>
                  <a:pt x="3812514" y="0"/>
                </a:lnTo>
                <a:lnTo>
                  <a:pt x="3859814" y="3816"/>
                </a:lnTo>
                <a:lnTo>
                  <a:pt x="3904685" y="14866"/>
                </a:lnTo>
                <a:lnTo>
                  <a:pt x="3946526" y="32548"/>
                </a:lnTo>
                <a:lnTo>
                  <a:pt x="3984736" y="56263"/>
                </a:lnTo>
                <a:lnTo>
                  <a:pt x="4018716" y="85410"/>
                </a:lnTo>
                <a:lnTo>
                  <a:pt x="4047864" y="119389"/>
                </a:lnTo>
                <a:lnTo>
                  <a:pt x="4071580" y="157599"/>
                </a:lnTo>
                <a:lnTo>
                  <a:pt x="4089264" y="199441"/>
                </a:lnTo>
                <a:lnTo>
                  <a:pt x="4100315" y="244314"/>
                </a:lnTo>
                <a:lnTo>
                  <a:pt x="4104132" y="291617"/>
                </a:lnTo>
                <a:lnTo>
                  <a:pt x="4104132" y="2876765"/>
                </a:lnTo>
                <a:lnTo>
                  <a:pt x="4100315" y="2924069"/>
                </a:lnTo>
                <a:lnTo>
                  <a:pt x="4089264" y="2968943"/>
                </a:lnTo>
                <a:lnTo>
                  <a:pt x="4071580" y="3010786"/>
                </a:lnTo>
                <a:lnTo>
                  <a:pt x="4047864" y="3048998"/>
                </a:lnTo>
                <a:lnTo>
                  <a:pt x="4018716" y="3082978"/>
                </a:lnTo>
                <a:lnTo>
                  <a:pt x="3984736" y="3112127"/>
                </a:lnTo>
                <a:lnTo>
                  <a:pt x="3946526" y="3135844"/>
                </a:lnTo>
                <a:lnTo>
                  <a:pt x="3904685" y="3153528"/>
                </a:lnTo>
                <a:lnTo>
                  <a:pt x="3859814" y="3164579"/>
                </a:lnTo>
                <a:lnTo>
                  <a:pt x="3812514" y="3168396"/>
                </a:lnTo>
                <a:lnTo>
                  <a:pt x="291617" y="3168396"/>
                </a:lnTo>
                <a:lnTo>
                  <a:pt x="244317" y="3164579"/>
                </a:lnTo>
                <a:lnTo>
                  <a:pt x="199446" y="3153528"/>
                </a:lnTo>
                <a:lnTo>
                  <a:pt x="157605" y="3135844"/>
                </a:lnTo>
                <a:lnTo>
                  <a:pt x="119395" y="3112127"/>
                </a:lnTo>
                <a:lnTo>
                  <a:pt x="85415" y="3082978"/>
                </a:lnTo>
                <a:lnTo>
                  <a:pt x="56267" y="3048998"/>
                </a:lnTo>
                <a:lnTo>
                  <a:pt x="32551" y="3010786"/>
                </a:lnTo>
                <a:lnTo>
                  <a:pt x="14867" y="2968943"/>
                </a:lnTo>
                <a:lnTo>
                  <a:pt x="3816" y="2924069"/>
                </a:lnTo>
                <a:lnTo>
                  <a:pt x="0" y="2876765"/>
                </a:lnTo>
                <a:lnTo>
                  <a:pt x="0" y="291617"/>
                </a:lnTo>
                <a:close/>
              </a:path>
            </a:pathLst>
          </a:custGeom>
          <a:ln w="64008">
            <a:solidFill>
              <a:srgbClr val="FFD34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" y="1594103"/>
            <a:ext cx="2107691" cy="1644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836" y="3669590"/>
            <a:ext cx="3747770" cy="2343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8440" indent="-205740">
              <a:buClr>
                <a:srgbClr val="0066CC"/>
              </a:buClr>
              <a:buFont typeface="Wingdings"/>
              <a:buChar char=""/>
              <a:tabLst>
                <a:tab pos="250825" algn="l"/>
              </a:tabLst>
            </a:pP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ac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e 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di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tion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bioph</a:t>
            </a:r>
            <a:r>
              <a:rPr b="1" spc="-20" dirty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18440" marR="236854" indent="-205740">
              <a:spcBef>
                <a:spcPts val="600"/>
              </a:spcBef>
              <a:buClr>
                <a:srgbClr val="0066CC"/>
              </a:buClr>
              <a:buFont typeface="Wingdings"/>
              <a:buChar char=""/>
              <a:tabLst>
                <a:tab pos="250825" algn="l"/>
              </a:tabLst>
            </a:pP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B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iologi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ca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l</a:t>
            </a:r>
            <a:r>
              <a:rPr b="1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ff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ec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ts</a:t>
            </a:r>
            <a:r>
              <a:rPr b="1" spc="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of </a:t>
            </a:r>
            <a:r>
              <a:rPr b="1" spc="-45" dirty="0">
                <a:solidFill>
                  <a:srgbClr val="1F497D"/>
                </a:solidFill>
                <a:latin typeface="Arial"/>
                <a:cs typeface="Arial"/>
              </a:rPr>
              <a:t>v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b="1" spc="4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high 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g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tic ions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18440" marR="748030" indent="-205740">
              <a:spcBef>
                <a:spcPts val="600"/>
              </a:spcBef>
              <a:buClr>
                <a:srgbClr val="0066CC"/>
              </a:buClr>
              <a:buFont typeface="Wingdings"/>
              <a:buChar char=""/>
              <a:tabLst>
                <a:tab pos="250825" algn="l"/>
              </a:tabLst>
            </a:pP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hi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lding</a:t>
            </a:r>
            <a:r>
              <a:rPr b="1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eas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u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:</a:t>
            </a:r>
            <a:r>
              <a:rPr b="1" spc="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ew 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ls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187960" marR="5080" indent="-175260" algn="just">
              <a:spcBef>
                <a:spcPts val="600"/>
              </a:spcBef>
              <a:buClr>
                <a:srgbClr val="0066CC"/>
              </a:buClr>
              <a:buFont typeface="Wingdings"/>
              <a:buChar char=""/>
              <a:tabLst>
                <a:tab pos="250825" algn="l"/>
              </a:tabLst>
            </a:pP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ti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le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th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p</a:t>
            </a:r>
            <a:r>
              <a:rPr b="1" spc="-20" dirty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:</a:t>
            </a:r>
            <a:r>
              <a:rPr b="1" spc="2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“th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no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ti</a:t>
            </a:r>
            <a:r>
              <a:rPr b="1" spc="-10" dirty="0">
                <a:solidFill>
                  <a:srgbClr val="1F497D"/>
                </a:solidFill>
                <a:latin typeface="Arial"/>
                <a:cs typeface="Arial"/>
              </a:rPr>
              <a:t>cs</a:t>
            </a:r>
            <a:r>
              <a:rPr b="1" dirty="0">
                <a:solidFill>
                  <a:srgbClr val="1F497D"/>
                </a:solidFill>
                <a:latin typeface="Arial"/>
                <a:cs typeface="Arial"/>
              </a:rPr>
              <a:t>” 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(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u</a:t>
            </a:r>
            <a:r>
              <a:rPr sz="1600" spc="-5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gh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ene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get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c</a:t>
            </a:r>
            <a:r>
              <a:rPr sz="1600" spc="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oton</a:t>
            </a:r>
            <a:r>
              <a:rPr sz="1600" spc="1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beams</a:t>
            </a:r>
            <a:r>
              <a:rPr sz="1600" spc="1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for</a:t>
            </a:r>
            <a:r>
              <a:rPr sz="1600" spc="-5" dirty="0">
                <a:solidFill>
                  <a:srgbClr val="1F497D"/>
                </a:solidFill>
                <a:latin typeface="Arial"/>
                <a:cs typeface="Arial"/>
              </a:rPr>
              <a:t> s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taneous d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agno</a:t>
            </a:r>
            <a:r>
              <a:rPr sz="1600" spc="-5" dirty="0">
                <a:solidFill>
                  <a:srgbClr val="1F497D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1F497D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1F497D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r>
              <a:rPr sz="1600" spc="-20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and</a:t>
            </a:r>
            <a:r>
              <a:rPr sz="1600" spc="5" dirty="0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ap</a:t>
            </a:r>
            <a:r>
              <a:rPr sz="1600" spc="-30" dirty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1F497D"/>
                </a:solidFill>
                <a:latin typeface="Arial"/>
                <a:cs typeface="Arial"/>
              </a:rPr>
              <a:t>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4392" y="1612391"/>
            <a:ext cx="2055875" cy="1626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75324" y="3597581"/>
            <a:ext cx="4051300" cy="267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8440" marR="5080" indent="-205740">
              <a:buClr>
                <a:srgbClr val="C00000"/>
              </a:buClr>
              <a:buFont typeface="Wingdings"/>
              <a:buChar char=""/>
              <a:tabLst>
                <a:tab pos="250825" algn="l"/>
              </a:tabLst>
            </a:pP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Ion-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r int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ac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tion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 high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est 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n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gi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nd</a:t>
            </a:r>
            <a:r>
              <a:rPr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high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 c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ge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18440" marR="150495" indent="-205740">
              <a:spcBef>
                <a:spcPts val="600"/>
              </a:spcBef>
              <a:buClr>
                <a:srgbClr val="C00000"/>
              </a:buClr>
              <a:buFont typeface="Wingdings"/>
              <a:buChar char=""/>
              <a:tabLst>
                <a:tab pos="250825" algn="l"/>
              </a:tabLst>
            </a:pP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ls</a:t>
            </a:r>
            <a:r>
              <a:rPr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b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spc="-45" dirty="0">
                <a:solidFill>
                  <a:srgbClr val="C00000"/>
                </a:solidFill>
                <a:latin typeface="Arial"/>
                <a:cs typeface="Arial"/>
              </a:rPr>
              <a:t>v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ior</a:t>
            </a:r>
            <a:r>
              <a:rPr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und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ex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e 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onditions</a:t>
            </a:r>
            <a:r>
              <a:rPr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(high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flux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rra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di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tion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18440" marR="906780" indent="-205740">
              <a:spcBef>
                <a:spcPts val="600"/>
              </a:spcBef>
              <a:buClr>
                <a:srgbClr val="C00000"/>
              </a:buClr>
              <a:buFont typeface="Wingdings"/>
              <a:buChar char=""/>
              <a:tabLst>
                <a:tab pos="250825" algn="l"/>
              </a:tabLst>
            </a:pP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di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tions</a:t>
            </a:r>
            <a:r>
              <a:rPr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und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m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ultiple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ex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(high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ess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u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e,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tu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,</a:t>
            </a:r>
            <a:r>
              <a:rPr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se)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218440" marR="112395" indent="-205740">
              <a:spcBef>
                <a:spcPts val="600"/>
              </a:spcBef>
              <a:buClr>
                <a:srgbClr val="C00000"/>
              </a:buClr>
              <a:buFont typeface="Wingdings"/>
              <a:buChar char=""/>
              <a:tabLst>
                <a:tab pos="250825" algn="l"/>
              </a:tabLst>
            </a:pP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di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tion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dn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of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acce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l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tor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nd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acec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ft</a:t>
            </a:r>
            <a:r>
              <a:rPr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m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pon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e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nts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43628" y="3357371"/>
            <a:ext cx="4320540" cy="3168650"/>
          </a:xfrm>
          <a:custGeom>
            <a:avLst/>
            <a:gdLst/>
            <a:ahLst/>
            <a:cxnLst/>
            <a:rect l="l" t="t" r="r" b="b"/>
            <a:pathLst>
              <a:path w="4320540" h="3168650">
                <a:moveTo>
                  <a:pt x="0" y="291617"/>
                </a:moveTo>
                <a:lnTo>
                  <a:pt x="3816" y="244314"/>
                </a:lnTo>
                <a:lnTo>
                  <a:pt x="14866" y="199441"/>
                </a:lnTo>
                <a:lnTo>
                  <a:pt x="32548" y="157599"/>
                </a:lnTo>
                <a:lnTo>
                  <a:pt x="56263" y="119389"/>
                </a:lnTo>
                <a:lnTo>
                  <a:pt x="85410" y="85410"/>
                </a:lnTo>
                <a:lnTo>
                  <a:pt x="119389" y="56263"/>
                </a:lnTo>
                <a:lnTo>
                  <a:pt x="157599" y="32548"/>
                </a:lnTo>
                <a:lnTo>
                  <a:pt x="199441" y="14866"/>
                </a:lnTo>
                <a:lnTo>
                  <a:pt x="244314" y="3816"/>
                </a:lnTo>
                <a:lnTo>
                  <a:pt x="291617" y="0"/>
                </a:lnTo>
                <a:lnTo>
                  <a:pt x="4028922" y="0"/>
                </a:lnTo>
                <a:lnTo>
                  <a:pt x="4076225" y="3816"/>
                </a:lnTo>
                <a:lnTo>
                  <a:pt x="4121098" y="14866"/>
                </a:lnTo>
                <a:lnTo>
                  <a:pt x="4162940" y="32548"/>
                </a:lnTo>
                <a:lnTo>
                  <a:pt x="4201150" y="56263"/>
                </a:lnTo>
                <a:lnTo>
                  <a:pt x="4235129" y="85410"/>
                </a:lnTo>
                <a:lnTo>
                  <a:pt x="4264276" y="119389"/>
                </a:lnTo>
                <a:lnTo>
                  <a:pt x="4287991" y="157599"/>
                </a:lnTo>
                <a:lnTo>
                  <a:pt x="4305673" y="199441"/>
                </a:lnTo>
                <a:lnTo>
                  <a:pt x="4316723" y="244314"/>
                </a:lnTo>
                <a:lnTo>
                  <a:pt x="4320540" y="291617"/>
                </a:lnTo>
                <a:lnTo>
                  <a:pt x="4320540" y="2876778"/>
                </a:lnTo>
                <a:lnTo>
                  <a:pt x="4316723" y="2924081"/>
                </a:lnTo>
                <a:lnTo>
                  <a:pt x="4305673" y="2968954"/>
                </a:lnTo>
                <a:lnTo>
                  <a:pt x="4287991" y="3010796"/>
                </a:lnTo>
                <a:lnTo>
                  <a:pt x="4264276" y="3049006"/>
                </a:lnTo>
                <a:lnTo>
                  <a:pt x="4235129" y="3082985"/>
                </a:lnTo>
                <a:lnTo>
                  <a:pt x="4201150" y="3112132"/>
                </a:lnTo>
                <a:lnTo>
                  <a:pt x="4162940" y="3135847"/>
                </a:lnTo>
                <a:lnTo>
                  <a:pt x="4121098" y="3153529"/>
                </a:lnTo>
                <a:lnTo>
                  <a:pt x="4076225" y="3164579"/>
                </a:lnTo>
                <a:lnTo>
                  <a:pt x="4028922" y="3168396"/>
                </a:lnTo>
                <a:lnTo>
                  <a:pt x="291617" y="3168396"/>
                </a:lnTo>
                <a:lnTo>
                  <a:pt x="244314" y="3164579"/>
                </a:lnTo>
                <a:lnTo>
                  <a:pt x="199441" y="3153529"/>
                </a:lnTo>
                <a:lnTo>
                  <a:pt x="157599" y="3135847"/>
                </a:lnTo>
                <a:lnTo>
                  <a:pt x="119389" y="3112132"/>
                </a:lnTo>
                <a:lnTo>
                  <a:pt x="85410" y="3082985"/>
                </a:lnTo>
                <a:lnTo>
                  <a:pt x="56263" y="3049006"/>
                </a:lnTo>
                <a:lnTo>
                  <a:pt x="32548" y="3010796"/>
                </a:lnTo>
                <a:lnTo>
                  <a:pt x="14866" y="2968954"/>
                </a:lnTo>
                <a:lnTo>
                  <a:pt x="3816" y="2924081"/>
                </a:lnTo>
                <a:lnTo>
                  <a:pt x="0" y="2876778"/>
                </a:lnTo>
                <a:lnTo>
                  <a:pt x="0" y="291617"/>
                </a:lnTo>
                <a:close/>
              </a:path>
            </a:pathLst>
          </a:custGeom>
          <a:ln w="64008">
            <a:solidFill>
              <a:srgbClr val="FFD347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28900" y="353983"/>
            <a:ext cx="419417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Researc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h</a:t>
            </a:r>
            <a:r>
              <a:rPr sz="2800" b="1" spc="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 Narrow"/>
                <a:cs typeface="Arial Narrow"/>
              </a:rPr>
              <a:t>topics</a:t>
            </a:r>
            <a:r>
              <a:rPr sz="2800" b="1" spc="-20" dirty="0">
                <a:solidFill>
                  <a:srgbClr val="FFFFFF"/>
                </a:solidFill>
                <a:latin typeface="Arial Narrow"/>
                <a:cs typeface="Arial Narrow"/>
              </a:rPr>
              <a:t> a</a:t>
            </a:r>
            <a:r>
              <a:rPr sz="2800" b="1" spc="-10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2800" b="1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800" b="1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FAIR</a:t>
            </a:r>
            <a:endParaRPr sz="28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49311" y="1647444"/>
            <a:ext cx="1571242" cy="1444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24855" y="1661160"/>
            <a:ext cx="2007107" cy="14310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05805" y="1642110"/>
            <a:ext cx="2045335" cy="1469390"/>
          </a:xfrm>
          <a:custGeom>
            <a:avLst/>
            <a:gdLst/>
            <a:ahLst/>
            <a:cxnLst/>
            <a:rect l="l" t="t" r="r" b="b"/>
            <a:pathLst>
              <a:path w="2045334" h="1469389">
                <a:moveTo>
                  <a:pt x="0" y="0"/>
                </a:moveTo>
                <a:lnTo>
                  <a:pt x="2045207" y="0"/>
                </a:lnTo>
                <a:lnTo>
                  <a:pt x="2045207" y="1469136"/>
                </a:lnTo>
                <a:lnTo>
                  <a:pt x="0" y="14691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85666" y="2282951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8331" y="0"/>
                </a:moveTo>
                <a:lnTo>
                  <a:pt x="571" y="8394"/>
                </a:lnTo>
                <a:lnTo>
                  <a:pt x="228" y="9512"/>
                </a:lnTo>
                <a:lnTo>
                  <a:pt x="0" y="12319"/>
                </a:lnTo>
                <a:lnTo>
                  <a:pt x="228" y="17729"/>
                </a:lnTo>
                <a:lnTo>
                  <a:pt x="571" y="19037"/>
                </a:lnTo>
                <a:lnTo>
                  <a:pt x="901" y="20154"/>
                </a:lnTo>
                <a:lnTo>
                  <a:pt x="1803" y="22390"/>
                </a:lnTo>
                <a:lnTo>
                  <a:pt x="2260" y="23329"/>
                </a:lnTo>
                <a:lnTo>
                  <a:pt x="2933" y="24079"/>
                </a:lnTo>
                <a:lnTo>
                  <a:pt x="3606" y="25006"/>
                </a:lnTo>
                <a:lnTo>
                  <a:pt x="4279" y="25755"/>
                </a:lnTo>
                <a:lnTo>
                  <a:pt x="4953" y="26314"/>
                </a:lnTo>
                <a:lnTo>
                  <a:pt x="5740" y="26682"/>
                </a:lnTo>
                <a:lnTo>
                  <a:pt x="6642" y="27063"/>
                </a:lnTo>
                <a:lnTo>
                  <a:pt x="7429" y="27432"/>
                </a:lnTo>
                <a:lnTo>
                  <a:pt x="9118" y="27432"/>
                </a:lnTo>
                <a:lnTo>
                  <a:pt x="10020" y="27063"/>
                </a:lnTo>
                <a:lnTo>
                  <a:pt x="16548" y="16421"/>
                </a:lnTo>
                <a:lnTo>
                  <a:pt x="16548" y="11010"/>
                </a:lnTo>
                <a:lnTo>
                  <a:pt x="16319" y="9512"/>
                </a:lnTo>
                <a:lnTo>
                  <a:pt x="15976" y="8394"/>
                </a:lnTo>
                <a:lnTo>
                  <a:pt x="15646" y="7086"/>
                </a:lnTo>
                <a:lnTo>
                  <a:pt x="11480" y="1117"/>
                </a:lnTo>
                <a:lnTo>
                  <a:pt x="10807" y="558"/>
                </a:lnTo>
                <a:lnTo>
                  <a:pt x="10020" y="368"/>
                </a:lnTo>
                <a:lnTo>
                  <a:pt x="9118" y="190"/>
                </a:lnTo>
                <a:lnTo>
                  <a:pt x="8331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86327" y="2283714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8432" y="27432"/>
                </a:moveTo>
                <a:lnTo>
                  <a:pt x="9220" y="27432"/>
                </a:lnTo>
                <a:lnTo>
                  <a:pt x="10121" y="27063"/>
                </a:lnTo>
                <a:lnTo>
                  <a:pt x="13715" y="24079"/>
                </a:lnTo>
                <a:lnTo>
                  <a:pt x="14287" y="23329"/>
                </a:lnTo>
                <a:lnTo>
                  <a:pt x="14731" y="22390"/>
                </a:lnTo>
                <a:lnTo>
                  <a:pt x="15290" y="21272"/>
                </a:lnTo>
                <a:lnTo>
                  <a:pt x="15747" y="20154"/>
                </a:lnTo>
                <a:lnTo>
                  <a:pt x="16078" y="19037"/>
                </a:lnTo>
                <a:lnTo>
                  <a:pt x="16421" y="17729"/>
                </a:lnTo>
                <a:lnTo>
                  <a:pt x="16649" y="16421"/>
                </a:lnTo>
                <a:lnTo>
                  <a:pt x="16763" y="15113"/>
                </a:lnTo>
                <a:lnTo>
                  <a:pt x="16763" y="13804"/>
                </a:lnTo>
                <a:lnTo>
                  <a:pt x="16763" y="12319"/>
                </a:lnTo>
                <a:lnTo>
                  <a:pt x="16649" y="11010"/>
                </a:lnTo>
                <a:lnTo>
                  <a:pt x="16421" y="9512"/>
                </a:lnTo>
                <a:lnTo>
                  <a:pt x="16078" y="8394"/>
                </a:lnTo>
                <a:lnTo>
                  <a:pt x="15747" y="7086"/>
                </a:lnTo>
                <a:lnTo>
                  <a:pt x="15290" y="5969"/>
                </a:lnTo>
                <a:lnTo>
                  <a:pt x="14731" y="4851"/>
                </a:lnTo>
                <a:lnTo>
                  <a:pt x="14287" y="3924"/>
                </a:lnTo>
                <a:lnTo>
                  <a:pt x="13715" y="3175"/>
                </a:lnTo>
                <a:lnTo>
                  <a:pt x="13042" y="2425"/>
                </a:lnTo>
                <a:lnTo>
                  <a:pt x="12369" y="1676"/>
                </a:lnTo>
                <a:lnTo>
                  <a:pt x="11582" y="1117"/>
                </a:lnTo>
                <a:lnTo>
                  <a:pt x="10909" y="558"/>
                </a:lnTo>
                <a:lnTo>
                  <a:pt x="10121" y="368"/>
                </a:lnTo>
                <a:lnTo>
                  <a:pt x="9220" y="190"/>
                </a:lnTo>
                <a:lnTo>
                  <a:pt x="8432" y="0"/>
                </a:lnTo>
                <a:lnTo>
                  <a:pt x="7531" y="190"/>
                </a:lnTo>
                <a:lnTo>
                  <a:pt x="6743" y="368"/>
                </a:lnTo>
                <a:lnTo>
                  <a:pt x="5841" y="558"/>
                </a:lnTo>
                <a:lnTo>
                  <a:pt x="5054" y="1117"/>
                </a:lnTo>
                <a:lnTo>
                  <a:pt x="4381" y="1676"/>
                </a:lnTo>
                <a:lnTo>
                  <a:pt x="3708" y="2425"/>
                </a:lnTo>
                <a:lnTo>
                  <a:pt x="3035" y="3175"/>
                </a:lnTo>
                <a:lnTo>
                  <a:pt x="2362" y="3924"/>
                </a:lnTo>
                <a:lnTo>
                  <a:pt x="1904" y="4851"/>
                </a:lnTo>
                <a:lnTo>
                  <a:pt x="1460" y="5969"/>
                </a:lnTo>
                <a:lnTo>
                  <a:pt x="1003" y="7086"/>
                </a:lnTo>
                <a:lnTo>
                  <a:pt x="673" y="8394"/>
                </a:lnTo>
                <a:lnTo>
                  <a:pt x="330" y="9512"/>
                </a:lnTo>
                <a:lnTo>
                  <a:pt x="215" y="11010"/>
                </a:lnTo>
                <a:lnTo>
                  <a:pt x="101" y="12319"/>
                </a:lnTo>
                <a:lnTo>
                  <a:pt x="0" y="13804"/>
                </a:lnTo>
                <a:lnTo>
                  <a:pt x="101" y="15113"/>
                </a:lnTo>
                <a:lnTo>
                  <a:pt x="215" y="16421"/>
                </a:lnTo>
                <a:lnTo>
                  <a:pt x="330" y="17729"/>
                </a:lnTo>
                <a:lnTo>
                  <a:pt x="673" y="19037"/>
                </a:lnTo>
                <a:lnTo>
                  <a:pt x="1003" y="20154"/>
                </a:lnTo>
                <a:lnTo>
                  <a:pt x="1460" y="21272"/>
                </a:lnTo>
                <a:lnTo>
                  <a:pt x="1904" y="22390"/>
                </a:lnTo>
                <a:lnTo>
                  <a:pt x="2362" y="23329"/>
                </a:lnTo>
                <a:lnTo>
                  <a:pt x="3035" y="24079"/>
                </a:lnTo>
                <a:lnTo>
                  <a:pt x="3708" y="25006"/>
                </a:lnTo>
                <a:lnTo>
                  <a:pt x="4381" y="25755"/>
                </a:lnTo>
                <a:lnTo>
                  <a:pt x="5054" y="26314"/>
                </a:lnTo>
                <a:lnTo>
                  <a:pt x="5841" y="26682"/>
                </a:lnTo>
                <a:lnTo>
                  <a:pt x="6743" y="27063"/>
                </a:lnTo>
                <a:lnTo>
                  <a:pt x="7531" y="27432"/>
                </a:lnTo>
                <a:lnTo>
                  <a:pt x="8432" y="27432"/>
                </a:lnTo>
                <a:close/>
              </a:path>
            </a:pathLst>
          </a:custGeom>
          <a:ln w="7620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5178" y="2378964"/>
            <a:ext cx="17145" cy="29209"/>
          </a:xfrm>
          <a:custGeom>
            <a:avLst/>
            <a:gdLst/>
            <a:ahLst/>
            <a:cxnLst/>
            <a:rect l="l" t="t" r="r" b="b"/>
            <a:pathLst>
              <a:path w="17145" h="29210">
                <a:moveTo>
                  <a:pt x="9232" y="0"/>
                </a:moveTo>
                <a:lnTo>
                  <a:pt x="7543" y="0"/>
                </a:lnTo>
                <a:lnTo>
                  <a:pt x="6756" y="203"/>
                </a:lnTo>
                <a:lnTo>
                  <a:pt x="5181" y="990"/>
                </a:lnTo>
                <a:lnTo>
                  <a:pt x="4394" y="1574"/>
                </a:lnTo>
                <a:lnTo>
                  <a:pt x="3721" y="2565"/>
                </a:lnTo>
                <a:lnTo>
                  <a:pt x="3149" y="3352"/>
                </a:lnTo>
                <a:lnTo>
                  <a:pt x="2476" y="4140"/>
                </a:lnTo>
                <a:lnTo>
                  <a:pt x="2032" y="5321"/>
                </a:lnTo>
                <a:lnTo>
                  <a:pt x="1473" y="6299"/>
                </a:lnTo>
                <a:lnTo>
                  <a:pt x="1016" y="7480"/>
                </a:lnTo>
                <a:lnTo>
                  <a:pt x="685" y="8864"/>
                </a:lnTo>
                <a:lnTo>
                  <a:pt x="457" y="10045"/>
                </a:lnTo>
                <a:lnTo>
                  <a:pt x="0" y="12801"/>
                </a:lnTo>
                <a:lnTo>
                  <a:pt x="0" y="15760"/>
                </a:lnTo>
                <a:lnTo>
                  <a:pt x="228" y="17335"/>
                </a:lnTo>
                <a:lnTo>
                  <a:pt x="685" y="20091"/>
                </a:lnTo>
                <a:lnTo>
                  <a:pt x="1016" y="21272"/>
                </a:lnTo>
                <a:lnTo>
                  <a:pt x="1473" y="22263"/>
                </a:lnTo>
                <a:lnTo>
                  <a:pt x="2032" y="23634"/>
                </a:lnTo>
                <a:lnTo>
                  <a:pt x="2476" y="24625"/>
                </a:lnTo>
                <a:lnTo>
                  <a:pt x="3149" y="25412"/>
                </a:lnTo>
                <a:lnTo>
                  <a:pt x="3721" y="26390"/>
                </a:lnTo>
                <a:lnTo>
                  <a:pt x="4394" y="26987"/>
                </a:lnTo>
                <a:lnTo>
                  <a:pt x="5969" y="28168"/>
                </a:lnTo>
                <a:lnTo>
                  <a:pt x="6756" y="28359"/>
                </a:lnTo>
                <a:lnTo>
                  <a:pt x="7543" y="28752"/>
                </a:lnTo>
                <a:lnTo>
                  <a:pt x="8331" y="28955"/>
                </a:lnTo>
                <a:lnTo>
                  <a:pt x="9232" y="28752"/>
                </a:lnTo>
                <a:lnTo>
                  <a:pt x="10134" y="28359"/>
                </a:lnTo>
                <a:lnTo>
                  <a:pt x="10922" y="28168"/>
                </a:lnTo>
                <a:lnTo>
                  <a:pt x="11709" y="27571"/>
                </a:lnTo>
                <a:lnTo>
                  <a:pt x="12382" y="26987"/>
                </a:lnTo>
                <a:lnTo>
                  <a:pt x="13169" y="26390"/>
                </a:lnTo>
                <a:lnTo>
                  <a:pt x="13728" y="25412"/>
                </a:lnTo>
                <a:lnTo>
                  <a:pt x="14401" y="24625"/>
                </a:lnTo>
                <a:lnTo>
                  <a:pt x="14859" y="23634"/>
                </a:lnTo>
                <a:lnTo>
                  <a:pt x="15303" y="22263"/>
                </a:lnTo>
                <a:lnTo>
                  <a:pt x="15875" y="21272"/>
                </a:lnTo>
                <a:lnTo>
                  <a:pt x="16090" y="20091"/>
                </a:lnTo>
                <a:lnTo>
                  <a:pt x="16433" y="18707"/>
                </a:lnTo>
                <a:lnTo>
                  <a:pt x="16540" y="17335"/>
                </a:lnTo>
                <a:lnTo>
                  <a:pt x="16433" y="10045"/>
                </a:lnTo>
                <a:lnTo>
                  <a:pt x="16090" y="8864"/>
                </a:lnTo>
                <a:lnTo>
                  <a:pt x="15875" y="7480"/>
                </a:lnTo>
                <a:lnTo>
                  <a:pt x="15303" y="6299"/>
                </a:lnTo>
                <a:lnTo>
                  <a:pt x="14859" y="5321"/>
                </a:lnTo>
                <a:lnTo>
                  <a:pt x="14401" y="4140"/>
                </a:lnTo>
                <a:lnTo>
                  <a:pt x="13728" y="3352"/>
                </a:lnTo>
                <a:lnTo>
                  <a:pt x="13169" y="2565"/>
                </a:lnTo>
                <a:lnTo>
                  <a:pt x="12382" y="1574"/>
                </a:lnTo>
                <a:lnTo>
                  <a:pt x="11709" y="990"/>
                </a:lnTo>
                <a:lnTo>
                  <a:pt x="10134" y="203"/>
                </a:lnTo>
                <a:lnTo>
                  <a:pt x="9232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25941" y="2379726"/>
            <a:ext cx="17145" cy="29209"/>
          </a:xfrm>
          <a:custGeom>
            <a:avLst/>
            <a:gdLst/>
            <a:ahLst/>
            <a:cxnLst/>
            <a:rect l="l" t="t" r="r" b="b"/>
            <a:pathLst>
              <a:path w="17145" h="29210">
                <a:moveTo>
                  <a:pt x="8331" y="28955"/>
                </a:moveTo>
                <a:lnTo>
                  <a:pt x="9232" y="28752"/>
                </a:lnTo>
                <a:lnTo>
                  <a:pt x="10134" y="28359"/>
                </a:lnTo>
                <a:lnTo>
                  <a:pt x="10922" y="28168"/>
                </a:lnTo>
                <a:lnTo>
                  <a:pt x="11709" y="27571"/>
                </a:lnTo>
                <a:lnTo>
                  <a:pt x="12382" y="26987"/>
                </a:lnTo>
                <a:lnTo>
                  <a:pt x="13169" y="26390"/>
                </a:lnTo>
                <a:lnTo>
                  <a:pt x="13728" y="25412"/>
                </a:lnTo>
                <a:lnTo>
                  <a:pt x="14401" y="24625"/>
                </a:lnTo>
                <a:lnTo>
                  <a:pt x="14859" y="23634"/>
                </a:lnTo>
                <a:lnTo>
                  <a:pt x="15303" y="22263"/>
                </a:lnTo>
                <a:lnTo>
                  <a:pt x="15875" y="21272"/>
                </a:lnTo>
                <a:lnTo>
                  <a:pt x="16090" y="20091"/>
                </a:lnTo>
                <a:lnTo>
                  <a:pt x="16433" y="18707"/>
                </a:lnTo>
                <a:lnTo>
                  <a:pt x="16548" y="17335"/>
                </a:lnTo>
                <a:lnTo>
                  <a:pt x="16662" y="15760"/>
                </a:lnTo>
                <a:lnTo>
                  <a:pt x="16764" y="14376"/>
                </a:lnTo>
                <a:lnTo>
                  <a:pt x="16662" y="12801"/>
                </a:lnTo>
                <a:lnTo>
                  <a:pt x="16548" y="11429"/>
                </a:lnTo>
                <a:lnTo>
                  <a:pt x="16433" y="10045"/>
                </a:lnTo>
                <a:lnTo>
                  <a:pt x="16090" y="8864"/>
                </a:lnTo>
                <a:lnTo>
                  <a:pt x="15875" y="7480"/>
                </a:lnTo>
                <a:lnTo>
                  <a:pt x="15303" y="6299"/>
                </a:lnTo>
                <a:lnTo>
                  <a:pt x="14859" y="5321"/>
                </a:lnTo>
                <a:lnTo>
                  <a:pt x="14401" y="4140"/>
                </a:lnTo>
                <a:lnTo>
                  <a:pt x="13728" y="3352"/>
                </a:lnTo>
                <a:lnTo>
                  <a:pt x="13169" y="2565"/>
                </a:lnTo>
                <a:lnTo>
                  <a:pt x="12382" y="1574"/>
                </a:lnTo>
                <a:lnTo>
                  <a:pt x="11709" y="990"/>
                </a:lnTo>
                <a:lnTo>
                  <a:pt x="10922" y="596"/>
                </a:lnTo>
                <a:lnTo>
                  <a:pt x="10134" y="203"/>
                </a:lnTo>
                <a:lnTo>
                  <a:pt x="9232" y="0"/>
                </a:lnTo>
                <a:lnTo>
                  <a:pt x="8331" y="0"/>
                </a:lnTo>
                <a:lnTo>
                  <a:pt x="7543" y="0"/>
                </a:lnTo>
                <a:lnTo>
                  <a:pt x="6756" y="203"/>
                </a:lnTo>
                <a:lnTo>
                  <a:pt x="5969" y="596"/>
                </a:lnTo>
                <a:lnTo>
                  <a:pt x="5181" y="990"/>
                </a:lnTo>
                <a:lnTo>
                  <a:pt x="4394" y="1574"/>
                </a:lnTo>
                <a:lnTo>
                  <a:pt x="3721" y="2565"/>
                </a:lnTo>
                <a:lnTo>
                  <a:pt x="3149" y="3352"/>
                </a:lnTo>
                <a:lnTo>
                  <a:pt x="2476" y="4140"/>
                </a:lnTo>
                <a:lnTo>
                  <a:pt x="2032" y="5321"/>
                </a:lnTo>
                <a:lnTo>
                  <a:pt x="1473" y="6299"/>
                </a:lnTo>
                <a:lnTo>
                  <a:pt x="1016" y="7480"/>
                </a:lnTo>
                <a:lnTo>
                  <a:pt x="685" y="8864"/>
                </a:lnTo>
                <a:lnTo>
                  <a:pt x="457" y="10045"/>
                </a:lnTo>
                <a:lnTo>
                  <a:pt x="228" y="11429"/>
                </a:lnTo>
                <a:lnTo>
                  <a:pt x="0" y="12801"/>
                </a:lnTo>
                <a:lnTo>
                  <a:pt x="0" y="14376"/>
                </a:lnTo>
                <a:lnTo>
                  <a:pt x="0" y="15760"/>
                </a:lnTo>
                <a:lnTo>
                  <a:pt x="228" y="17335"/>
                </a:lnTo>
                <a:lnTo>
                  <a:pt x="457" y="18707"/>
                </a:lnTo>
                <a:lnTo>
                  <a:pt x="685" y="20091"/>
                </a:lnTo>
                <a:lnTo>
                  <a:pt x="1016" y="21272"/>
                </a:lnTo>
                <a:lnTo>
                  <a:pt x="1473" y="22263"/>
                </a:lnTo>
                <a:lnTo>
                  <a:pt x="2032" y="23634"/>
                </a:lnTo>
                <a:lnTo>
                  <a:pt x="2476" y="24625"/>
                </a:lnTo>
                <a:lnTo>
                  <a:pt x="3149" y="25412"/>
                </a:lnTo>
                <a:lnTo>
                  <a:pt x="3721" y="26390"/>
                </a:lnTo>
                <a:lnTo>
                  <a:pt x="4394" y="26987"/>
                </a:lnTo>
                <a:lnTo>
                  <a:pt x="5181" y="27571"/>
                </a:lnTo>
                <a:lnTo>
                  <a:pt x="5969" y="28168"/>
                </a:lnTo>
                <a:lnTo>
                  <a:pt x="6756" y="28359"/>
                </a:lnTo>
                <a:lnTo>
                  <a:pt x="7543" y="28752"/>
                </a:lnTo>
                <a:lnTo>
                  <a:pt x="8331" y="28955"/>
                </a:lnTo>
                <a:close/>
              </a:path>
            </a:pathLst>
          </a:custGeom>
          <a:ln w="7620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99660" y="2377440"/>
            <a:ext cx="1514855" cy="289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47844" y="2279904"/>
            <a:ext cx="1530095" cy="289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39640" y="2144267"/>
            <a:ext cx="1874519" cy="320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54296" y="2455164"/>
            <a:ext cx="1933955" cy="30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97502" y="2578607"/>
            <a:ext cx="17145" cy="29209"/>
          </a:xfrm>
          <a:custGeom>
            <a:avLst/>
            <a:gdLst/>
            <a:ahLst/>
            <a:cxnLst/>
            <a:rect l="l" t="t" r="r" b="b"/>
            <a:pathLst>
              <a:path w="17145" h="29210">
                <a:moveTo>
                  <a:pt x="9232" y="0"/>
                </a:moveTo>
                <a:lnTo>
                  <a:pt x="7429" y="0"/>
                </a:lnTo>
                <a:lnTo>
                  <a:pt x="6642" y="203"/>
                </a:lnTo>
                <a:lnTo>
                  <a:pt x="5740" y="787"/>
                </a:lnTo>
                <a:lnTo>
                  <a:pt x="5067" y="1181"/>
                </a:lnTo>
                <a:lnTo>
                  <a:pt x="1015" y="7683"/>
                </a:lnTo>
                <a:lnTo>
                  <a:pt x="571" y="8864"/>
                </a:lnTo>
                <a:lnTo>
                  <a:pt x="228" y="10248"/>
                </a:lnTo>
                <a:lnTo>
                  <a:pt x="0" y="13004"/>
                </a:lnTo>
                <a:lnTo>
                  <a:pt x="228" y="18910"/>
                </a:lnTo>
                <a:lnTo>
                  <a:pt x="571" y="20091"/>
                </a:lnTo>
                <a:lnTo>
                  <a:pt x="1015" y="21475"/>
                </a:lnTo>
                <a:lnTo>
                  <a:pt x="1358" y="22656"/>
                </a:lnTo>
                <a:lnTo>
                  <a:pt x="2362" y="24815"/>
                </a:lnTo>
                <a:lnTo>
                  <a:pt x="2933" y="25603"/>
                </a:lnTo>
                <a:lnTo>
                  <a:pt x="3606" y="26390"/>
                </a:lnTo>
                <a:lnTo>
                  <a:pt x="4279" y="26987"/>
                </a:lnTo>
                <a:lnTo>
                  <a:pt x="5067" y="27774"/>
                </a:lnTo>
                <a:lnTo>
                  <a:pt x="5740" y="28359"/>
                </a:lnTo>
                <a:lnTo>
                  <a:pt x="8331" y="28955"/>
                </a:lnTo>
                <a:lnTo>
                  <a:pt x="9232" y="28752"/>
                </a:lnTo>
                <a:lnTo>
                  <a:pt x="9905" y="28562"/>
                </a:lnTo>
                <a:lnTo>
                  <a:pt x="10807" y="28359"/>
                </a:lnTo>
                <a:lnTo>
                  <a:pt x="11480" y="27774"/>
                </a:lnTo>
                <a:lnTo>
                  <a:pt x="12268" y="26987"/>
                </a:lnTo>
                <a:lnTo>
                  <a:pt x="12941" y="26390"/>
                </a:lnTo>
                <a:lnTo>
                  <a:pt x="16548" y="17335"/>
                </a:lnTo>
                <a:lnTo>
                  <a:pt x="16548" y="11620"/>
                </a:lnTo>
                <a:lnTo>
                  <a:pt x="16090" y="8864"/>
                </a:lnTo>
                <a:lnTo>
                  <a:pt x="15646" y="7683"/>
                </a:lnTo>
                <a:lnTo>
                  <a:pt x="15189" y="6299"/>
                </a:lnTo>
                <a:lnTo>
                  <a:pt x="10807" y="787"/>
                </a:lnTo>
                <a:lnTo>
                  <a:pt x="9905" y="203"/>
                </a:lnTo>
                <a:lnTo>
                  <a:pt x="9232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98163" y="2579370"/>
            <a:ext cx="17145" cy="29209"/>
          </a:xfrm>
          <a:custGeom>
            <a:avLst/>
            <a:gdLst/>
            <a:ahLst/>
            <a:cxnLst/>
            <a:rect l="l" t="t" r="r" b="b"/>
            <a:pathLst>
              <a:path w="17145" h="29210">
                <a:moveTo>
                  <a:pt x="8432" y="28955"/>
                </a:moveTo>
                <a:lnTo>
                  <a:pt x="9334" y="28752"/>
                </a:lnTo>
                <a:lnTo>
                  <a:pt x="10007" y="28562"/>
                </a:lnTo>
                <a:lnTo>
                  <a:pt x="10909" y="28359"/>
                </a:lnTo>
                <a:lnTo>
                  <a:pt x="11582" y="27774"/>
                </a:lnTo>
                <a:lnTo>
                  <a:pt x="12369" y="26987"/>
                </a:lnTo>
                <a:lnTo>
                  <a:pt x="13042" y="26390"/>
                </a:lnTo>
                <a:lnTo>
                  <a:pt x="16763" y="15951"/>
                </a:lnTo>
                <a:lnTo>
                  <a:pt x="16763" y="14376"/>
                </a:lnTo>
                <a:lnTo>
                  <a:pt x="16763" y="13004"/>
                </a:lnTo>
                <a:lnTo>
                  <a:pt x="16649" y="11620"/>
                </a:lnTo>
                <a:lnTo>
                  <a:pt x="16421" y="10248"/>
                </a:lnTo>
                <a:lnTo>
                  <a:pt x="16192" y="8864"/>
                </a:lnTo>
                <a:lnTo>
                  <a:pt x="15747" y="7683"/>
                </a:lnTo>
                <a:lnTo>
                  <a:pt x="15290" y="6299"/>
                </a:lnTo>
                <a:lnTo>
                  <a:pt x="14846" y="5321"/>
                </a:lnTo>
                <a:lnTo>
                  <a:pt x="14287" y="4330"/>
                </a:lnTo>
                <a:lnTo>
                  <a:pt x="13715" y="3352"/>
                </a:lnTo>
                <a:lnTo>
                  <a:pt x="13042" y="2565"/>
                </a:lnTo>
                <a:lnTo>
                  <a:pt x="12369" y="1777"/>
                </a:lnTo>
                <a:lnTo>
                  <a:pt x="11582" y="1181"/>
                </a:lnTo>
                <a:lnTo>
                  <a:pt x="10909" y="787"/>
                </a:lnTo>
                <a:lnTo>
                  <a:pt x="10007" y="203"/>
                </a:lnTo>
                <a:lnTo>
                  <a:pt x="9334" y="0"/>
                </a:lnTo>
                <a:lnTo>
                  <a:pt x="8432" y="0"/>
                </a:lnTo>
                <a:lnTo>
                  <a:pt x="7531" y="0"/>
                </a:lnTo>
                <a:lnTo>
                  <a:pt x="6743" y="203"/>
                </a:lnTo>
                <a:lnTo>
                  <a:pt x="5841" y="787"/>
                </a:lnTo>
                <a:lnTo>
                  <a:pt x="5168" y="1181"/>
                </a:lnTo>
                <a:lnTo>
                  <a:pt x="4381" y="1777"/>
                </a:lnTo>
                <a:lnTo>
                  <a:pt x="3708" y="2565"/>
                </a:lnTo>
                <a:lnTo>
                  <a:pt x="3035" y="3352"/>
                </a:lnTo>
                <a:lnTo>
                  <a:pt x="2463" y="4330"/>
                </a:lnTo>
                <a:lnTo>
                  <a:pt x="1904" y="5321"/>
                </a:lnTo>
                <a:lnTo>
                  <a:pt x="1460" y="6299"/>
                </a:lnTo>
                <a:lnTo>
                  <a:pt x="1117" y="7683"/>
                </a:lnTo>
                <a:lnTo>
                  <a:pt x="673" y="8864"/>
                </a:lnTo>
                <a:lnTo>
                  <a:pt x="330" y="10248"/>
                </a:lnTo>
                <a:lnTo>
                  <a:pt x="215" y="11620"/>
                </a:lnTo>
                <a:lnTo>
                  <a:pt x="101" y="13004"/>
                </a:lnTo>
                <a:lnTo>
                  <a:pt x="0" y="14376"/>
                </a:lnTo>
                <a:lnTo>
                  <a:pt x="101" y="15951"/>
                </a:lnTo>
                <a:lnTo>
                  <a:pt x="215" y="17335"/>
                </a:lnTo>
                <a:lnTo>
                  <a:pt x="330" y="18910"/>
                </a:lnTo>
                <a:lnTo>
                  <a:pt x="673" y="20091"/>
                </a:lnTo>
                <a:lnTo>
                  <a:pt x="1117" y="21475"/>
                </a:lnTo>
                <a:lnTo>
                  <a:pt x="1460" y="22656"/>
                </a:lnTo>
                <a:lnTo>
                  <a:pt x="4381" y="26987"/>
                </a:lnTo>
                <a:lnTo>
                  <a:pt x="5168" y="27774"/>
                </a:lnTo>
                <a:lnTo>
                  <a:pt x="5841" y="28359"/>
                </a:lnTo>
                <a:lnTo>
                  <a:pt x="6743" y="28562"/>
                </a:lnTo>
                <a:lnTo>
                  <a:pt x="7531" y="28752"/>
                </a:lnTo>
                <a:lnTo>
                  <a:pt x="8432" y="28955"/>
                </a:lnTo>
                <a:close/>
              </a:path>
            </a:pathLst>
          </a:custGeom>
          <a:ln w="7620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20371" y="214883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39">
                <a:moveTo>
                  <a:pt x="8966" y="0"/>
                </a:moveTo>
                <a:lnTo>
                  <a:pt x="7988" y="190"/>
                </a:lnTo>
                <a:lnTo>
                  <a:pt x="7251" y="368"/>
                </a:lnTo>
                <a:lnTo>
                  <a:pt x="6261" y="558"/>
                </a:lnTo>
                <a:lnTo>
                  <a:pt x="5524" y="1308"/>
                </a:lnTo>
                <a:lnTo>
                  <a:pt x="3810" y="2425"/>
                </a:lnTo>
                <a:lnTo>
                  <a:pt x="3200" y="3175"/>
                </a:lnTo>
                <a:lnTo>
                  <a:pt x="1968" y="5041"/>
                </a:lnTo>
                <a:lnTo>
                  <a:pt x="495" y="8394"/>
                </a:lnTo>
                <a:lnTo>
                  <a:pt x="0" y="11010"/>
                </a:lnTo>
                <a:lnTo>
                  <a:pt x="0" y="16611"/>
                </a:lnTo>
                <a:lnTo>
                  <a:pt x="254" y="17919"/>
                </a:lnTo>
                <a:lnTo>
                  <a:pt x="495" y="19037"/>
                </a:lnTo>
                <a:lnTo>
                  <a:pt x="990" y="20154"/>
                </a:lnTo>
                <a:lnTo>
                  <a:pt x="1473" y="21463"/>
                </a:lnTo>
                <a:lnTo>
                  <a:pt x="7988" y="27432"/>
                </a:lnTo>
                <a:lnTo>
                  <a:pt x="9829" y="27432"/>
                </a:lnTo>
                <a:lnTo>
                  <a:pt x="14122" y="25006"/>
                </a:lnTo>
                <a:lnTo>
                  <a:pt x="14859" y="24447"/>
                </a:lnTo>
                <a:lnTo>
                  <a:pt x="15468" y="23507"/>
                </a:lnTo>
                <a:lnTo>
                  <a:pt x="16090" y="22390"/>
                </a:lnTo>
                <a:lnTo>
                  <a:pt x="16573" y="21463"/>
                </a:lnTo>
                <a:lnTo>
                  <a:pt x="16941" y="20154"/>
                </a:lnTo>
                <a:lnTo>
                  <a:pt x="17310" y="19037"/>
                </a:lnTo>
                <a:lnTo>
                  <a:pt x="17805" y="17919"/>
                </a:lnTo>
                <a:lnTo>
                  <a:pt x="18173" y="13804"/>
                </a:lnTo>
                <a:lnTo>
                  <a:pt x="18046" y="12496"/>
                </a:lnTo>
                <a:lnTo>
                  <a:pt x="17932" y="11010"/>
                </a:lnTo>
                <a:lnTo>
                  <a:pt x="17805" y="9702"/>
                </a:lnTo>
                <a:lnTo>
                  <a:pt x="17310" y="8394"/>
                </a:lnTo>
                <a:lnTo>
                  <a:pt x="16573" y="6159"/>
                </a:lnTo>
                <a:lnTo>
                  <a:pt x="12522" y="1308"/>
                </a:lnTo>
                <a:lnTo>
                  <a:pt x="11785" y="558"/>
                </a:lnTo>
                <a:lnTo>
                  <a:pt x="9829" y="190"/>
                </a:lnTo>
                <a:lnTo>
                  <a:pt x="8966" y="0"/>
                </a:lnTo>
                <a:close/>
              </a:path>
            </a:pathLst>
          </a:custGeom>
          <a:solidFill>
            <a:srgbClr val="E31E24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21019" y="2149601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39">
                <a:moveTo>
                  <a:pt x="9080" y="27432"/>
                </a:moveTo>
                <a:lnTo>
                  <a:pt x="9944" y="27432"/>
                </a:lnTo>
                <a:lnTo>
                  <a:pt x="10922" y="27241"/>
                </a:lnTo>
                <a:lnTo>
                  <a:pt x="11899" y="26873"/>
                </a:lnTo>
                <a:lnTo>
                  <a:pt x="12636" y="26504"/>
                </a:lnTo>
                <a:lnTo>
                  <a:pt x="13500" y="25755"/>
                </a:lnTo>
                <a:lnTo>
                  <a:pt x="14236" y="25006"/>
                </a:lnTo>
                <a:lnTo>
                  <a:pt x="14973" y="24447"/>
                </a:lnTo>
                <a:lnTo>
                  <a:pt x="15582" y="23507"/>
                </a:lnTo>
                <a:lnTo>
                  <a:pt x="16205" y="22390"/>
                </a:lnTo>
                <a:lnTo>
                  <a:pt x="16687" y="21463"/>
                </a:lnTo>
                <a:lnTo>
                  <a:pt x="17056" y="20154"/>
                </a:lnTo>
                <a:lnTo>
                  <a:pt x="17424" y="19037"/>
                </a:lnTo>
                <a:lnTo>
                  <a:pt x="17919" y="17919"/>
                </a:lnTo>
                <a:lnTo>
                  <a:pt x="18046" y="16611"/>
                </a:lnTo>
                <a:lnTo>
                  <a:pt x="18161" y="15303"/>
                </a:lnTo>
                <a:lnTo>
                  <a:pt x="18288" y="13804"/>
                </a:lnTo>
                <a:lnTo>
                  <a:pt x="18161" y="12496"/>
                </a:lnTo>
                <a:lnTo>
                  <a:pt x="18046" y="11010"/>
                </a:lnTo>
                <a:lnTo>
                  <a:pt x="17919" y="9702"/>
                </a:lnTo>
                <a:lnTo>
                  <a:pt x="17424" y="8394"/>
                </a:lnTo>
                <a:lnTo>
                  <a:pt x="17056" y="7277"/>
                </a:lnTo>
                <a:lnTo>
                  <a:pt x="16687" y="6159"/>
                </a:lnTo>
                <a:lnTo>
                  <a:pt x="16205" y="5041"/>
                </a:lnTo>
                <a:lnTo>
                  <a:pt x="15582" y="4102"/>
                </a:lnTo>
                <a:lnTo>
                  <a:pt x="14973" y="3175"/>
                </a:lnTo>
                <a:lnTo>
                  <a:pt x="14236" y="2425"/>
                </a:lnTo>
                <a:lnTo>
                  <a:pt x="13500" y="1866"/>
                </a:lnTo>
                <a:lnTo>
                  <a:pt x="12636" y="1308"/>
                </a:lnTo>
                <a:lnTo>
                  <a:pt x="11899" y="558"/>
                </a:lnTo>
                <a:lnTo>
                  <a:pt x="10922" y="368"/>
                </a:lnTo>
                <a:lnTo>
                  <a:pt x="9944" y="190"/>
                </a:lnTo>
                <a:lnTo>
                  <a:pt x="9080" y="0"/>
                </a:lnTo>
                <a:lnTo>
                  <a:pt x="8102" y="190"/>
                </a:lnTo>
                <a:lnTo>
                  <a:pt x="7366" y="368"/>
                </a:lnTo>
                <a:lnTo>
                  <a:pt x="6375" y="558"/>
                </a:lnTo>
                <a:lnTo>
                  <a:pt x="5638" y="1308"/>
                </a:lnTo>
                <a:lnTo>
                  <a:pt x="4787" y="1866"/>
                </a:lnTo>
                <a:lnTo>
                  <a:pt x="3924" y="2425"/>
                </a:lnTo>
                <a:lnTo>
                  <a:pt x="3314" y="3175"/>
                </a:lnTo>
                <a:lnTo>
                  <a:pt x="2692" y="4102"/>
                </a:lnTo>
                <a:lnTo>
                  <a:pt x="2082" y="5041"/>
                </a:lnTo>
                <a:lnTo>
                  <a:pt x="1587" y="6159"/>
                </a:lnTo>
                <a:lnTo>
                  <a:pt x="1104" y="7277"/>
                </a:lnTo>
                <a:lnTo>
                  <a:pt x="609" y="8394"/>
                </a:lnTo>
                <a:lnTo>
                  <a:pt x="368" y="9702"/>
                </a:lnTo>
                <a:lnTo>
                  <a:pt x="114" y="11010"/>
                </a:lnTo>
                <a:lnTo>
                  <a:pt x="0" y="12496"/>
                </a:lnTo>
                <a:lnTo>
                  <a:pt x="0" y="13804"/>
                </a:lnTo>
                <a:lnTo>
                  <a:pt x="0" y="15303"/>
                </a:lnTo>
                <a:lnTo>
                  <a:pt x="114" y="16611"/>
                </a:lnTo>
                <a:lnTo>
                  <a:pt x="368" y="17919"/>
                </a:lnTo>
                <a:lnTo>
                  <a:pt x="609" y="19037"/>
                </a:lnTo>
                <a:lnTo>
                  <a:pt x="1104" y="20154"/>
                </a:lnTo>
                <a:lnTo>
                  <a:pt x="1587" y="21463"/>
                </a:lnTo>
                <a:lnTo>
                  <a:pt x="4787" y="25755"/>
                </a:lnTo>
                <a:lnTo>
                  <a:pt x="5638" y="26504"/>
                </a:lnTo>
                <a:lnTo>
                  <a:pt x="6375" y="26873"/>
                </a:lnTo>
                <a:lnTo>
                  <a:pt x="7366" y="27241"/>
                </a:lnTo>
                <a:lnTo>
                  <a:pt x="8102" y="27432"/>
                </a:lnTo>
                <a:lnTo>
                  <a:pt x="9080" y="27432"/>
                </a:lnTo>
                <a:close/>
              </a:path>
            </a:pathLst>
          </a:custGeom>
          <a:ln w="7620">
            <a:solidFill>
              <a:srgbClr val="2A2A29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95148" y="6422595"/>
            <a:ext cx="25209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/>
            <a:fld id="{81D60167-4931-47E6-BA6A-407CBD079E47}" type="slidenum">
              <a:rPr sz="1200" dirty="0">
                <a:solidFill>
                  <a:srgbClr val="8A8A8A"/>
                </a:solidFill>
                <a:latin typeface="Arial"/>
                <a:cs typeface="Arial"/>
              </a:rPr>
              <a:pPr marL="44450"/>
              <a:t>41</a:t>
            </a:fld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en-US" spc="-10" smtClean="0">
                <a:solidFill>
                  <a:prstClr val="white"/>
                </a:solidFill>
              </a:rPr>
              <a:pPr marL="25400"/>
              <a:t>41</a:t>
            </a:fld>
            <a:endParaRPr lang="en-US"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331" y="1237488"/>
            <a:ext cx="7737347" cy="5367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4600" y="353983"/>
            <a:ext cx="55384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359785" algn="l"/>
              </a:tabLst>
            </a:pPr>
            <a:r>
              <a:rPr lang="de-DE" sz="2800" b="1" spc="-2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Existing</a:t>
            </a:r>
            <a:r>
              <a:rPr lang="de-DE" sz="2800" b="1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800" b="1" spc="-2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lang="de-DE" sz="2800" b="1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2800" b="1" spc="-2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future</a:t>
            </a:r>
            <a:r>
              <a:rPr lang="de-DE" sz="2800" b="1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 BIO-MAT </a:t>
            </a:r>
            <a:r>
              <a:rPr lang="de-DE" sz="2800" b="1" spc="-2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facilities</a:t>
            </a:r>
            <a:endParaRPr sz="2800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6209" y="1030986"/>
            <a:ext cx="1332230" cy="1270"/>
          </a:xfrm>
          <a:custGeom>
            <a:avLst/>
            <a:gdLst/>
            <a:ahLst/>
            <a:cxnLst/>
            <a:rect l="l" t="t" r="r" b="b"/>
            <a:pathLst>
              <a:path w="1332229" h="1269">
                <a:moveTo>
                  <a:pt x="0" y="762"/>
                </a:moveTo>
                <a:lnTo>
                  <a:pt x="1331976" y="762"/>
                </a:lnTo>
                <a:lnTo>
                  <a:pt x="1331976" y="0"/>
                </a:lnTo>
                <a:lnTo>
                  <a:pt x="0" y="0"/>
                </a:lnTo>
                <a:lnTo>
                  <a:pt x="0" y="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6209" y="1496567"/>
            <a:ext cx="1332230" cy="1296670"/>
          </a:xfrm>
          <a:custGeom>
            <a:avLst/>
            <a:gdLst/>
            <a:ahLst/>
            <a:cxnLst/>
            <a:rect l="l" t="t" r="r" b="b"/>
            <a:pathLst>
              <a:path w="1332229" h="1296670">
                <a:moveTo>
                  <a:pt x="0" y="1296161"/>
                </a:moveTo>
                <a:lnTo>
                  <a:pt x="1331976" y="1296161"/>
                </a:lnTo>
                <a:lnTo>
                  <a:pt x="1331976" y="0"/>
                </a:lnTo>
                <a:lnTo>
                  <a:pt x="0" y="0"/>
                </a:lnTo>
                <a:lnTo>
                  <a:pt x="0" y="1296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6209" y="1030986"/>
            <a:ext cx="1332230" cy="1762125"/>
          </a:xfrm>
          <a:custGeom>
            <a:avLst/>
            <a:gdLst/>
            <a:ahLst/>
            <a:cxnLst/>
            <a:rect l="l" t="t" r="r" b="b"/>
            <a:pathLst>
              <a:path w="1332229" h="1762125">
                <a:moveTo>
                  <a:pt x="0" y="0"/>
                </a:moveTo>
                <a:lnTo>
                  <a:pt x="1331976" y="0"/>
                </a:lnTo>
                <a:lnTo>
                  <a:pt x="1331976" y="1761743"/>
                </a:lnTo>
                <a:lnTo>
                  <a:pt x="0" y="1761743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6971" y="1031747"/>
            <a:ext cx="1332230" cy="464820"/>
          </a:xfrm>
          <a:custGeom>
            <a:avLst/>
            <a:gdLst/>
            <a:ahLst/>
            <a:cxnLst/>
            <a:rect l="l" t="t" r="r" b="b"/>
            <a:pathLst>
              <a:path w="1332229" h="464819">
                <a:moveTo>
                  <a:pt x="0" y="0"/>
                </a:moveTo>
                <a:lnTo>
                  <a:pt x="1331976" y="0"/>
                </a:lnTo>
                <a:lnTo>
                  <a:pt x="1331976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solidFill>
            <a:srgbClr val="FE881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67601" y="1068046"/>
            <a:ext cx="906780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82211" y="1488947"/>
            <a:ext cx="1308011" cy="1168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0500" y="2464307"/>
            <a:ext cx="1272539" cy="327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50335" y="4192684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4">
                <a:moveTo>
                  <a:pt x="0" y="165955"/>
                </a:moveTo>
                <a:lnTo>
                  <a:pt x="5625" y="122931"/>
                </a:lnTo>
                <a:lnTo>
                  <a:pt x="21528" y="84108"/>
                </a:lnTo>
                <a:lnTo>
                  <a:pt x="46251" y="50945"/>
                </a:lnTo>
                <a:lnTo>
                  <a:pt x="78334" y="24900"/>
                </a:lnTo>
                <a:lnTo>
                  <a:pt x="116318" y="7432"/>
                </a:lnTo>
                <a:lnTo>
                  <a:pt x="158746" y="0"/>
                </a:lnTo>
                <a:lnTo>
                  <a:pt x="174246" y="590"/>
                </a:lnTo>
                <a:lnTo>
                  <a:pt x="217818" y="9350"/>
                </a:lnTo>
                <a:lnTo>
                  <a:pt x="256076" y="27529"/>
                </a:lnTo>
                <a:lnTo>
                  <a:pt x="287833" y="53761"/>
                </a:lnTo>
                <a:lnTo>
                  <a:pt x="311902" y="86677"/>
                </a:lnTo>
                <a:lnTo>
                  <a:pt x="327095" y="124912"/>
                </a:lnTo>
                <a:lnTo>
                  <a:pt x="331708" y="152682"/>
                </a:lnTo>
                <a:lnTo>
                  <a:pt x="331193" y="168770"/>
                </a:lnTo>
                <a:lnTo>
                  <a:pt x="322876" y="213700"/>
                </a:lnTo>
                <a:lnTo>
                  <a:pt x="305411" y="252860"/>
                </a:lnTo>
                <a:lnTo>
                  <a:pt x="280100" y="285261"/>
                </a:lnTo>
                <a:lnTo>
                  <a:pt x="248242" y="309914"/>
                </a:lnTo>
                <a:lnTo>
                  <a:pt x="211139" y="325831"/>
                </a:lnTo>
                <a:lnTo>
                  <a:pt x="170090" y="332024"/>
                </a:lnTo>
                <a:lnTo>
                  <a:pt x="154943" y="331404"/>
                </a:lnTo>
                <a:lnTo>
                  <a:pt x="112181" y="322421"/>
                </a:lnTo>
                <a:lnTo>
                  <a:pt x="74453" y="303852"/>
                </a:lnTo>
                <a:lnTo>
                  <a:pt x="43067" y="277104"/>
                </a:lnTo>
                <a:lnTo>
                  <a:pt x="19331" y="243587"/>
                </a:lnTo>
                <a:lnTo>
                  <a:pt x="4556" y="204707"/>
                </a:lnTo>
                <a:lnTo>
                  <a:pt x="0" y="165955"/>
                </a:lnTo>
                <a:close/>
              </a:path>
            </a:pathLst>
          </a:custGeom>
          <a:ln w="5791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47871" y="3948844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4">
                <a:moveTo>
                  <a:pt x="0" y="165955"/>
                </a:moveTo>
                <a:lnTo>
                  <a:pt x="5625" y="122931"/>
                </a:lnTo>
                <a:lnTo>
                  <a:pt x="21528" y="84108"/>
                </a:lnTo>
                <a:lnTo>
                  <a:pt x="46251" y="50945"/>
                </a:lnTo>
                <a:lnTo>
                  <a:pt x="78334" y="24900"/>
                </a:lnTo>
                <a:lnTo>
                  <a:pt x="116318" y="7432"/>
                </a:lnTo>
                <a:lnTo>
                  <a:pt x="158746" y="0"/>
                </a:lnTo>
                <a:lnTo>
                  <a:pt x="174246" y="590"/>
                </a:lnTo>
                <a:lnTo>
                  <a:pt x="217818" y="9350"/>
                </a:lnTo>
                <a:lnTo>
                  <a:pt x="256076" y="27529"/>
                </a:lnTo>
                <a:lnTo>
                  <a:pt x="287833" y="53761"/>
                </a:lnTo>
                <a:lnTo>
                  <a:pt x="311902" y="86677"/>
                </a:lnTo>
                <a:lnTo>
                  <a:pt x="327095" y="124912"/>
                </a:lnTo>
                <a:lnTo>
                  <a:pt x="331708" y="152682"/>
                </a:lnTo>
                <a:lnTo>
                  <a:pt x="331193" y="168770"/>
                </a:lnTo>
                <a:lnTo>
                  <a:pt x="322876" y="213700"/>
                </a:lnTo>
                <a:lnTo>
                  <a:pt x="305411" y="252860"/>
                </a:lnTo>
                <a:lnTo>
                  <a:pt x="280100" y="285261"/>
                </a:lnTo>
                <a:lnTo>
                  <a:pt x="248242" y="309914"/>
                </a:lnTo>
                <a:lnTo>
                  <a:pt x="211139" y="325831"/>
                </a:lnTo>
                <a:lnTo>
                  <a:pt x="170090" y="332024"/>
                </a:lnTo>
                <a:lnTo>
                  <a:pt x="154943" y="331404"/>
                </a:lnTo>
                <a:lnTo>
                  <a:pt x="112181" y="322421"/>
                </a:lnTo>
                <a:lnTo>
                  <a:pt x="74453" y="303852"/>
                </a:lnTo>
                <a:lnTo>
                  <a:pt x="43067" y="277104"/>
                </a:lnTo>
                <a:lnTo>
                  <a:pt x="19331" y="243587"/>
                </a:lnTo>
                <a:lnTo>
                  <a:pt x="4556" y="204707"/>
                </a:lnTo>
                <a:lnTo>
                  <a:pt x="0" y="165955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68267" y="3673000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4">
                <a:moveTo>
                  <a:pt x="0" y="165955"/>
                </a:moveTo>
                <a:lnTo>
                  <a:pt x="5625" y="122931"/>
                </a:lnTo>
                <a:lnTo>
                  <a:pt x="21528" y="84108"/>
                </a:lnTo>
                <a:lnTo>
                  <a:pt x="46251" y="50945"/>
                </a:lnTo>
                <a:lnTo>
                  <a:pt x="78334" y="24900"/>
                </a:lnTo>
                <a:lnTo>
                  <a:pt x="116318" y="7432"/>
                </a:lnTo>
                <a:lnTo>
                  <a:pt x="158746" y="0"/>
                </a:lnTo>
                <a:lnTo>
                  <a:pt x="174246" y="590"/>
                </a:lnTo>
                <a:lnTo>
                  <a:pt x="217818" y="9350"/>
                </a:lnTo>
                <a:lnTo>
                  <a:pt x="256076" y="27529"/>
                </a:lnTo>
                <a:lnTo>
                  <a:pt x="287833" y="53761"/>
                </a:lnTo>
                <a:lnTo>
                  <a:pt x="311902" y="86677"/>
                </a:lnTo>
                <a:lnTo>
                  <a:pt x="327095" y="124912"/>
                </a:lnTo>
                <a:lnTo>
                  <a:pt x="331708" y="152682"/>
                </a:lnTo>
                <a:lnTo>
                  <a:pt x="331193" y="168770"/>
                </a:lnTo>
                <a:lnTo>
                  <a:pt x="322876" y="213700"/>
                </a:lnTo>
                <a:lnTo>
                  <a:pt x="305411" y="252860"/>
                </a:lnTo>
                <a:lnTo>
                  <a:pt x="280100" y="285261"/>
                </a:lnTo>
                <a:lnTo>
                  <a:pt x="248242" y="309914"/>
                </a:lnTo>
                <a:lnTo>
                  <a:pt x="211139" y="325831"/>
                </a:lnTo>
                <a:lnTo>
                  <a:pt x="170090" y="332024"/>
                </a:lnTo>
                <a:lnTo>
                  <a:pt x="154943" y="331404"/>
                </a:lnTo>
                <a:lnTo>
                  <a:pt x="112181" y="322421"/>
                </a:lnTo>
                <a:lnTo>
                  <a:pt x="74453" y="303852"/>
                </a:lnTo>
                <a:lnTo>
                  <a:pt x="43067" y="277104"/>
                </a:lnTo>
                <a:lnTo>
                  <a:pt x="19331" y="243587"/>
                </a:lnTo>
                <a:lnTo>
                  <a:pt x="4556" y="204707"/>
                </a:lnTo>
                <a:lnTo>
                  <a:pt x="0" y="165955"/>
                </a:lnTo>
                <a:close/>
              </a:path>
            </a:pathLst>
          </a:custGeom>
          <a:ln w="57912">
            <a:solidFill>
              <a:srgbClr val="FE8812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06923" y="4800760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4">
                <a:moveTo>
                  <a:pt x="0" y="165955"/>
                </a:moveTo>
                <a:lnTo>
                  <a:pt x="5625" y="122931"/>
                </a:lnTo>
                <a:lnTo>
                  <a:pt x="21528" y="84108"/>
                </a:lnTo>
                <a:lnTo>
                  <a:pt x="46251" y="50945"/>
                </a:lnTo>
                <a:lnTo>
                  <a:pt x="78334" y="24900"/>
                </a:lnTo>
                <a:lnTo>
                  <a:pt x="116318" y="7432"/>
                </a:lnTo>
                <a:lnTo>
                  <a:pt x="158746" y="0"/>
                </a:lnTo>
                <a:lnTo>
                  <a:pt x="174246" y="590"/>
                </a:lnTo>
                <a:lnTo>
                  <a:pt x="217818" y="9350"/>
                </a:lnTo>
                <a:lnTo>
                  <a:pt x="256076" y="27529"/>
                </a:lnTo>
                <a:lnTo>
                  <a:pt x="287833" y="53761"/>
                </a:lnTo>
                <a:lnTo>
                  <a:pt x="311902" y="86677"/>
                </a:lnTo>
                <a:lnTo>
                  <a:pt x="327095" y="124912"/>
                </a:lnTo>
                <a:lnTo>
                  <a:pt x="331708" y="152682"/>
                </a:lnTo>
                <a:lnTo>
                  <a:pt x="331193" y="168770"/>
                </a:lnTo>
                <a:lnTo>
                  <a:pt x="322876" y="213700"/>
                </a:lnTo>
                <a:lnTo>
                  <a:pt x="305411" y="252860"/>
                </a:lnTo>
                <a:lnTo>
                  <a:pt x="280100" y="285261"/>
                </a:lnTo>
                <a:lnTo>
                  <a:pt x="248242" y="309914"/>
                </a:lnTo>
                <a:lnTo>
                  <a:pt x="211139" y="325831"/>
                </a:lnTo>
                <a:lnTo>
                  <a:pt x="170090" y="332024"/>
                </a:lnTo>
                <a:lnTo>
                  <a:pt x="154943" y="331404"/>
                </a:lnTo>
                <a:lnTo>
                  <a:pt x="112181" y="322421"/>
                </a:lnTo>
                <a:lnTo>
                  <a:pt x="74453" y="303852"/>
                </a:lnTo>
                <a:lnTo>
                  <a:pt x="43067" y="277104"/>
                </a:lnTo>
                <a:lnTo>
                  <a:pt x="19331" y="243587"/>
                </a:lnTo>
                <a:lnTo>
                  <a:pt x="4556" y="204707"/>
                </a:lnTo>
                <a:lnTo>
                  <a:pt x="0" y="165955"/>
                </a:lnTo>
                <a:close/>
              </a:path>
            </a:pathLst>
          </a:custGeom>
          <a:ln w="5791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11731" y="4510278"/>
            <a:ext cx="440055" cy="429895"/>
          </a:xfrm>
          <a:custGeom>
            <a:avLst/>
            <a:gdLst/>
            <a:ahLst/>
            <a:cxnLst/>
            <a:rect l="l" t="t" r="r" b="b"/>
            <a:pathLst>
              <a:path w="440054" h="429895">
                <a:moveTo>
                  <a:pt x="439661" y="0"/>
                </a:moveTo>
                <a:lnTo>
                  <a:pt x="0" y="429666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11727" y="4812362"/>
            <a:ext cx="128905" cy="127635"/>
          </a:xfrm>
          <a:custGeom>
            <a:avLst/>
            <a:gdLst/>
            <a:ahLst/>
            <a:cxnLst/>
            <a:rect l="l" t="t" r="r" b="b"/>
            <a:pathLst>
              <a:path w="128905" h="127635">
                <a:moveTo>
                  <a:pt x="35140" y="0"/>
                </a:moveTo>
                <a:lnTo>
                  <a:pt x="0" y="127571"/>
                </a:lnTo>
                <a:lnTo>
                  <a:pt x="128346" y="95364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39917" y="4645601"/>
            <a:ext cx="2070735" cy="321945"/>
          </a:xfrm>
          <a:custGeom>
            <a:avLst/>
            <a:gdLst/>
            <a:ahLst/>
            <a:cxnLst/>
            <a:rect l="l" t="t" r="r" b="b"/>
            <a:pathLst>
              <a:path w="2070734" h="321945">
                <a:moveTo>
                  <a:pt x="0" y="321614"/>
                </a:moveTo>
                <a:lnTo>
                  <a:pt x="2070531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87263" y="4597266"/>
            <a:ext cx="123189" cy="132080"/>
          </a:xfrm>
          <a:custGeom>
            <a:avLst/>
            <a:gdLst/>
            <a:ahLst/>
            <a:cxnLst/>
            <a:rect l="l" t="t" r="r" b="b"/>
            <a:pathLst>
              <a:path w="123190" h="132079">
                <a:moveTo>
                  <a:pt x="20472" y="131775"/>
                </a:moveTo>
                <a:lnTo>
                  <a:pt x="123177" y="48336"/>
                </a:lnTo>
                <a:lnTo>
                  <a:pt x="0" y="0"/>
                </a:lnTo>
              </a:path>
            </a:pathLst>
          </a:custGeom>
          <a:ln w="381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20504" y="3061493"/>
            <a:ext cx="1828800" cy="1054100"/>
          </a:xfrm>
          <a:custGeom>
            <a:avLst/>
            <a:gdLst/>
            <a:ahLst/>
            <a:cxnLst/>
            <a:rect l="l" t="t" r="r" b="b"/>
            <a:pathLst>
              <a:path w="1828800" h="1054100">
                <a:moveTo>
                  <a:pt x="1828673" y="1053807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20512" y="3060810"/>
            <a:ext cx="132715" cy="115570"/>
          </a:xfrm>
          <a:custGeom>
            <a:avLst/>
            <a:gdLst/>
            <a:ahLst/>
            <a:cxnLst/>
            <a:rect l="l" t="t" r="r" b="b"/>
            <a:pathLst>
              <a:path w="132714" h="115569">
                <a:moveTo>
                  <a:pt x="65735" y="115531"/>
                </a:moveTo>
                <a:lnTo>
                  <a:pt x="0" y="685"/>
                </a:lnTo>
                <a:lnTo>
                  <a:pt x="132321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35146" y="2871224"/>
            <a:ext cx="456565" cy="802005"/>
          </a:xfrm>
          <a:custGeom>
            <a:avLst/>
            <a:gdLst/>
            <a:ahLst/>
            <a:cxnLst/>
            <a:rect l="l" t="t" r="r" b="b"/>
            <a:pathLst>
              <a:path w="456564" h="802004">
                <a:moveTo>
                  <a:pt x="0" y="801585"/>
                </a:moveTo>
                <a:lnTo>
                  <a:pt x="456336" y="0"/>
                </a:lnTo>
              </a:path>
            </a:pathLst>
          </a:custGeom>
          <a:ln w="38100">
            <a:solidFill>
              <a:srgbClr val="FE8812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7002" y="2871226"/>
            <a:ext cx="116205" cy="132715"/>
          </a:xfrm>
          <a:custGeom>
            <a:avLst/>
            <a:gdLst/>
            <a:ahLst/>
            <a:cxnLst/>
            <a:rect l="l" t="t" r="r" b="b"/>
            <a:pathLst>
              <a:path w="116204" h="132714">
                <a:moveTo>
                  <a:pt x="115887" y="132321"/>
                </a:moveTo>
                <a:lnTo>
                  <a:pt x="114490" y="0"/>
                </a:lnTo>
                <a:lnTo>
                  <a:pt x="0" y="66357"/>
                </a:lnTo>
              </a:path>
            </a:pathLst>
          </a:custGeom>
          <a:ln w="38100">
            <a:solidFill>
              <a:srgbClr val="FE8812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37376" y="1722120"/>
            <a:ext cx="1219199" cy="989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72578" y="4069841"/>
            <a:ext cx="1339850" cy="1270"/>
          </a:xfrm>
          <a:custGeom>
            <a:avLst/>
            <a:gdLst/>
            <a:ahLst/>
            <a:cxnLst/>
            <a:rect l="l" t="t" r="r" b="b"/>
            <a:pathLst>
              <a:path w="1339850" h="1270">
                <a:moveTo>
                  <a:pt x="0" y="761"/>
                </a:moveTo>
                <a:lnTo>
                  <a:pt x="1339596" y="761"/>
                </a:lnTo>
                <a:lnTo>
                  <a:pt x="1339596" y="0"/>
                </a:lnTo>
                <a:lnTo>
                  <a:pt x="0" y="0"/>
                </a:lnTo>
                <a:lnTo>
                  <a:pt x="0" y="7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672578" y="4535423"/>
            <a:ext cx="1339850" cy="1095375"/>
          </a:xfrm>
          <a:custGeom>
            <a:avLst/>
            <a:gdLst/>
            <a:ahLst/>
            <a:cxnLst/>
            <a:rect l="l" t="t" r="r" b="b"/>
            <a:pathLst>
              <a:path w="1339850" h="1095375">
                <a:moveTo>
                  <a:pt x="0" y="1094994"/>
                </a:moveTo>
                <a:lnTo>
                  <a:pt x="1339596" y="1094994"/>
                </a:lnTo>
                <a:lnTo>
                  <a:pt x="1339596" y="0"/>
                </a:lnTo>
                <a:lnTo>
                  <a:pt x="0" y="0"/>
                </a:lnTo>
                <a:lnTo>
                  <a:pt x="0" y="1094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72578" y="4069841"/>
            <a:ext cx="1339850" cy="1560830"/>
          </a:xfrm>
          <a:custGeom>
            <a:avLst/>
            <a:gdLst/>
            <a:ahLst/>
            <a:cxnLst/>
            <a:rect l="l" t="t" r="r" b="b"/>
            <a:pathLst>
              <a:path w="1339850" h="1560829">
                <a:moveTo>
                  <a:pt x="0" y="0"/>
                </a:moveTo>
                <a:lnTo>
                  <a:pt x="1339596" y="0"/>
                </a:lnTo>
                <a:lnTo>
                  <a:pt x="1339596" y="1560575"/>
                </a:lnTo>
                <a:lnTo>
                  <a:pt x="0" y="1560575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73340" y="4070603"/>
            <a:ext cx="1338580" cy="464820"/>
          </a:xfrm>
          <a:custGeom>
            <a:avLst/>
            <a:gdLst/>
            <a:ahLst/>
            <a:cxnLst/>
            <a:rect l="l" t="t" r="r" b="b"/>
            <a:pathLst>
              <a:path w="1338579" h="464820">
                <a:moveTo>
                  <a:pt x="0" y="0"/>
                </a:moveTo>
                <a:lnTo>
                  <a:pt x="1338072" y="0"/>
                </a:lnTo>
                <a:lnTo>
                  <a:pt x="1338072" y="46482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684007" y="4517135"/>
            <a:ext cx="1310639" cy="1094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9036" y="2721864"/>
            <a:ext cx="1240193" cy="5117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9035" y="2721864"/>
            <a:ext cx="1238250" cy="510540"/>
          </a:xfrm>
          <a:custGeom>
            <a:avLst/>
            <a:gdLst/>
            <a:ahLst/>
            <a:cxnLst/>
            <a:rect l="l" t="t" r="r" b="b"/>
            <a:pathLst>
              <a:path w="1238250" h="510539">
                <a:moveTo>
                  <a:pt x="0" y="0"/>
                </a:moveTo>
                <a:lnTo>
                  <a:pt x="1238166" y="0"/>
                </a:lnTo>
                <a:lnTo>
                  <a:pt x="1238166" y="510119"/>
                </a:lnTo>
                <a:lnTo>
                  <a:pt x="0" y="510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9036" y="2721864"/>
            <a:ext cx="1238250" cy="510540"/>
          </a:xfrm>
          <a:custGeom>
            <a:avLst/>
            <a:gdLst/>
            <a:ahLst/>
            <a:cxnLst/>
            <a:rect l="l" t="t" r="r" b="b"/>
            <a:pathLst>
              <a:path w="1238250" h="510539">
                <a:moveTo>
                  <a:pt x="0" y="0"/>
                </a:moveTo>
                <a:lnTo>
                  <a:pt x="1238166" y="0"/>
                </a:lnTo>
                <a:lnTo>
                  <a:pt x="1238166" y="510119"/>
                </a:lnTo>
                <a:lnTo>
                  <a:pt x="0" y="51011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9036" y="2907793"/>
            <a:ext cx="1278635" cy="978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69798" y="2495551"/>
            <a:ext cx="1278890" cy="1383029"/>
          </a:xfrm>
          <a:custGeom>
            <a:avLst/>
            <a:gdLst/>
            <a:ahLst/>
            <a:cxnLst/>
            <a:rect l="l" t="t" r="r" b="b"/>
            <a:pathLst>
              <a:path w="1278889" h="1972310">
                <a:moveTo>
                  <a:pt x="0" y="0"/>
                </a:moveTo>
                <a:lnTo>
                  <a:pt x="1278636" y="0"/>
                </a:lnTo>
                <a:lnTo>
                  <a:pt x="1278636" y="1972056"/>
                </a:lnTo>
                <a:lnTo>
                  <a:pt x="0" y="1972056"/>
                </a:lnTo>
                <a:lnTo>
                  <a:pt x="0" y="0"/>
                </a:lnTo>
                <a:close/>
              </a:path>
            </a:pathLst>
          </a:custGeom>
          <a:ln w="25907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52016" y="4632959"/>
            <a:ext cx="1332230" cy="464820"/>
          </a:xfrm>
          <a:custGeom>
            <a:avLst/>
            <a:gdLst/>
            <a:ahLst/>
            <a:cxnLst/>
            <a:rect l="l" t="t" r="r" b="b"/>
            <a:pathLst>
              <a:path w="1332230" h="464820">
                <a:moveTo>
                  <a:pt x="0" y="0"/>
                </a:moveTo>
                <a:lnTo>
                  <a:pt x="1331976" y="0"/>
                </a:lnTo>
                <a:lnTo>
                  <a:pt x="1331976" y="464819"/>
                </a:lnTo>
                <a:lnTo>
                  <a:pt x="0" y="464819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66911" y="4082152"/>
            <a:ext cx="7297577" cy="931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0650" algn="r"/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b="1" spc="-1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10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ene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1"/>
              </a:spcBef>
            </a:pPr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6140450" algn="ctr"/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marR="6142355" algn="ctr">
              <a:spcBef>
                <a:spcPts val="10"/>
              </a:spcBef>
            </a:pP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52016" y="5120640"/>
            <a:ext cx="1322844" cy="1257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651254" y="4632197"/>
            <a:ext cx="1332230" cy="1781810"/>
          </a:xfrm>
          <a:custGeom>
            <a:avLst/>
            <a:gdLst/>
            <a:ahLst/>
            <a:cxnLst/>
            <a:rect l="l" t="t" r="r" b="b"/>
            <a:pathLst>
              <a:path w="1332230" h="1781810">
                <a:moveTo>
                  <a:pt x="0" y="0"/>
                </a:moveTo>
                <a:lnTo>
                  <a:pt x="1331976" y="0"/>
                </a:lnTo>
                <a:lnTo>
                  <a:pt x="1331976" y="1781556"/>
                </a:lnTo>
                <a:lnTo>
                  <a:pt x="0" y="178155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2127" y="246888"/>
            <a:ext cx="1679447" cy="527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86511" y="271271"/>
            <a:ext cx="1679447" cy="527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75843" y="260604"/>
            <a:ext cx="1676400" cy="52451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0" rIns="0" bIns="0" rtlCol="0">
            <a:spAutoFit/>
          </a:bodyPr>
          <a:lstStyle/>
          <a:p>
            <a:pPr marL="107950"/>
            <a:r>
              <a:rPr sz="2800" b="1" spc="-30" dirty="0">
                <a:solidFill>
                  <a:srgbClr val="000099"/>
                </a:solidFill>
                <a:latin typeface="Arial"/>
                <a:cs typeface="Arial"/>
              </a:rPr>
              <a:t>B</a:t>
            </a:r>
            <a:r>
              <a:rPr sz="2800" b="1" spc="-10" dirty="0">
                <a:solidFill>
                  <a:srgbClr val="006699"/>
                </a:solidFill>
                <a:latin typeface="Arial"/>
                <a:cs typeface="Arial"/>
              </a:rPr>
              <a:t>I</a:t>
            </a:r>
            <a:r>
              <a:rPr sz="2800" b="1" spc="-30" dirty="0">
                <a:solidFill>
                  <a:srgbClr val="9900FF"/>
                </a:solidFill>
                <a:latin typeface="Arial"/>
                <a:cs typeface="Arial"/>
              </a:rPr>
              <a:t>O</a:t>
            </a:r>
            <a:r>
              <a:rPr b="1" spc="-5" dirty="0">
                <a:solidFill>
                  <a:srgbClr val="5F5F5F"/>
                </a:solidFill>
                <a:latin typeface="Arial"/>
                <a:cs typeface="Arial"/>
              </a:rPr>
              <a:t>*</a:t>
            </a:r>
            <a:r>
              <a:rPr sz="2800" b="1" spc="-25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sz="2800" b="1" spc="-235" dirty="0">
                <a:solidFill>
                  <a:srgbClr val="CC0066"/>
                </a:solidFill>
                <a:latin typeface="Arial"/>
                <a:cs typeface="Arial"/>
              </a:rPr>
              <a:t>A</a:t>
            </a:r>
            <a:r>
              <a:rPr sz="2800" b="1" spc="-20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endParaRPr sz="2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95148" y="6422595"/>
            <a:ext cx="25209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0"/>
            <a:fld id="{81D60167-4931-47E6-BA6A-407CBD079E47}" type="slidenum">
              <a:rPr sz="1200" dirty="0">
                <a:solidFill>
                  <a:srgbClr val="8A8A8A"/>
                </a:solidFill>
                <a:latin typeface="Arial"/>
                <a:cs typeface="Arial"/>
              </a:rPr>
              <a:pPr marL="44450"/>
              <a:t>42</a:t>
            </a:fld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29"/>
          <p:cNvSpPr/>
          <p:nvPr/>
        </p:nvSpPr>
        <p:spPr>
          <a:xfrm>
            <a:off x="685800" y="2488566"/>
            <a:ext cx="1278890" cy="407034"/>
          </a:xfrm>
          <a:custGeom>
            <a:avLst/>
            <a:gdLst/>
            <a:ahLst/>
            <a:cxnLst/>
            <a:rect l="l" t="t" r="r" b="b"/>
            <a:pathLst>
              <a:path w="1278889" h="407035">
                <a:moveTo>
                  <a:pt x="0" y="0"/>
                </a:moveTo>
                <a:lnTo>
                  <a:pt x="1278636" y="0"/>
                </a:lnTo>
                <a:lnTo>
                  <a:pt x="1278636" y="406908"/>
                </a:lnTo>
                <a:lnTo>
                  <a:pt x="0" y="40690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37"/>
          <p:cNvSpPr txBox="1"/>
          <p:nvPr/>
        </p:nvSpPr>
        <p:spPr>
          <a:xfrm>
            <a:off x="827405" y="2522220"/>
            <a:ext cx="1077595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" algn="ctr"/>
            <a:r>
              <a:rPr sz="1400" b="1" spc="-10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00" b="1" spc="-1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b="1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10"/>
              </a:spcBef>
            </a:pP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rr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ad</a:t>
            </a:r>
            <a:r>
              <a:rPr sz="1100" b="1" spc="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100" b="1" spc="-10" dirty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100" b="1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prstClr val="black"/>
                </a:solidFill>
                <a:latin typeface="Arial"/>
                <a:cs typeface="Arial"/>
              </a:rPr>
              <a:t>Ca</a:t>
            </a:r>
            <a:r>
              <a:rPr sz="1100" b="1" spc="-15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1100" b="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990600" y="1383268"/>
            <a:ext cx="2136803" cy="369332"/>
          </a:xfrm>
          <a:prstGeom prst="rect">
            <a:avLst/>
          </a:prstGeom>
          <a:solidFill>
            <a:srgbClr val="000099">
              <a:alpha val="78000"/>
            </a:srgbClr>
          </a:solidFill>
        </p:spPr>
        <p:txBody>
          <a:bodyPr wrap="none">
            <a:spAutoFit/>
          </a:bodyPr>
          <a:lstStyle/>
          <a:p>
            <a:pPr marL="12700"/>
            <a:r>
              <a:rPr lang="en-US" b="1" spc="-20" dirty="0" smtClean="0">
                <a:solidFill>
                  <a:prstClr val="white"/>
                </a:solidFill>
                <a:latin typeface="Arial Narrow"/>
                <a:cs typeface="Arial Narrow"/>
              </a:rPr>
              <a:t>UN</a:t>
            </a:r>
            <a:r>
              <a:rPr lang="en-US" b="1" spc="-15" dirty="0" smtClean="0">
                <a:solidFill>
                  <a:prstClr val="white"/>
                </a:solidFill>
                <a:latin typeface="Arial Narrow"/>
                <a:cs typeface="Arial Narrow"/>
              </a:rPr>
              <a:t>I</a:t>
            </a:r>
            <a:r>
              <a:rPr lang="en-US" b="1" spc="-20" dirty="0" smtClean="0">
                <a:solidFill>
                  <a:prstClr val="white"/>
                </a:solidFill>
                <a:latin typeface="Arial Narrow"/>
                <a:cs typeface="Arial Narrow"/>
              </a:rPr>
              <a:t>LAC</a:t>
            </a:r>
            <a:r>
              <a:rPr lang="en-US" b="1" spc="20" dirty="0" smtClean="0">
                <a:solidFill>
                  <a:prstClr val="white"/>
                </a:solidFill>
                <a:latin typeface="Arial Narrow"/>
                <a:cs typeface="Arial Narrow"/>
              </a:rPr>
              <a:t> </a:t>
            </a:r>
            <a:r>
              <a:rPr lang="en-US" b="1" spc="-15" dirty="0" smtClean="0">
                <a:solidFill>
                  <a:prstClr val="white"/>
                </a:solidFill>
                <a:latin typeface="Arial Narrow"/>
                <a:cs typeface="Arial Narrow"/>
              </a:rPr>
              <a:t>u</a:t>
            </a:r>
            <a:r>
              <a:rPr lang="en-US" b="1" spc="-20" dirty="0" smtClean="0">
                <a:solidFill>
                  <a:prstClr val="white"/>
                </a:solidFill>
                <a:latin typeface="Arial Narrow"/>
                <a:cs typeface="Arial Narrow"/>
              </a:rPr>
              <a:t>se</a:t>
            </a:r>
            <a:r>
              <a:rPr lang="en-US" b="1" spc="-10" dirty="0" smtClean="0">
                <a:solidFill>
                  <a:prstClr val="white"/>
                </a:solidFill>
                <a:latin typeface="Arial Narrow"/>
                <a:cs typeface="Arial Narrow"/>
              </a:rPr>
              <a:t>r f</a:t>
            </a:r>
            <a:r>
              <a:rPr lang="en-US" b="1" spc="-15" dirty="0" smtClean="0">
                <a:solidFill>
                  <a:prstClr val="white"/>
                </a:solidFill>
                <a:latin typeface="Arial Narrow"/>
                <a:cs typeface="Arial Narrow"/>
              </a:rPr>
              <a:t>acilities</a:t>
            </a:r>
            <a:endParaRPr lang="en-US" dirty="0">
              <a:solidFill>
                <a:prstClr val="white"/>
              </a:solidFill>
              <a:latin typeface="Arial Narrow"/>
              <a:cs typeface="Arial Narrow"/>
            </a:endParaRPr>
          </a:p>
        </p:txBody>
      </p:sp>
      <p:sp>
        <p:nvSpPr>
          <p:cNvPr id="52" name="object 12"/>
          <p:cNvSpPr/>
          <p:nvPr/>
        </p:nvSpPr>
        <p:spPr>
          <a:xfrm>
            <a:off x="3048000" y="3200400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4">
                <a:moveTo>
                  <a:pt x="0" y="165955"/>
                </a:moveTo>
                <a:lnTo>
                  <a:pt x="5625" y="122931"/>
                </a:lnTo>
                <a:lnTo>
                  <a:pt x="21528" y="84108"/>
                </a:lnTo>
                <a:lnTo>
                  <a:pt x="46251" y="50945"/>
                </a:lnTo>
                <a:lnTo>
                  <a:pt x="78334" y="24900"/>
                </a:lnTo>
                <a:lnTo>
                  <a:pt x="116318" y="7432"/>
                </a:lnTo>
                <a:lnTo>
                  <a:pt x="158746" y="0"/>
                </a:lnTo>
                <a:lnTo>
                  <a:pt x="174246" y="590"/>
                </a:lnTo>
                <a:lnTo>
                  <a:pt x="217818" y="9350"/>
                </a:lnTo>
                <a:lnTo>
                  <a:pt x="256076" y="27529"/>
                </a:lnTo>
                <a:lnTo>
                  <a:pt x="287833" y="53761"/>
                </a:lnTo>
                <a:lnTo>
                  <a:pt x="311902" y="86677"/>
                </a:lnTo>
                <a:lnTo>
                  <a:pt x="327095" y="124912"/>
                </a:lnTo>
                <a:lnTo>
                  <a:pt x="331708" y="152682"/>
                </a:lnTo>
                <a:lnTo>
                  <a:pt x="331193" y="168770"/>
                </a:lnTo>
                <a:lnTo>
                  <a:pt x="322876" y="213700"/>
                </a:lnTo>
                <a:lnTo>
                  <a:pt x="305411" y="252860"/>
                </a:lnTo>
                <a:lnTo>
                  <a:pt x="280100" y="285261"/>
                </a:lnTo>
                <a:lnTo>
                  <a:pt x="248242" y="309914"/>
                </a:lnTo>
                <a:lnTo>
                  <a:pt x="211139" y="325831"/>
                </a:lnTo>
                <a:lnTo>
                  <a:pt x="170090" y="332024"/>
                </a:lnTo>
                <a:lnTo>
                  <a:pt x="154943" y="331404"/>
                </a:lnTo>
                <a:lnTo>
                  <a:pt x="112181" y="322421"/>
                </a:lnTo>
                <a:lnTo>
                  <a:pt x="74453" y="303852"/>
                </a:lnTo>
                <a:lnTo>
                  <a:pt x="43067" y="277104"/>
                </a:lnTo>
                <a:lnTo>
                  <a:pt x="19331" y="243587"/>
                </a:lnTo>
                <a:lnTo>
                  <a:pt x="4556" y="204707"/>
                </a:lnTo>
                <a:lnTo>
                  <a:pt x="0" y="165955"/>
                </a:lnTo>
                <a:close/>
              </a:path>
            </a:pathLst>
          </a:custGeom>
          <a:ln w="31750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 flipH="1" flipV="1">
            <a:off x="2313439" y="1752600"/>
            <a:ext cx="827193" cy="1519626"/>
          </a:xfrm>
          <a:prstGeom prst="straightConnector1">
            <a:avLst/>
          </a:prstGeom>
          <a:ln w="254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/>
            <a:fld id="{81D60167-4931-47E6-BA6A-407CBD079E47}" type="slidenum">
              <a:rPr lang="en-US" spc="-10" smtClean="0">
                <a:solidFill>
                  <a:prstClr val="white"/>
                </a:solidFill>
              </a:rPr>
              <a:pPr marL="25400"/>
              <a:t>42</a:t>
            </a:fld>
            <a:endParaRPr lang="en-US" spc="-1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52277"/>
            <a:ext cx="3240360" cy="272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59790"/>
            <a:ext cx="8242970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NUSTAR - Origin of elements in the universe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13317" name="Rechteck 13316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8159" y="1308225"/>
            <a:ext cx="4431833" cy="2912863"/>
            <a:chOff x="1152525" y="1225123"/>
            <a:chExt cx="7282417" cy="5354657"/>
          </a:xfrm>
        </p:grpSpPr>
        <p:pic>
          <p:nvPicPr>
            <p:cNvPr id="3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65" y="1997282"/>
              <a:ext cx="1851301" cy="122400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859" y="3410159"/>
              <a:ext cx="1227948" cy="1224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416" y="4198184"/>
              <a:ext cx="1224000" cy="1224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  <p:pic>
          <p:nvPicPr>
            <p:cNvPr id="11" name="Picture 7" descr="ab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" t="25349" r="9021" b="23842"/>
            <a:stretch>
              <a:fillRect/>
            </a:stretch>
          </p:blipFill>
          <p:spPr bwMode="auto">
            <a:xfrm>
              <a:off x="5419726" y="4335413"/>
              <a:ext cx="818072" cy="60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hteck 37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536504" y="1516722"/>
            <a:ext cx="4572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156176" y="5786100"/>
            <a:ext cx="244827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400" dirty="0" smtClean="0"/>
              <a:t>ILIMA, EXL at CR </a:t>
            </a:r>
            <a:br>
              <a:rPr lang="de-DE" sz="1400" dirty="0" smtClean="0"/>
            </a:br>
            <a:r>
              <a:rPr lang="de-DE" sz="1400" dirty="0" err="1" smtClean="0"/>
              <a:t>and</a:t>
            </a:r>
            <a:r>
              <a:rPr lang="de-DE" sz="1400" dirty="0" smtClean="0"/>
              <a:t> at ESR, HESR, </a:t>
            </a:r>
            <a:r>
              <a:rPr lang="de-DE" sz="1400" dirty="0" err="1" smtClean="0"/>
              <a:t>Cryring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47" name="Textfeld 46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8" name="Textfeld 47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49" name="Textfeld 48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51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13321" name="Pfeil nach rechts 13320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037823" y="2564904"/>
            <a:ext cx="392666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defTabSz="914400"/>
            <a:r>
              <a:rPr lang="de-DE" sz="2000" dirty="0" smtClean="0"/>
              <a:t>„</a:t>
            </a:r>
            <a:r>
              <a:rPr lang="en-US" sz="2000" dirty="0" smtClean="0">
                <a:solidFill>
                  <a:prstClr val="black"/>
                </a:solidFill>
              </a:rPr>
              <a:t>Nucleosynthesis sites” </a:t>
            </a:r>
            <a:r>
              <a:rPr lang="en-US" sz="2000" dirty="0">
                <a:solidFill>
                  <a:prstClr val="black"/>
                </a:solidFill>
              </a:rPr>
              <a:t>at FAIR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41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0" name="Foliennummernplatzhalter 3"/>
          <p:cNvSpPr txBox="1">
            <a:spLocks/>
          </p:cNvSpPr>
          <p:nvPr/>
        </p:nvSpPr>
        <p:spPr>
          <a:xfrm>
            <a:off x="8117392" y="6597352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1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 rot="20311306">
            <a:off x="2042931" y="5217721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59790"/>
            <a:ext cx="8242970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NUSTAR - Origin of elements in the universe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13317" name="Rechteck 13316"/>
          <p:cNvSpPr/>
          <p:nvPr/>
        </p:nvSpPr>
        <p:spPr>
          <a:xfrm>
            <a:off x="0" y="1196752"/>
            <a:ext cx="9144000" cy="5400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8159" y="1308225"/>
            <a:ext cx="4431833" cy="2912863"/>
            <a:chOff x="1152525" y="1225123"/>
            <a:chExt cx="7282417" cy="5354657"/>
          </a:xfrm>
        </p:grpSpPr>
        <p:pic>
          <p:nvPicPr>
            <p:cNvPr id="3" name="Picture 3" descr="Nuklidkarte 26 Nov 200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1225123"/>
              <a:ext cx="7282417" cy="535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765" y="1997282"/>
              <a:ext cx="1851301" cy="122400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859" y="3410159"/>
              <a:ext cx="1227948" cy="1224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19" y="1236038"/>
              <a:ext cx="2283734" cy="152248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416" y="4198184"/>
              <a:ext cx="1224000" cy="1224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550" y="5206212"/>
              <a:ext cx="1223402" cy="1223402"/>
            </a:xfrm>
            <a:prstGeom prst="rect">
              <a:avLst/>
            </a:prstGeom>
          </p:spPr>
        </p:pic>
        <p:pic>
          <p:nvPicPr>
            <p:cNvPr id="11" name="Picture 7" descr="ab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" t="25349" r="9021" b="23842"/>
            <a:stretch>
              <a:fillRect/>
            </a:stretch>
          </p:blipFill>
          <p:spPr bwMode="auto">
            <a:xfrm>
              <a:off x="5419726" y="4335413"/>
              <a:ext cx="818072" cy="60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hteck 37"/>
          <p:cNvSpPr/>
          <p:nvPr/>
        </p:nvSpPr>
        <p:spPr>
          <a:xfrm rot="20311306">
            <a:off x="2177771" y="3931804"/>
            <a:ext cx="3355130" cy="931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 rot="20298117">
            <a:off x="-583229" y="3123949"/>
            <a:ext cx="11274090" cy="5247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6" y="3133796"/>
            <a:ext cx="7478948" cy="37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feld 44"/>
          <p:cNvSpPr txBox="1"/>
          <p:nvPr/>
        </p:nvSpPr>
        <p:spPr>
          <a:xfrm>
            <a:off x="4572000" y="1444714"/>
            <a:ext cx="45235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</a:lstStyle>
          <a:p>
            <a:r>
              <a:rPr lang="de-DE" sz="2000" dirty="0" smtClean="0">
                <a:solidFill>
                  <a:prstClr val="black"/>
                </a:solidFill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</a:rPr>
              <a:t>Nucleosynthesis</a:t>
            </a:r>
            <a:r>
              <a:rPr lang="de-DE" sz="2000" dirty="0" smtClean="0">
                <a:solidFill>
                  <a:prstClr val="black"/>
                </a:solidFill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</a:rPr>
              <a:t>sites</a:t>
            </a:r>
            <a:r>
              <a:rPr lang="de-DE" sz="2000" dirty="0" smtClean="0">
                <a:solidFill>
                  <a:prstClr val="black"/>
                </a:solidFill>
              </a:rPr>
              <a:t>“ in </a:t>
            </a:r>
            <a:r>
              <a:rPr lang="de-DE" sz="2000" dirty="0" err="1">
                <a:solidFill>
                  <a:prstClr val="black"/>
                </a:solidFill>
              </a:rPr>
              <a:t>the</a:t>
            </a:r>
            <a:r>
              <a:rPr lang="de-DE" sz="2000" dirty="0">
                <a:solidFill>
                  <a:prstClr val="black"/>
                </a:solidFill>
              </a:rPr>
              <a:t> </a:t>
            </a:r>
            <a:r>
              <a:rPr lang="de-DE" sz="2000" dirty="0" err="1">
                <a:solidFill>
                  <a:prstClr val="black"/>
                </a:solidFill>
              </a:rPr>
              <a:t>universe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495634" y="5481850"/>
            <a:ext cx="652743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r>
              <a:rPr lang="de-DE" sz="1400" dirty="0"/>
              <a:t>ILIMA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020272" y="4833778"/>
            <a:ext cx="502061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457200"/>
            <a:r>
              <a:rPr lang="de-DE" sz="1400" dirty="0">
                <a:solidFill>
                  <a:srgbClr val="000000"/>
                </a:solidFill>
              </a:rPr>
              <a:t>R</a:t>
            </a:r>
            <a:r>
              <a:rPr lang="de-DE" sz="1400" baseline="30000" dirty="0">
                <a:solidFill>
                  <a:srgbClr val="000000"/>
                </a:solidFill>
              </a:rPr>
              <a:t>3</a:t>
            </a:r>
            <a:r>
              <a:rPr lang="de-DE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48" name="Textfeld 47"/>
          <p:cNvSpPr txBox="1"/>
          <p:nvPr/>
        </p:nvSpPr>
        <p:spPr>
          <a:xfrm rot="18366566">
            <a:off x="5984545" y="3844149"/>
            <a:ext cx="143438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HISPEC/DESPEC</a:t>
            </a:r>
          </a:p>
        </p:txBody>
      </p:sp>
      <p:sp>
        <p:nvSpPr>
          <p:cNvPr id="49" name="Textfeld 48"/>
          <p:cNvSpPr txBox="1"/>
          <p:nvPr/>
        </p:nvSpPr>
        <p:spPr>
          <a:xfrm rot="18366566">
            <a:off x="4991013" y="3865823"/>
            <a:ext cx="1309782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de-DE" sz="1200" dirty="0"/>
              <a:t>MATS &amp; </a:t>
            </a:r>
            <a:r>
              <a:rPr lang="de-DE" sz="1200" dirty="0" err="1"/>
              <a:t>LaSpec</a:t>
            </a:r>
            <a:endParaRPr lang="de-DE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3203848" y="5193818"/>
            <a:ext cx="80021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SFRS</a:t>
            </a:r>
          </a:p>
        </p:txBody>
      </p:sp>
      <p:sp>
        <p:nvSpPr>
          <p:cNvPr id="51" name="Textfeld 4"/>
          <p:cNvSpPr txBox="1"/>
          <p:nvPr/>
        </p:nvSpPr>
        <p:spPr>
          <a:xfrm>
            <a:off x="1979712" y="5697874"/>
            <a:ext cx="109183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600">
                <a:solidFill>
                  <a:srgbClr val="000000"/>
                </a:solidFill>
              </a:defRPr>
            </a:lvl1pPr>
          </a:lstStyle>
          <a:p>
            <a:pPr algn="ctr"/>
            <a:r>
              <a:rPr lang="de-DE" sz="1200" dirty="0" err="1"/>
              <a:t>production</a:t>
            </a:r>
            <a:endParaRPr lang="de-DE" sz="1200" dirty="0"/>
          </a:p>
          <a:p>
            <a:pPr algn="ctr"/>
            <a:r>
              <a:rPr lang="de-DE" sz="1200" dirty="0" err="1"/>
              <a:t>target</a:t>
            </a:r>
            <a:endParaRPr lang="de-DE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395536" y="5589240"/>
            <a:ext cx="56938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defTabSz="457200">
              <a:defRPr>
                <a:solidFill>
                  <a:srgbClr val="000000"/>
                </a:solidFill>
              </a:defRPr>
            </a:lvl1pPr>
          </a:lstStyle>
          <a:p>
            <a:r>
              <a:rPr lang="en-US" b="1" dirty="0" smtClean="0"/>
              <a:t>SIS</a:t>
            </a:r>
            <a:br>
              <a:rPr lang="en-US" b="1" dirty="0" smtClean="0"/>
            </a:br>
            <a:r>
              <a:rPr lang="en-US" b="1" dirty="0" smtClean="0"/>
              <a:t>100</a:t>
            </a:r>
            <a:endParaRPr lang="en-US" b="1" dirty="0"/>
          </a:p>
        </p:txBody>
      </p:sp>
      <p:sp>
        <p:nvSpPr>
          <p:cNvPr id="13321" name="Pfeil nach rechts 13320"/>
          <p:cNvSpPr/>
          <p:nvPr/>
        </p:nvSpPr>
        <p:spPr>
          <a:xfrm>
            <a:off x="1259484" y="5661248"/>
            <a:ext cx="432196" cy="445944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932040" y="1955448"/>
            <a:ext cx="3531129" cy="9694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defTabSz="457200">
              <a:defRPr sz="1900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dirty="0" smtClean="0"/>
              <a:t>High SIS100 energies + SFRS: superior </a:t>
            </a:r>
            <a:r>
              <a:rPr lang="en-US" dirty="0"/>
              <a:t>charge separation </a:t>
            </a:r>
          </a:p>
          <a:p>
            <a:pPr algn="ctr"/>
            <a:r>
              <a:rPr lang="en-US" dirty="0"/>
              <a:t>and beam </a:t>
            </a: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4427984" y="2996952"/>
            <a:ext cx="4451584" cy="38189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523592" cy="3677353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41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1" name="Foliennummernplatzhalter 3"/>
          <p:cNvSpPr txBox="1">
            <a:spLocks/>
          </p:cNvSpPr>
          <p:nvPr/>
        </p:nvSpPr>
        <p:spPr>
          <a:xfrm>
            <a:off x="8117392" y="6597352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96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274761" y="228600"/>
            <a:ext cx="9121775" cy="490538"/>
          </a:xfrm>
        </p:spPr>
        <p:txBody>
          <a:bodyPr/>
          <a:lstStyle/>
          <a:p>
            <a:pPr eaLnBrk="1" hangingPunct="1"/>
            <a:r>
              <a:rPr lang="en-US" altLang="de-DE" b="1" dirty="0" smtClean="0"/>
              <a:t>Unparalleled features of (Super)FRS separator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29514"/>
              </p:ext>
            </p:extLst>
          </p:nvPr>
        </p:nvGraphicFramePr>
        <p:xfrm>
          <a:off x="107504" y="1052736"/>
          <a:ext cx="8947215" cy="52598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6584"/>
                <a:gridCol w="1872208"/>
                <a:gridCol w="1818423"/>
              </a:tblGrid>
              <a:tr h="413518">
                <a:tc>
                  <a:txBody>
                    <a:bodyPr/>
                    <a:lstStyle/>
                    <a:p>
                      <a:r>
                        <a:rPr lang="de-DE" dirty="0" smtClean="0"/>
                        <a:t>Feature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FRS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Super-FRS</a:t>
                      </a:r>
                      <a:endParaRPr lang="de-DE" dirty="0"/>
                    </a:p>
                  </a:txBody>
                  <a:tcPr/>
                </a:tc>
              </a:tr>
              <a:tr h="8519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ym typeface="Times" pitchFamily="18" charset="0"/>
                        </a:rPr>
                        <a:t>In the</a:t>
                      </a:r>
                      <a:r>
                        <a:rPr lang="en-US" altLang="fi-FI" sz="1800" baseline="0" dirty="0" smtClean="0">
                          <a:sym typeface="Times" pitchFamily="18" charset="0"/>
                        </a:rPr>
                        <a:t> SIS-18/SIS-100 energy domain: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baseline="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worldwide u</a:t>
                      </a: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nique</a:t>
                      </a:r>
                      <a:r>
                        <a:rPr lang="en-US" altLang="fi-FI" sz="1800" baseline="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 separator and high-resolution spectrometer</a:t>
                      </a:r>
                      <a:endParaRPr lang="en-US" altLang="fi-FI" sz="1800" dirty="0" smtClean="0">
                        <a:solidFill>
                          <a:srgbClr val="FF0000"/>
                        </a:solidFill>
                        <a:ea typeface="ヒラギノ明朝 ProN W6"/>
                        <a:cs typeface="ヒラギノ明朝 ProN W6"/>
                        <a:sym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 anchor="ctr"/>
                </a:tc>
              </a:tr>
              <a:tr h="8519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ym typeface="Times" pitchFamily="18" charset="0"/>
                        </a:rPr>
                        <a:t>Take advantage of </a:t>
                      </a: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high-energy </a:t>
                      </a:r>
                      <a:r>
                        <a:rPr lang="en-US" altLang="fi-FI" sz="1800" dirty="0" smtClean="0">
                          <a:sym typeface="Times" pitchFamily="18" charset="0"/>
                        </a:rPr>
                        <a:t>and </a:t>
                      </a: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high-intensity beams</a:t>
                      </a:r>
                      <a:r>
                        <a:rPr lang="en-US" altLang="fi-FI" sz="1800" dirty="0" smtClean="0">
                          <a:sym typeface="Times" pitchFamily="18" charset="0"/>
                        </a:rPr>
                        <a:t> (cross sections, thick targets, kinematical forward focusing,</a:t>
                      </a:r>
                      <a:r>
                        <a:rPr lang="en-US" altLang="fi-FI" sz="1800" baseline="0" dirty="0" smtClean="0">
                          <a:sym typeface="Times" pitchFamily="18" charset="0"/>
                        </a:rPr>
                        <a:t> fully stripped ions, etc.)</a:t>
                      </a:r>
                      <a:endParaRPr lang="en-US" altLang="fi-FI" sz="1800" dirty="0" smtClean="0">
                        <a:solidFill>
                          <a:srgbClr val="2B2922"/>
                        </a:solidFill>
                        <a:ea typeface="ヒラギノ明朝 ProN W6"/>
                        <a:cs typeface="ヒラギノ明朝 ProN W6"/>
                        <a:sym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+</a:t>
                      </a:r>
                      <a:endParaRPr lang="de-D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++</a:t>
                      </a:r>
                      <a:endParaRPr lang="de-D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19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Primary and secondary nuclear beams </a:t>
                      </a:r>
                      <a:r>
                        <a:rPr lang="en-US" altLang="fi-FI" sz="1800" dirty="0" smtClean="0">
                          <a:sym typeface="Times" pitchFamily="18" charset="0"/>
                        </a:rPr>
                        <a:t>of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all</a:t>
                      </a:r>
                      <a:r>
                        <a:rPr lang="en-US" altLang="fi-FI" sz="1800" dirty="0" smtClean="0">
                          <a:sym typeface="Times" pitchFamily="18" charset="0"/>
                        </a:rPr>
                        <a:t> elements from protons up to uranium with energies up to ...</a:t>
                      </a:r>
                      <a:endParaRPr lang="en-US" altLang="fi-FI" sz="1800" dirty="0" smtClean="0">
                        <a:solidFill>
                          <a:srgbClr val="2B2922"/>
                        </a:solidFill>
                        <a:ea typeface="ヒラギノ明朝 ProN W6"/>
                        <a:cs typeface="ヒラギノ明朝 ProN W6"/>
                        <a:sym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4.5 </a:t>
                      </a:r>
                      <a:r>
                        <a:rPr lang="de-DE" sz="1800" kern="1200" dirty="0" err="1" smtClean="0"/>
                        <a:t>GeV</a:t>
                      </a:r>
                      <a:r>
                        <a:rPr lang="de-DE" sz="1800" kern="1200" dirty="0" smtClean="0"/>
                        <a:t> (p)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1.0 </a:t>
                      </a:r>
                      <a:r>
                        <a:rPr lang="de-DE" sz="1800" kern="1200" dirty="0" err="1" smtClean="0"/>
                        <a:t>GeV</a:t>
                      </a:r>
                      <a:r>
                        <a:rPr lang="de-DE" sz="1800" kern="1200" dirty="0" smtClean="0"/>
                        <a:t>/u (U)</a:t>
                      </a:r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5.1 </a:t>
                      </a:r>
                      <a:r>
                        <a:rPr lang="de-DE" sz="1800" kern="1200" dirty="0" err="1" smtClean="0"/>
                        <a:t>GeV</a:t>
                      </a:r>
                      <a:r>
                        <a:rPr lang="de-DE" sz="1800" kern="1200" dirty="0" smtClean="0"/>
                        <a:t> (p)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800" kern="1200" dirty="0" smtClean="0"/>
                        <a:t>1.5 </a:t>
                      </a:r>
                      <a:r>
                        <a:rPr lang="de-DE" sz="1800" kern="1200" dirty="0" err="1" smtClean="0"/>
                        <a:t>GeV</a:t>
                      </a:r>
                      <a:r>
                        <a:rPr lang="de-DE" sz="1800" kern="1200" dirty="0" smtClean="0"/>
                        <a:t>/u (U)</a:t>
                      </a:r>
                      <a:endParaRPr lang="de-DE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519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ym typeface="Times" pitchFamily="18" charset="0"/>
                        </a:rPr>
                        <a:t>High </a:t>
                      </a: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primary-beam suppression power, high separation power, high background suppression</a:t>
                      </a:r>
                      <a:endParaRPr lang="de-D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fi-FI" sz="1800" dirty="0" smtClean="0">
                        <a:solidFill>
                          <a:srgbClr val="FF0000"/>
                        </a:solidFill>
                        <a:ea typeface="ヒラギノ明朝 ProN W6"/>
                        <a:cs typeface="ヒラギノ明朝 ProN W6"/>
                        <a:sym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kern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/>
                        <a:t>++</a:t>
                      </a:r>
                    </a:p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10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fi-FI" sz="1800" dirty="0" smtClean="0">
                          <a:sym typeface="Times" pitchFamily="18" charset="0"/>
                        </a:rPr>
                        <a:t>Unique </a:t>
                      </a:r>
                      <a:r>
                        <a:rPr lang="en-US" altLang="fi-FI" sz="180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high momentum-resolution, multiple-stage spectrometer </a:t>
                      </a:r>
                      <a:r>
                        <a:rPr lang="en-US" altLang="fi-FI" sz="1800" dirty="0" smtClean="0">
                          <a:sym typeface="Times" pitchFamily="18" charset="0"/>
                        </a:rPr>
                        <a:t>with large acceptance and flexible ion-optical settings</a:t>
                      </a:r>
                      <a:r>
                        <a:rPr lang="en-US" altLang="fi-FI" sz="1800" baseline="0" dirty="0" smtClean="0">
                          <a:sym typeface="Times" pitchFamily="18" charset="0"/>
                        </a:rPr>
                        <a:t> and </a:t>
                      </a:r>
                      <a:r>
                        <a:rPr lang="en-US" altLang="fi-FI" sz="1800" baseline="0" dirty="0" smtClean="0">
                          <a:solidFill>
                            <a:srgbClr val="FF0000"/>
                          </a:solidFill>
                          <a:sym typeface="Times" pitchFamily="18" charset="0"/>
                        </a:rPr>
                        <a:t>dispersion matching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/>
                        <a:t>2 </a:t>
                      </a:r>
                      <a:r>
                        <a:rPr lang="de-DE" sz="1800" kern="1200" dirty="0" err="1" smtClean="0"/>
                        <a:t>or</a:t>
                      </a:r>
                      <a:r>
                        <a:rPr lang="de-DE" sz="1800" kern="1200" dirty="0" smtClean="0"/>
                        <a:t> 3 </a:t>
                      </a:r>
                      <a:r>
                        <a:rPr lang="de-DE" sz="1800" kern="1200" dirty="0" err="1" smtClean="0"/>
                        <a:t>stages</a:t>
                      </a:r>
                      <a:r>
                        <a:rPr lang="de-DE" sz="1800" kern="1200" dirty="0" smtClean="0"/>
                        <a:t> plus </a:t>
                      </a:r>
                      <a:r>
                        <a:rPr lang="de-DE" sz="1800" kern="1200" dirty="0" err="1" smtClean="0"/>
                        <a:t>supplemen-tary</a:t>
                      </a:r>
                      <a:r>
                        <a:rPr lang="de-DE" sz="1800" kern="1200" dirty="0" smtClean="0"/>
                        <a:t> </a:t>
                      </a:r>
                      <a:r>
                        <a:rPr lang="de-DE" sz="1800" kern="1200" dirty="0" err="1" smtClean="0"/>
                        <a:t>detectors</a:t>
                      </a:r>
                      <a:endParaRPr lang="de-DE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de-D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 smtClean="0"/>
                        <a:t>Multiple </a:t>
                      </a:r>
                      <a:r>
                        <a:rPr lang="de-DE" sz="1800" kern="1200" dirty="0" err="1" smtClean="0"/>
                        <a:t>stages</a:t>
                      </a:r>
                      <a:r>
                        <a:rPr lang="de-DE" sz="1800" kern="1200" dirty="0" smtClean="0"/>
                        <a:t>, </a:t>
                      </a:r>
                      <a:r>
                        <a:rPr lang="de-DE" sz="1800" kern="1200" dirty="0" err="1" smtClean="0"/>
                        <a:t>including</a:t>
                      </a:r>
                      <a:r>
                        <a:rPr lang="de-DE" sz="1800" kern="1200" dirty="0" smtClean="0"/>
                        <a:t> E-</a:t>
                      </a:r>
                      <a:r>
                        <a:rPr lang="de-DE" sz="1800" kern="1200" dirty="0" err="1" smtClean="0"/>
                        <a:t>buncher</a:t>
                      </a:r>
                      <a:r>
                        <a:rPr lang="de-DE" sz="1800" kern="1200" dirty="0" smtClean="0"/>
                        <a:t>/</a:t>
                      </a:r>
                      <a:r>
                        <a:rPr lang="de-DE" sz="1800" kern="1200" dirty="0" err="1" smtClean="0"/>
                        <a:t>spectr</a:t>
                      </a:r>
                      <a:r>
                        <a:rPr lang="de-DE" sz="1800" kern="1200" dirty="0" smtClean="0"/>
                        <a:t>.</a:t>
                      </a:r>
                      <a:endParaRPr lang="de-DE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de-D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7217C7-E5FA-554C-BAF5-93F559701703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6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8" y="1154928"/>
            <a:ext cx="3259339" cy="220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Rechteck 16"/>
          <p:cNvSpPr/>
          <p:nvPr/>
        </p:nvSpPr>
        <p:spPr>
          <a:xfrm rot="18357019">
            <a:off x="4852558" y="2192720"/>
            <a:ext cx="825330" cy="3524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rot="18366566">
            <a:off x="3849656" y="2057189"/>
            <a:ext cx="1965627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MATS &amp; </a:t>
            </a:r>
            <a:r>
              <a:rPr lang="de-DE" sz="20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LaSpec</a:t>
            </a:r>
            <a:endParaRPr lang="de-DE" sz="20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7381">
            <a:off x="4259233" y="2225473"/>
            <a:ext cx="4141745" cy="48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 rot="20732270">
            <a:off x="6316573" y="2211747"/>
            <a:ext cx="2209607" cy="206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rot="20883354">
            <a:off x="4210771" y="5032531"/>
            <a:ext cx="2053018" cy="8024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012009" y="5949280"/>
            <a:ext cx="5131991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20185076">
            <a:off x="7314579" y="5859003"/>
            <a:ext cx="1117321" cy="10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0">
            <a:off x="131647" y="2536668"/>
            <a:ext cx="6142158" cy="33388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83352" cy="715962"/>
          </a:xfrm>
        </p:spPr>
        <p:txBody>
          <a:bodyPr/>
          <a:lstStyle/>
          <a:p>
            <a:r>
              <a:rPr lang="en-US" dirty="0" smtClean="0"/>
              <a:t>Unique experimental instrumentation and storage rings</a:t>
            </a:r>
            <a:endParaRPr lang="en-US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371153" y="5092067"/>
            <a:ext cx="162935" cy="720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-540568" y="5273939"/>
            <a:ext cx="2560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Production</a:t>
            </a:r>
            <a:r>
              <a:rPr lang="de-DE" sz="2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target</a:t>
            </a:r>
            <a:endParaRPr lang="de-DE" sz="24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88024" y="3867931"/>
            <a:ext cx="172194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409009" y="5019629"/>
            <a:ext cx="928459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ILIMA</a:t>
            </a:r>
            <a:endParaRPr lang="de-DE" sz="20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517700" y="3968246"/>
            <a:ext cx="612300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R</a:t>
            </a:r>
            <a:r>
              <a:rPr lang="de-DE" sz="2000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3</a:t>
            </a: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B</a:t>
            </a:r>
            <a:endParaRPr lang="de-DE" sz="20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4" name="Textfeld 18"/>
          <p:cNvSpPr txBox="1"/>
          <p:nvPr/>
        </p:nvSpPr>
        <p:spPr>
          <a:xfrm>
            <a:off x="1246518" y="4470997"/>
            <a:ext cx="1319667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Super-FRS</a:t>
            </a:r>
            <a:endParaRPr lang="de-DE" sz="20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8366566">
            <a:off x="5047042" y="2606385"/>
            <a:ext cx="2094494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HISPEC/DESPEC</a:t>
            </a:r>
            <a:endParaRPr lang="de-DE" sz="2000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4948051"/>
            <a:ext cx="1371600" cy="914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 rot="18357019">
            <a:off x="4648052" y="2631510"/>
            <a:ext cx="1514522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i="1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2127907"/>
            <a:ext cx="381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794" y="2067731"/>
            <a:ext cx="64081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i="1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SIS100/18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49931" y="5457418"/>
            <a:ext cx="4528804" cy="707886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</a:lstStyle>
          <a:p>
            <a:r>
              <a:rPr lang="en-US" dirty="0" smtClean="0"/>
              <a:t>... plus </a:t>
            </a:r>
            <a:r>
              <a:rPr lang="en-US" dirty="0"/>
              <a:t>exp. opportunities (ILIMA, </a:t>
            </a:r>
            <a:r>
              <a:rPr lang="en-US" dirty="0" err="1"/>
              <a:t>ExL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at storage rings </a:t>
            </a:r>
            <a:r>
              <a:rPr lang="en-US" dirty="0" smtClean="0"/>
              <a:t>CR, HESR</a:t>
            </a:r>
            <a:r>
              <a:rPr lang="en-US" dirty="0"/>
              <a:t>, ESR, </a:t>
            </a:r>
            <a:r>
              <a:rPr lang="en-US" dirty="0" err="1"/>
              <a:t>Cryring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7217C7-E5FA-554C-BAF5-93F559701703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9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5425"/>
            <a:ext cx="9145016" cy="539279"/>
          </a:xfrm>
        </p:spPr>
        <p:txBody>
          <a:bodyPr/>
          <a:lstStyle/>
          <a:p>
            <a:r>
              <a:rPr lang="en-US" dirty="0"/>
              <a:t>Physics </a:t>
            </a:r>
            <a:r>
              <a:rPr lang="en-US" dirty="0" smtClean="0"/>
              <a:t>goals/ highlights </a:t>
            </a:r>
            <a:r>
              <a:rPr lang="en-US" dirty="0"/>
              <a:t>of the NUSTAR day 1  program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8686800" cy="5256212"/>
          </a:xfrm>
        </p:spPr>
        <p:txBody>
          <a:bodyPr/>
          <a:lstStyle/>
          <a:p>
            <a:pPr marL="790575" lvl="1" indent="-457200" algn="just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Understanding </a:t>
            </a:r>
            <a:r>
              <a:rPr lang="en-US" sz="2800" dirty="0">
                <a:solidFill>
                  <a:srgbClr val="000000"/>
                </a:solidFill>
              </a:rPr>
              <a:t>the 3</a:t>
            </a:r>
            <a:r>
              <a:rPr lang="en-US" sz="2800" baseline="30000" dirty="0">
                <a:solidFill>
                  <a:srgbClr val="000000"/>
                </a:solidFill>
              </a:rPr>
              <a:t>rd</a:t>
            </a:r>
            <a:r>
              <a:rPr lang="en-US" sz="2800" dirty="0">
                <a:solidFill>
                  <a:srgbClr val="000000"/>
                </a:solidFill>
              </a:rPr>
              <a:t> r-process peak by means of comprehensive measurements of masses, lifetimes, neutron </a:t>
            </a:r>
            <a:r>
              <a:rPr lang="en-US" sz="2800" dirty="0" err="1">
                <a:solidFill>
                  <a:srgbClr val="000000"/>
                </a:solidFill>
              </a:rPr>
              <a:t>branchings</a:t>
            </a:r>
            <a:r>
              <a:rPr lang="en-US" sz="2800" dirty="0">
                <a:solidFill>
                  <a:srgbClr val="000000"/>
                </a:solidFill>
              </a:rPr>
              <a:t>, dipole strength, and level structure along the N=126 isotones;</a:t>
            </a:r>
          </a:p>
          <a:p>
            <a:pPr marL="790575" lvl="1" indent="-457200" algn="just">
              <a:buFont typeface="Arial"/>
              <a:buChar char="•"/>
            </a:pPr>
            <a:r>
              <a:rPr lang="en-US" sz="2800" dirty="0"/>
              <a:t>Equation of State (</a:t>
            </a:r>
            <a:r>
              <a:rPr lang="en-US" sz="2800" dirty="0" err="1"/>
              <a:t>EoS</a:t>
            </a:r>
            <a:r>
              <a:rPr lang="en-US" sz="2800" dirty="0"/>
              <a:t>) of asymmetric matter by means of measuring the dipole </a:t>
            </a:r>
            <a:r>
              <a:rPr lang="en-US" sz="2800" dirty="0" err="1"/>
              <a:t>polarizability</a:t>
            </a:r>
            <a:r>
              <a:rPr lang="en-US" sz="2800" dirty="0"/>
              <a:t> and </a:t>
            </a:r>
            <a:r>
              <a:rPr lang="en-US" sz="2800" dirty="0" smtClean="0"/>
              <a:t>neutron-skin </a:t>
            </a:r>
            <a:r>
              <a:rPr lang="en-US" sz="2800" dirty="0"/>
              <a:t>thicknesses of tin isotopes with N larger than 82 (in combination </a:t>
            </a:r>
            <a:r>
              <a:rPr lang="en-US" sz="2800" dirty="0" smtClean="0"/>
              <a:t>with </a:t>
            </a:r>
            <a:r>
              <a:rPr lang="en-US" sz="2800" dirty="0"/>
              <a:t>the results of the first highlight);</a:t>
            </a:r>
          </a:p>
          <a:p>
            <a:pPr marL="790575" lvl="1" indent="-457200" algn="just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Exotic </a:t>
            </a:r>
            <a:r>
              <a:rPr lang="en-US" sz="2800" dirty="0" err="1">
                <a:solidFill>
                  <a:srgbClr val="000000"/>
                </a:solidFill>
              </a:rPr>
              <a:t>hypernuclei</a:t>
            </a:r>
            <a:r>
              <a:rPr lang="en-US" sz="2800" dirty="0">
                <a:solidFill>
                  <a:srgbClr val="000000"/>
                </a:solidFill>
              </a:rPr>
              <a:t> with very large N/Z asymmetry.</a:t>
            </a:r>
          </a:p>
          <a:p>
            <a:pPr algn="just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7217C7-E5FA-554C-BAF5-93F559701703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4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5425"/>
            <a:ext cx="9145016" cy="539279"/>
          </a:xfrm>
        </p:spPr>
        <p:txBody>
          <a:bodyPr/>
          <a:lstStyle/>
          <a:p>
            <a:r>
              <a:rPr lang="en-US" dirty="0" smtClean="0"/>
              <a:t>   NUSTAR Strategy towards Phase 0 and Phase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7217C7-E5FA-554C-BAF5-93F559701703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7800" y="1028700"/>
            <a:ext cx="8786688" cy="427250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87338" y="1125538"/>
            <a:ext cx="8605837" cy="532779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0</a:t>
            </a:r>
          </a:p>
          <a:p>
            <a:pPr marL="676275" lvl="1" indent="-342900"/>
            <a:r>
              <a:rPr lang="en-US" dirty="0" smtClean="0"/>
              <a:t>R&amp;D </a:t>
            </a:r>
            <a:r>
              <a:rPr lang="en-US" dirty="0"/>
              <a:t>and </a:t>
            </a:r>
            <a:r>
              <a:rPr lang="en-US" dirty="0" smtClean="0"/>
              <a:t>experiments to be carried out with the upgraded GSI </a:t>
            </a:r>
            <a:r>
              <a:rPr lang="en-US" dirty="0"/>
              <a:t>facilities </a:t>
            </a:r>
            <a:r>
              <a:rPr lang="en-US" u="sng" dirty="0" smtClean="0"/>
              <a:t>and</a:t>
            </a:r>
            <a:r>
              <a:rPr lang="en-US" dirty="0" smtClean="0"/>
              <a:t> available FAIR/NUSTAR equipment, in particular the GLAD Magnet at R3B, new instrumentation for particle and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spectroscopy, storage rings and traps.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1</a:t>
            </a:r>
            <a:endParaRPr lang="en-US" dirty="0"/>
          </a:p>
          <a:p>
            <a:pPr marL="676275" lvl="1" indent="-342900"/>
            <a:r>
              <a:rPr lang="en-US" dirty="0" smtClean="0"/>
              <a:t>Core detectors and subsystems completed </a:t>
            </a:r>
          </a:p>
          <a:p>
            <a:pPr marL="676275" lvl="1" indent="-342900"/>
            <a:r>
              <a:rPr lang="en-US" dirty="0"/>
              <a:t>First measurements </a:t>
            </a:r>
            <a:r>
              <a:rPr lang="en-US" dirty="0" smtClean="0"/>
              <a:t>with </a:t>
            </a:r>
            <a:r>
              <a:rPr lang="en-US" dirty="0"/>
              <a:t>FAIR/Super-FRS beams</a:t>
            </a:r>
          </a:p>
          <a:p>
            <a:pPr marL="771525" lvl="2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Carry out experiments </a:t>
            </a:r>
            <a:r>
              <a:rPr lang="en-US" b="1" dirty="0"/>
              <a:t>with highest visibility as part of the core program and within the FAIR </a:t>
            </a:r>
            <a:r>
              <a:rPr lang="en-US" b="1" dirty="0" smtClean="0"/>
              <a:t>MSV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81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145" y="259790"/>
            <a:ext cx="8349295" cy="7875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FAIR – four research pillars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8" t="15544" r="12066" b="14944"/>
          <a:stretch/>
        </p:blipFill>
        <p:spPr>
          <a:xfrm>
            <a:off x="2136750" y="1313464"/>
            <a:ext cx="4740300" cy="506404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05602" y="1491016"/>
            <a:ext cx="3479584" cy="10738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000" b="1" dirty="0" smtClean="0">
                <a:solidFill>
                  <a:prstClr val="black"/>
                </a:solidFill>
              </a:rPr>
              <a:t>CBM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nuclear </a:t>
            </a:r>
            <a:r>
              <a:rPr lang="en-US" dirty="0">
                <a:solidFill>
                  <a:prstClr val="black"/>
                </a:solidFill>
              </a:rPr>
              <a:t>matter at high </a:t>
            </a:r>
            <a:r>
              <a:rPr lang="en-US" dirty="0" smtClean="0">
                <a:solidFill>
                  <a:prstClr val="black"/>
                </a:solidFill>
              </a:rPr>
              <a:t>densities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556912" y="5013176"/>
            <a:ext cx="3479584" cy="10738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0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2000" b="1" dirty="0" smtClean="0">
                <a:solidFill>
                  <a:prstClr val="black"/>
                </a:solidFill>
              </a:rPr>
              <a:t>NUSTAR</a:t>
            </a:r>
            <a:endParaRPr lang="en-US" sz="2000" b="1" dirty="0">
              <a:solidFill>
                <a:prstClr val="black"/>
              </a:solidFill>
            </a:endParaRP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neutron-rich </a:t>
            </a:r>
            <a:r>
              <a:rPr lang="en-US" dirty="0">
                <a:solidFill>
                  <a:prstClr val="black"/>
                </a:solidFill>
              </a:rPr>
              <a:t>nuclei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26954" y="1491016"/>
            <a:ext cx="3479584" cy="10738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APPA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ions </a:t>
            </a:r>
            <a:r>
              <a:rPr lang="en-US" dirty="0">
                <a:solidFill>
                  <a:prstClr val="black"/>
                </a:solidFill>
              </a:rPr>
              <a:t>in extreme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electro-magnetic fields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410"/>
            <a:ext cx="760847" cy="621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" name="Rechteck 9"/>
          <p:cNvSpPr/>
          <p:nvPr/>
        </p:nvSpPr>
        <p:spPr>
          <a:xfrm>
            <a:off x="323528" y="5013176"/>
            <a:ext cx="3479584" cy="107388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</a:rPr>
              <a:t>PANDA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hadron physics with antiprotons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23528" y="6597352"/>
            <a:ext cx="2232248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/>
        </p:nvSpPr>
        <p:spPr>
          <a:xfrm>
            <a:off x="395536" y="2744924"/>
            <a:ext cx="8208912" cy="2196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de-DE" sz="3200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CBM</a:t>
            </a:r>
            <a:endParaRPr lang="en-US" altLang="de-DE" sz="320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  <a:spcBef>
                <a:spcPts val="480"/>
              </a:spcBef>
              <a:buFont typeface="Arial" charset="0"/>
              <a:buChar char="•"/>
              <a:defRPr/>
            </a:pPr>
            <a:endParaRPr lang="en-US" altLang="de-DE" sz="22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885950"/>
            <a:ext cx="23812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9512" y="1305342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delay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objectives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CBM physics program at SIS100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affected by the delay of the MSV due to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unrivalled rate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 of the CBM setup (see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figure). </a:t>
            </a:r>
          </a:p>
          <a:p>
            <a:endParaRPr lang="en-US" sz="8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7544" y="116632"/>
            <a:ext cx="8362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FAIR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delay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competing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lang="de-DE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73" y="964208"/>
            <a:ext cx="4708927" cy="4769048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216024" y="3429000"/>
            <a:ext cx="896448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Competing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STAR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RHIC-BNL  (BES)</a:t>
            </a:r>
          </a:p>
          <a:p>
            <a:pPr marL="342900" indent="-342900">
              <a:buFont typeface="Wingdings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NA61 at CERN-SPS</a:t>
            </a:r>
          </a:p>
          <a:p>
            <a:pPr marL="342900" indent="-342900">
              <a:buFont typeface="Wingdings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MPD at JINR-NICA</a:t>
            </a:r>
          </a:p>
          <a:p>
            <a:pPr marL="342900" indent="-342900">
              <a:buFont typeface="Wingdings"/>
              <a:buChar char="Ø"/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BM@N at JINR</a:t>
            </a:r>
          </a:p>
          <a:p>
            <a:pPr marL="342900" indent="-342900">
              <a:buFont typeface="Wingdings"/>
              <a:buChar char="Ø"/>
            </a:pP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world wide unique high-precision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of rare diagnostic probes like multi-strange hyperons,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charm, and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multi-differential observables.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91" y="1484784"/>
            <a:ext cx="5048369" cy="323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323528" y="1189776"/>
            <a:ext cx="8136904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program:</a:t>
            </a:r>
            <a:r>
              <a:rPr lang="en-US" sz="8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QCD matter at neutron </a:t>
            </a:r>
            <a:r>
              <a:rPr lang="en-US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 densities (&gt; </a:t>
            </a:r>
            <a:r>
              <a:rPr lang="en-US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l-GR" sz="24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baseline="-250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ts val="500"/>
              </a:spcBef>
            </a:pPr>
            <a:endParaRPr lang="en-US" sz="800" dirty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matter equation of state</a:t>
            </a:r>
          </a:p>
          <a:p>
            <a:pPr marL="342900" indent="-342900">
              <a:buFont typeface="Wingdings"/>
              <a:buChar char="Ø"/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for phase transition, </a:t>
            </a:r>
          </a:p>
          <a:p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phase coexistence, exotic phases</a:t>
            </a:r>
          </a:p>
          <a:p>
            <a:pPr marL="342900" indent="-342900">
              <a:buFont typeface="Wingdings"/>
              <a:buChar char="Ø"/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onset of Chiral symmetry restoration</a:t>
            </a:r>
          </a:p>
          <a:p>
            <a:pPr marL="342900" indent="-342900">
              <a:buFont typeface="Wingdings"/>
              <a:buChar char="Ø"/>
            </a:pPr>
            <a:r>
              <a:rPr lang="en-US" sz="20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strange matter</a:t>
            </a:r>
          </a:p>
          <a:p>
            <a:pPr>
              <a:spcBef>
                <a:spcPts val="500"/>
              </a:spcBef>
            </a:pPr>
            <a:endParaRPr lang="en-US" sz="140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</a:pPr>
            <a:r>
              <a:rPr lang="en-US" sz="240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optimization:</a:t>
            </a:r>
          </a:p>
          <a:p>
            <a:pPr>
              <a:spcBef>
                <a:spcPts val="500"/>
              </a:spcBef>
            </a:pPr>
            <a:endParaRPr lang="en-US" sz="800" dirty="0" smtClean="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Compact detector configuration to increase acceptance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of detector layers for TRD and Muon system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  Adoption to larger beam deflection at lower energies: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 displacement of forward hadron calorimeter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 adjustment of beam pipe</a:t>
            </a:r>
          </a:p>
          <a:p>
            <a:pPr marL="800100" lvl="1" indent="-342900">
              <a:buFont typeface="Wingdings"/>
              <a:buChar char="Ø"/>
            </a:pPr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arger acceptance of beam dump   </a:t>
            </a: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7544" y="44624"/>
            <a:ext cx="8632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onsequences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CBM:</a:t>
            </a:r>
          </a:p>
          <a:p>
            <a:pPr algn="ctr"/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on SIS100 beam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C0000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C0000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C0000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C0000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de-DE" sz="3200" dirty="0" err="1" smtClean="0">
                <a:solidFill>
                  <a:srgbClr val="C00000"/>
                </a:solidFill>
                <a:latin typeface="Tahoma" pitchFamily="34" charset="0"/>
              </a:rPr>
              <a:t>with</a:t>
            </a:r>
            <a:r>
              <a:rPr lang="de-DE" sz="3200" dirty="0" smtClean="0">
                <a:solidFill>
                  <a:srgbClr val="C00000"/>
                </a:solidFill>
                <a:latin typeface="Tahoma" pitchFamily="34" charset="0"/>
              </a:rPr>
              <a:t> CBM </a:t>
            </a:r>
            <a:r>
              <a:rPr lang="de-DE" sz="3200" dirty="0" err="1" smtClean="0">
                <a:solidFill>
                  <a:srgbClr val="C00000"/>
                </a:solidFill>
                <a:latin typeface="Tahoma" pitchFamily="34" charset="0"/>
              </a:rPr>
              <a:t>detectors</a:t>
            </a:r>
            <a:endParaRPr lang="de-DE" sz="32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RICH multi-anode photo-multipliers (MAPMT)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RICH photon detector</a:t>
            </a:r>
          </a:p>
        </p:txBody>
      </p:sp>
      <p:pic>
        <p:nvPicPr>
          <p:cNvPr id="4" name="Shape 283"/>
          <p:cNvPicPr preferRelativeResize="0"/>
          <p:nvPr/>
        </p:nvPicPr>
        <p:blipFill rotWithShape="1">
          <a:blip r:embed="rId2">
            <a:alphaModFix/>
          </a:blip>
          <a:srcRect l="20843" t="14823" r="27998" b="15343"/>
          <a:stretch/>
        </p:blipFill>
        <p:spPr>
          <a:xfrm>
            <a:off x="6084168" y="667137"/>
            <a:ext cx="2651230" cy="1509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35495" y="2276872"/>
            <a:ext cx="5422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10%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at 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97" y="2201570"/>
            <a:ext cx="1942801" cy="15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09" y="2512128"/>
            <a:ext cx="1971968" cy="120978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7504" y="3861048"/>
            <a:ext cx="7971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JINR/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78" y="5373216"/>
            <a:ext cx="7971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Project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8836" r="4302" b="12579"/>
          <a:stretch/>
        </p:blipFill>
        <p:spPr bwMode="auto">
          <a:xfrm>
            <a:off x="5470664" y="3861048"/>
            <a:ext cx="1321933" cy="13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2" descr="cbmn.png"/>
          <p:cNvPicPr>
            <a:picLocks noChangeAspect="1"/>
          </p:cNvPicPr>
          <p:nvPr/>
        </p:nvPicPr>
        <p:blipFill rotWithShape="1">
          <a:blip r:embed="rId6" cstate="print"/>
          <a:srcRect t="16973" b="8045"/>
          <a:stretch/>
        </p:blipFill>
        <p:spPr>
          <a:xfrm>
            <a:off x="7054057" y="3720584"/>
            <a:ext cx="1986432" cy="1665922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>
            <a:off x="6550877" y="4293096"/>
            <a:ext cx="1117467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>
          <a:xfrm>
            <a:off x="5564892" y="2962697"/>
            <a:ext cx="1599395" cy="1997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67" y="5373216"/>
            <a:ext cx="1656802" cy="13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7CB1-29D0-4412-AB16-BFF5A6FE626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09875"/>
            <a:ext cx="6856437" cy="104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 bwMode="auto">
          <a:xfrm>
            <a:off x="437535" y="371824"/>
            <a:ext cx="7772400" cy="4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Strategy of PANDA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37535" y="1384149"/>
            <a:ext cx="8268930" cy="474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After intense discussion with the scientific community, there is </a:t>
            </a:r>
            <a:r>
              <a:rPr lang="mr-IN" dirty="0" smtClean="0"/>
              <a:t>–</a:t>
            </a:r>
            <a:r>
              <a:rPr lang="en-US" dirty="0" smtClean="0"/>
              <a:t> a focusing of the </a:t>
            </a:r>
            <a:r>
              <a:rPr lang="en-US" dirty="0" smtClean="0">
                <a:solidFill>
                  <a:srgbClr val="FF0000"/>
                </a:solidFill>
              </a:rPr>
              <a:t>first key 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a definition of the </a:t>
            </a:r>
            <a:r>
              <a:rPr lang="en-US" dirty="0" smtClean="0">
                <a:solidFill>
                  <a:srgbClr val="FF0000"/>
                </a:solidFill>
              </a:rPr>
              <a:t>start setup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mr-IN" dirty="0"/>
              <a:t>–</a:t>
            </a:r>
            <a:r>
              <a:rPr lang="en-US" dirty="0"/>
              <a:t> a </a:t>
            </a:r>
            <a:r>
              <a:rPr lang="en-US" dirty="0" smtClean="0"/>
              <a:t>proposal for </a:t>
            </a:r>
            <a:r>
              <a:rPr lang="en-US" dirty="0" smtClean="0">
                <a:solidFill>
                  <a:srgbClr val="FF0000"/>
                </a:solidFill>
              </a:rPr>
              <a:t>Phase 0</a:t>
            </a:r>
            <a:r>
              <a:rPr lang="en-US" dirty="0" smtClean="0"/>
              <a:t> experiments/activities</a:t>
            </a:r>
          </a:p>
          <a:p>
            <a:endParaRPr lang="en-US" dirty="0"/>
          </a:p>
          <a:p>
            <a:r>
              <a:rPr lang="en-US" dirty="0" smtClean="0"/>
              <a:t>And in addition:</a:t>
            </a:r>
            <a:endParaRPr lang="en-US" dirty="0"/>
          </a:p>
          <a:p>
            <a:pPr lvl="1"/>
            <a:r>
              <a:rPr lang="en-US" sz="2000" dirty="0"/>
              <a:t>Development of dedicated analysis methods at ELSA, MAMI, BESIII, </a:t>
            </a:r>
            <a:r>
              <a:rPr lang="en-US" sz="2000" dirty="0" err="1"/>
              <a:t>Jlab</a:t>
            </a:r>
            <a:r>
              <a:rPr lang="en-US" sz="2000" dirty="0"/>
              <a:t>, COMPASS to ensure a quick start of PANDA.</a:t>
            </a:r>
          </a:p>
          <a:p>
            <a:pPr lvl="1"/>
            <a:r>
              <a:rPr lang="en-US" sz="2000" dirty="0"/>
              <a:t>Application of modern PANDA technologies at present and future facilities, e.g. Trackers, Cherenkov (DIRC), EMC, Photon readout, Readout electronics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611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1"/>
          <p:cNvSpPr txBox="1">
            <a:spLocks/>
          </p:cNvSpPr>
          <p:nvPr/>
        </p:nvSpPr>
        <p:spPr>
          <a:xfrm>
            <a:off x="8604448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55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969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611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/>
        </p:nvSpPr>
        <p:spPr bwMode="auto">
          <a:xfrm>
            <a:off x="179512" y="260648"/>
            <a:ext cx="7772400" cy="68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sz="2500" dirty="0" smtClean="0"/>
              <a:t>Actions by PANDA since the 2015 Review</a:t>
            </a:r>
            <a:endParaRPr lang="en-US" sz="2500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288717" y="1052736"/>
            <a:ext cx="856656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PANDA </a:t>
            </a:r>
            <a:r>
              <a:rPr lang="en-US" dirty="0"/>
              <a:t>internal scrutiny process </a:t>
            </a:r>
            <a:r>
              <a:rPr lang="en-US" dirty="0" smtClean="0"/>
              <a:t>(Final </a:t>
            </a:r>
            <a:r>
              <a:rPr lang="en-US" dirty="0"/>
              <a:t>report September 2015)</a:t>
            </a:r>
          </a:p>
          <a:p>
            <a:r>
              <a:rPr lang="en-US" dirty="0" smtClean="0"/>
              <a:t>PANDA </a:t>
            </a:r>
            <a:r>
              <a:rPr lang="en-US" dirty="0"/>
              <a:t>physics workshop in Uppsala, 8. - 12. </a:t>
            </a:r>
            <a:r>
              <a:rPr lang="en-US" dirty="0" smtClean="0"/>
              <a:t>June </a:t>
            </a:r>
            <a:r>
              <a:rPr lang="en-US" dirty="0"/>
              <a:t>2015</a:t>
            </a:r>
          </a:p>
          <a:p>
            <a:r>
              <a:rPr lang="en-US" dirty="0" smtClean="0"/>
              <a:t>EMMI </a:t>
            </a:r>
            <a:r>
              <a:rPr lang="en-US" dirty="0"/>
              <a:t>rapid reaction task force, 12.-14. </a:t>
            </a:r>
            <a:r>
              <a:rPr lang="en-US" dirty="0" smtClean="0"/>
              <a:t>October 2015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/>
              <a:t> </a:t>
            </a:r>
          </a:p>
          <a:p>
            <a:r>
              <a:rPr lang="en-US" dirty="0" smtClean="0"/>
              <a:t>Results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Definition </a:t>
            </a:r>
            <a:r>
              <a:rPr lang="en-US" dirty="0"/>
              <a:t>of key </a:t>
            </a:r>
            <a:r>
              <a:rPr lang="en-US" dirty="0" smtClean="0"/>
              <a:t>day-1 experiments </a:t>
            </a:r>
            <a:r>
              <a:rPr lang="en-US" dirty="0"/>
              <a:t>with high </a:t>
            </a:r>
            <a:r>
              <a:rPr lang="en-US" dirty="0" smtClean="0"/>
              <a:t>impact</a:t>
            </a:r>
            <a:endParaRPr lang="en-US" dirty="0"/>
          </a:p>
          <a:p>
            <a:pPr lvl="1"/>
            <a:r>
              <a:rPr lang="en-US" dirty="0" smtClean="0"/>
              <a:t>Definition </a:t>
            </a:r>
            <a:r>
              <a:rPr lang="en-US" dirty="0"/>
              <a:t>of reduced setup for </a:t>
            </a:r>
            <a:r>
              <a:rPr lang="en-US" dirty="0" smtClean="0"/>
              <a:t>the day-1 program</a:t>
            </a:r>
            <a:endParaRPr lang="en-US" dirty="0"/>
          </a:p>
          <a:p>
            <a:pPr lvl="1"/>
            <a:r>
              <a:rPr lang="en-US" dirty="0" smtClean="0"/>
              <a:t>Proposals </a:t>
            </a:r>
            <a:r>
              <a:rPr lang="en-US" dirty="0"/>
              <a:t>for PANDA Phase </a:t>
            </a:r>
            <a:r>
              <a:rPr lang="en-US" dirty="0" smtClean="0"/>
              <a:t>0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</a:t>
            </a:r>
            <a:endParaRPr lang="en-US" sz="1000" dirty="0"/>
          </a:p>
          <a:p>
            <a:r>
              <a:rPr lang="en-US" dirty="0" smtClean="0"/>
              <a:t>Towards FAIR with cutting edge physics &amp; education of young scientists:</a:t>
            </a:r>
            <a:endParaRPr lang="en-US" dirty="0"/>
          </a:p>
          <a:p>
            <a:pPr lvl="1"/>
            <a:r>
              <a:rPr lang="en-US" sz="2000" dirty="0" smtClean="0"/>
              <a:t>Development </a:t>
            </a:r>
            <a:r>
              <a:rPr lang="en-US" sz="2000" dirty="0"/>
              <a:t>of dedicated analysis methods at ELSA, MAMI</a:t>
            </a:r>
            <a:r>
              <a:rPr lang="en-US" sz="2000" dirty="0" smtClean="0"/>
              <a:t>, BESIII</a:t>
            </a:r>
            <a:r>
              <a:rPr lang="en-US" sz="2000" dirty="0"/>
              <a:t>, </a:t>
            </a:r>
            <a:r>
              <a:rPr lang="en-US" sz="2000" dirty="0" err="1"/>
              <a:t>Jlab</a:t>
            </a:r>
            <a:r>
              <a:rPr lang="en-US" sz="2000" dirty="0"/>
              <a:t>, COMPASS to ensure a quick start of PANDA.</a:t>
            </a:r>
          </a:p>
          <a:p>
            <a:pPr lvl="1"/>
            <a:r>
              <a:rPr lang="en-US" sz="2000" dirty="0" smtClean="0"/>
              <a:t>Application </a:t>
            </a:r>
            <a:r>
              <a:rPr lang="en-US" sz="2000" dirty="0"/>
              <a:t>of modern PANDA technologies at present and future </a:t>
            </a:r>
            <a:r>
              <a:rPr lang="en-US" sz="2000" dirty="0" smtClean="0"/>
              <a:t>facilities, e.g. Trackers, Cherenkov </a:t>
            </a:r>
            <a:r>
              <a:rPr lang="en-US" sz="2000" dirty="0"/>
              <a:t>(DIRC), EMC, </a:t>
            </a:r>
            <a:r>
              <a:rPr lang="en-US" sz="2000" dirty="0" smtClean="0"/>
              <a:t>Photon readout</a:t>
            </a:r>
            <a:r>
              <a:rPr lang="en-US" sz="2000" dirty="0"/>
              <a:t>, Readout </a:t>
            </a:r>
            <a:r>
              <a:rPr lang="en-US" sz="2000" dirty="0" smtClean="0"/>
              <a:t>electronics</a:t>
            </a:r>
            <a:endParaRPr lang="en-US" dirty="0"/>
          </a:p>
          <a:p>
            <a:endParaRPr lang="en-US" dirty="0"/>
          </a:p>
        </p:txBody>
      </p:sp>
      <p:sp>
        <p:nvSpPr>
          <p:cNvPr id="8" name="Foliennummernplatzhalter 1"/>
          <p:cNvSpPr txBox="1">
            <a:spLocks/>
          </p:cNvSpPr>
          <p:nvPr/>
        </p:nvSpPr>
        <p:spPr>
          <a:xfrm>
            <a:off x="8604448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56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895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 bwMode="auto">
          <a:xfrm>
            <a:off x="413113" y="346151"/>
            <a:ext cx="7772400" cy="56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International Context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13113" y="1040345"/>
            <a:ext cx="8317774" cy="535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Competing experiments:  </a:t>
            </a:r>
            <a:r>
              <a:rPr lang="en-US" dirty="0" smtClean="0">
                <a:solidFill>
                  <a:srgbClr val="FF0000"/>
                </a:solidFill>
              </a:rPr>
              <a:t>ATLAS, Belle-II, BESIII, CLAS12, CMS, COMPASS, </a:t>
            </a:r>
            <a:r>
              <a:rPr lang="en-US" dirty="0" err="1" smtClean="0">
                <a:solidFill>
                  <a:srgbClr val="FF0000"/>
                </a:solidFill>
              </a:rPr>
              <a:t>GlueX</a:t>
            </a:r>
            <a:r>
              <a:rPr lang="en-US" dirty="0" smtClean="0">
                <a:solidFill>
                  <a:srgbClr val="FF0000"/>
                </a:solidFill>
              </a:rPr>
              <a:t>, JPARC, </a:t>
            </a:r>
            <a:r>
              <a:rPr lang="en-US" dirty="0" err="1" smtClean="0">
                <a:solidFill>
                  <a:srgbClr val="FF0000"/>
                </a:solidFill>
              </a:rPr>
              <a:t>LHCb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PANDA physics program now focused onto:</a:t>
            </a:r>
          </a:p>
          <a:p>
            <a:pPr lvl="1"/>
            <a:r>
              <a:rPr lang="en-US" i="1" dirty="0" smtClean="0"/>
              <a:t>Strangeness: </a:t>
            </a:r>
            <a:r>
              <a:rPr lang="en-US" dirty="0"/>
              <a:t> </a:t>
            </a:r>
            <a:r>
              <a:rPr lang="en-US" dirty="0" smtClean="0"/>
              <a:t> High statistics sample of unexplored territory</a:t>
            </a:r>
            <a:br>
              <a:rPr lang="en-US" dirty="0" smtClean="0"/>
            </a:br>
            <a:r>
              <a:rPr lang="en-US" dirty="0" smtClean="0"/>
              <a:t>hyperon (</a:t>
            </a:r>
            <a:r>
              <a:rPr lang="en-US" dirty="0" smtClean="0">
                <a:latin typeface="Symbol" charset="2"/>
                <a:cs typeface="Symbol" charset="2"/>
              </a:rPr>
              <a:t>L*, S*, X*, W*</a:t>
            </a:r>
            <a:r>
              <a:rPr lang="en-US" dirty="0" smtClean="0"/>
              <a:t>) spectroscopy</a:t>
            </a:r>
          </a:p>
          <a:p>
            <a:pPr lvl="1"/>
            <a:r>
              <a:rPr lang="en-US" i="1" dirty="0" smtClean="0"/>
              <a:t>Charm(-like):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X,Y,Z-factory, high statistics allow new approach to </a:t>
            </a:r>
            <a:r>
              <a:rPr lang="en-US" dirty="0" err="1" smtClean="0"/>
              <a:t>lineshapes</a:t>
            </a:r>
            <a:r>
              <a:rPr lang="en-US" dirty="0" smtClean="0"/>
              <a:t>, transitions, nature of the states</a:t>
            </a:r>
            <a:br>
              <a:rPr lang="en-US" dirty="0" smtClean="0"/>
            </a:br>
            <a:r>
              <a:rPr lang="en-US" dirty="0" smtClean="0"/>
              <a:t>Heavy-light mesons unexplored high spin states, lineshape</a:t>
            </a:r>
          </a:p>
          <a:p>
            <a:pPr lvl="1"/>
            <a:r>
              <a:rPr lang="en-US" i="1" dirty="0" smtClean="0"/>
              <a:t>Nucleon Structure:</a:t>
            </a:r>
            <a:br>
              <a:rPr lang="en-US" i="1" dirty="0" smtClean="0"/>
            </a:br>
            <a:r>
              <a:rPr lang="en-US" i="1" dirty="0" smtClean="0"/>
              <a:t>highest rates at </a:t>
            </a:r>
            <a:r>
              <a:rPr lang="en-US" dirty="0" smtClean="0"/>
              <a:t>lower q</a:t>
            </a:r>
            <a:r>
              <a:rPr lang="en-US" baseline="30000" dirty="0" smtClean="0"/>
              <a:t>2</a:t>
            </a:r>
            <a:r>
              <a:rPr lang="en-US" dirty="0" smtClean="0"/>
              <a:t> for G</a:t>
            </a:r>
            <a:r>
              <a:rPr lang="en-US" baseline="-25000" dirty="0" smtClean="0"/>
              <a:t>E</a:t>
            </a:r>
            <a:r>
              <a:rPr lang="en-US" dirty="0" smtClean="0"/>
              <a:t>, G</a:t>
            </a:r>
            <a:r>
              <a:rPr lang="en-US" baseline="-25000" dirty="0" smtClean="0"/>
              <a:t>M</a:t>
            </a:r>
            <a:r>
              <a:rPr lang="en-US" dirty="0" smtClean="0"/>
              <a:t>, TDA, WACS, TMD </a:t>
            </a:r>
          </a:p>
          <a:p>
            <a:pPr lvl="1"/>
            <a:r>
              <a:rPr lang="en-US" i="1" dirty="0" smtClean="0"/>
              <a:t>Hypernuclei and nuclear targets:</a:t>
            </a:r>
            <a:br>
              <a:rPr lang="en-US" i="1" dirty="0" smtClean="0"/>
            </a:br>
            <a:r>
              <a:rPr lang="en-US" dirty="0" smtClean="0"/>
              <a:t>Hyperon-potential in nuclei, excited states of </a:t>
            </a:r>
            <a:r>
              <a:rPr lang="en-US" dirty="0" smtClean="0">
                <a:latin typeface="Symbol" charset="2"/>
                <a:cs typeface="Symbol" charset="2"/>
              </a:rPr>
              <a:t>LL</a:t>
            </a:r>
            <a:r>
              <a:rPr lang="en-US" dirty="0" smtClean="0"/>
              <a:t>-hypernuclei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611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1"/>
          <p:cNvSpPr txBox="1">
            <a:spLocks/>
          </p:cNvSpPr>
          <p:nvPr/>
        </p:nvSpPr>
        <p:spPr>
          <a:xfrm>
            <a:off x="8604448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57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7772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 bwMode="auto">
          <a:xfrm>
            <a:off x="327992" y="12576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66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PANDA Phase 0 Projects</a:t>
            </a:r>
            <a:endParaRPr lang="en-US" dirty="0"/>
          </a:p>
        </p:txBody>
      </p:sp>
      <p:sp>
        <p:nvSpPr>
          <p:cNvPr id="4" name="Rectangle 2"/>
          <p:cNvSpPr/>
          <p:nvPr/>
        </p:nvSpPr>
        <p:spPr>
          <a:xfrm>
            <a:off x="424749" y="1124744"/>
            <a:ext cx="832103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FF0000"/>
                </a:solidFill>
              </a:rPr>
              <a:t>Already 2018++ </a:t>
            </a:r>
            <a:br>
              <a:rPr lang="en-GB" sz="2400" dirty="0" smtClean="0">
                <a:solidFill>
                  <a:srgbClr val="FF0000"/>
                </a:solidFill>
              </a:rPr>
            </a:br>
            <a:r>
              <a:rPr lang="en-GB" sz="2400" dirty="0" smtClean="0"/>
              <a:t>PANDA equipment/analysis tools will </a:t>
            </a:r>
            <a:r>
              <a:rPr lang="en-GB" sz="2400" dirty="0"/>
              <a:t>be used for physics</a:t>
            </a:r>
          </a:p>
        </p:txBody>
      </p:sp>
      <p:sp>
        <p:nvSpPr>
          <p:cNvPr id="5" name="Rectangle 3"/>
          <p:cNvSpPr/>
          <p:nvPr/>
        </p:nvSpPr>
        <p:spPr>
          <a:xfrm>
            <a:off x="274070" y="2022469"/>
            <a:ext cx="8595860" cy="34778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Straw Trackers </a:t>
            </a:r>
            <a:r>
              <a:rPr lang="en-US" sz="2000" dirty="0"/>
              <a:t>at </a:t>
            </a:r>
            <a:r>
              <a:rPr lang="en-US" sz="2000" dirty="0" smtClean="0"/>
              <a:t>HADES</a:t>
            </a:r>
            <a:br>
              <a:rPr lang="en-US" sz="2000" dirty="0" smtClean="0"/>
            </a:br>
            <a:r>
              <a:rPr lang="en-US" sz="2000" dirty="0" smtClean="0"/>
              <a:t>Excited Hyperon Transition </a:t>
            </a:r>
            <a:r>
              <a:rPr lang="en-US" sz="2000" dirty="0" err="1" smtClean="0"/>
              <a:t>Formfactors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Cracow, Juelich, </a:t>
            </a:r>
            <a:r>
              <a:rPr lang="en-US" sz="2000" dirty="0" err="1" smtClean="0"/>
              <a:t>Orsay</a:t>
            </a:r>
            <a:r>
              <a:rPr lang="en-US" sz="2000" dirty="0" smtClean="0"/>
              <a:t>, Uppsala,  +TRK</a:t>
            </a:r>
            <a:br>
              <a:rPr lang="en-US" sz="2000" dirty="0" smtClean="0"/>
            </a:br>
            <a:endParaRPr lang="en-US" sz="2000" dirty="0"/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Backward PWO Calorimeter at </a:t>
            </a:r>
            <a:r>
              <a:rPr lang="en-US" sz="2000" dirty="0" smtClean="0"/>
              <a:t>MAMI</a:t>
            </a:r>
            <a:br>
              <a:rPr lang="en-US" sz="2000" dirty="0" smtClean="0"/>
            </a:br>
            <a:r>
              <a:rPr lang="en-US" sz="2000" dirty="0" smtClean="0"/>
              <a:t>Magnetic Moment of the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(1232), e-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universality, multi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prod.</a:t>
            </a:r>
            <a:br>
              <a:rPr lang="en-US" sz="2000" dirty="0" smtClean="0"/>
            </a:br>
            <a:r>
              <a:rPr lang="en-US" sz="2000" dirty="0" smtClean="0"/>
              <a:t>Mainz </a:t>
            </a:r>
            <a:r>
              <a:rPr lang="en-US" sz="2000" dirty="0" err="1" smtClean="0"/>
              <a:t>Uni</a:t>
            </a:r>
            <a:r>
              <a:rPr lang="en-US" sz="2000" dirty="0" smtClean="0"/>
              <a:t> and HIM,    +EMC</a:t>
            </a:r>
            <a:br>
              <a:rPr lang="en-US" sz="2000" dirty="0" smtClean="0"/>
            </a:br>
            <a:endParaRPr lang="en-US" sz="2000" dirty="0"/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Develop/apply PWA tools at e.g. </a:t>
            </a:r>
            <a:r>
              <a:rPr lang="en-US" sz="2000" dirty="0" err="1" smtClean="0"/>
              <a:t>Jlab</a:t>
            </a:r>
            <a:r>
              <a:rPr lang="en-US" sz="2000" dirty="0" smtClean="0"/>
              <a:t>, BES-III</a:t>
            </a:r>
            <a:br>
              <a:rPr lang="en-US" sz="2000" dirty="0" smtClean="0"/>
            </a:br>
            <a:r>
              <a:rPr lang="en-US" sz="2000" dirty="0" smtClean="0"/>
              <a:t>Meson spectroscopy with (non)exotic quantum numbers</a:t>
            </a:r>
            <a:br>
              <a:rPr lang="en-US" sz="2000" dirty="0" smtClean="0"/>
            </a:br>
            <a:r>
              <a:rPr lang="en-US" sz="2000" dirty="0" smtClean="0"/>
              <a:t>Bochum, GSI, Mainz    +</a:t>
            </a:r>
            <a:r>
              <a:rPr lang="en-US" sz="2000" dirty="0" err="1" smtClean="0"/>
              <a:t>PhysAna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619"/>
            <a:ext cx="2164838" cy="33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"/>
          <p:cNvSpPr txBox="1">
            <a:spLocks/>
          </p:cNvSpPr>
          <p:nvPr/>
        </p:nvSpPr>
        <p:spPr>
          <a:xfrm>
            <a:off x="8604448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z="1000" smtClean="0"/>
              <a:pPr/>
              <a:t>58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000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22564" y="259790"/>
            <a:ext cx="6741723" cy="787557"/>
          </a:xfrm>
        </p:spPr>
        <p:txBody>
          <a:bodyPr>
            <a:noAutofit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12606" y="1484784"/>
            <a:ext cx="8651882" cy="504098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FAIR is in good shape for full completion by 2025.</a:t>
            </a:r>
            <a:endParaRPr lang="en-US" sz="2800" dirty="0" smtClean="0"/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GSI/FAIR Research Strategy </a:t>
            </a:r>
            <a:r>
              <a:rPr lang="en-US" sz="2800" dirty="0"/>
              <a:t>towards 2025: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2"/>
                </a:solidFill>
              </a:rPr>
              <a:t>R&amp;D for and construction of the FAIR experiments 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2"/>
                </a:solidFill>
              </a:rPr>
              <a:t>FAIR phase 0 – intermediate research program </a:t>
            </a:r>
            <a:r>
              <a:rPr lang="en-US" sz="2600" dirty="0" smtClean="0"/>
              <a:t>bridging </a:t>
            </a:r>
            <a:r>
              <a:rPr lang="en-US" sz="2600" dirty="0"/>
              <a:t>the construction </a:t>
            </a:r>
            <a:r>
              <a:rPr lang="en-US" sz="2600" dirty="0" smtClean="0"/>
              <a:t>phase from 2018 until commissioning of the FAIR accelerators and experiments. 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2"/>
                </a:solidFill>
              </a:rPr>
              <a:t>FAIR phase 0 </a:t>
            </a:r>
            <a:r>
              <a:rPr lang="en-US" sz="2600" dirty="0" smtClean="0"/>
              <a:t>opens the </a:t>
            </a:r>
            <a:r>
              <a:rPr lang="en-US" sz="2600" b="1" dirty="0">
                <a:solidFill>
                  <a:schemeClr val="tx2"/>
                </a:solidFill>
              </a:rPr>
              <a:t>opportunity for the GSI campus Darmstadt to re-enter </a:t>
            </a:r>
            <a:r>
              <a:rPr lang="en-US" sz="2600" dirty="0" smtClean="0"/>
              <a:t>with the according LKI and LKII activities </a:t>
            </a:r>
            <a:r>
              <a:rPr lang="en-US" sz="2600" b="1" dirty="0" smtClean="0">
                <a:solidFill>
                  <a:schemeClr val="tx2"/>
                </a:solidFill>
              </a:rPr>
              <a:t>the Helmholtz </a:t>
            </a:r>
            <a:r>
              <a:rPr lang="en-US" sz="2600" b="1" dirty="0" err="1" smtClean="0">
                <a:solidFill>
                  <a:schemeClr val="tx2"/>
                </a:solidFill>
              </a:rPr>
              <a:t>PoF</a:t>
            </a:r>
            <a:r>
              <a:rPr lang="en-US" sz="2600" b="1" dirty="0" smtClean="0">
                <a:solidFill>
                  <a:schemeClr val="tx2"/>
                </a:solidFill>
              </a:rPr>
              <a:t> process (</a:t>
            </a:r>
            <a:r>
              <a:rPr lang="en-US" sz="2600" b="1" dirty="0" err="1" smtClean="0">
                <a:solidFill>
                  <a:schemeClr val="tx2"/>
                </a:solidFill>
              </a:rPr>
              <a:t>PoF</a:t>
            </a:r>
            <a:r>
              <a:rPr lang="en-US" sz="2600" b="1" dirty="0" smtClean="0">
                <a:solidFill>
                  <a:schemeClr val="tx2"/>
                </a:solidFill>
              </a:rPr>
              <a:t> IV) </a:t>
            </a:r>
            <a:r>
              <a:rPr lang="en-US" sz="2600" dirty="0" smtClean="0"/>
              <a:t>and the </a:t>
            </a:r>
            <a:r>
              <a:rPr lang="en-US" sz="2600" b="1" dirty="0">
                <a:solidFill>
                  <a:schemeClr val="tx2"/>
                </a:solidFill>
              </a:rPr>
              <a:t>Helmholtz IVF programs. </a:t>
            </a:r>
          </a:p>
          <a:p>
            <a:pPr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de-DE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IR_MSV_AP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45" y="2096689"/>
            <a:ext cx="5730875" cy="409575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18" name="Rounded Rectangular Callout 17"/>
          <p:cNvSpPr/>
          <p:nvPr/>
        </p:nvSpPr>
        <p:spPr>
          <a:xfrm>
            <a:off x="539552" y="5046983"/>
            <a:ext cx="747712" cy="306387"/>
          </a:xfrm>
          <a:prstGeom prst="wedgeRoundRectCallout">
            <a:avLst>
              <a:gd name="adj1" fmla="val 197964"/>
              <a:gd name="adj2" fmla="val -219081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4E8542"/>
            </a:solidFill>
            <a:prstDash val="solid"/>
          </a:ln>
          <a:effectLst/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>
                <a:solidFill>
                  <a:srgbClr val="4E8542"/>
                </a:solidFill>
                <a:latin typeface="Verdana"/>
              </a:rPr>
              <a:t>PANDA</a:t>
            </a:r>
          </a:p>
        </p:txBody>
      </p:sp>
      <p:sp>
        <p:nvSpPr>
          <p:cNvPr id="7" name="Rechteck 6"/>
          <p:cNvSpPr/>
          <p:nvPr/>
        </p:nvSpPr>
        <p:spPr>
          <a:xfrm>
            <a:off x="4539716" y="5295319"/>
            <a:ext cx="1184412" cy="866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639816" y="5153409"/>
            <a:ext cx="392632" cy="126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" name="Gerade Verbindung 28"/>
          <p:cNvCxnSpPr>
            <a:stCxn id="7" idx="1"/>
          </p:cNvCxnSpPr>
          <p:nvPr/>
        </p:nvCxnSpPr>
        <p:spPr>
          <a:xfrm flipH="1" flipV="1">
            <a:off x="4507432" y="5420880"/>
            <a:ext cx="32284" cy="3075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6228184" y="1484784"/>
            <a:ext cx="2193217" cy="2196081"/>
            <a:chOff x="8063267" y="206447"/>
            <a:chExt cx="2848520" cy="2624555"/>
          </a:xfrm>
        </p:grpSpPr>
        <p:sp>
          <p:nvSpPr>
            <p:cNvPr id="30" name="Rounded Rectangular Callout 21"/>
            <p:cNvSpPr/>
            <p:nvPr/>
          </p:nvSpPr>
          <p:spPr>
            <a:xfrm>
              <a:off x="8063267" y="206447"/>
              <a:ext cx="2848520" cy="2624555"/>
            </a:xfrm>
            <a:prstGeom prst="wedgeRoundRectCallout">
              <a:avLst>
                <a:gd name="adj1" fmla="val -88244"/>
                <a:gd name="adj2" fmla="val 51042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black"/>
                </a:solidFill>
              </a:endParaRPr>
            </a:p>
          </p:txBody>
        </p:sp>
        <p:grpSp>
          <p:nvGrpSpPr>
            <p:cNvPr id="31" name="Group 6"/>
            <p:cNvGrpSpPr>
              <a:grpSpLocks/>
            </p:cNvGrpSpPr>
            <p:nvPr/>
          </p:nvGrpSpPr>
          <p:grpSpPr bwMode="auto">
            <a:xfrm>
              <a:off x="8263415" y="329659"/>
              <a:ext cx="2459454" cy="2378132"/>
              <a:chOff x="8263415" y="329659"/>
              <a:chExt cx="2459454" cy="2378132"/>
            </a:xfrm>
          </p:grpSpPr>
          <p:pic>
            <p:nvPicPr>
              <p:cNvPr id="32" name="Picture 16" descr="HadesCBM_wo_2008.jpg"/>
              <p:cNvPicPr>
                <a:picLocks noChangeAspect="1"/>
              </p:cNvPicPr>
              <p:nvPr/>
            </p:nvPicPr>
            <p:blipFill>
              <a:blip r:embed="rId4" cstate="print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9" t="980" r="1109" b="1201"/>
              <a:stretch>
                <a:fillRect/>
              </a:stretch>
            </p:blipFill>
            <p:spPr bwMode="auto">
              <a:xfrm>
                <a:off x="8263415" y="329659"/>
                <a:ext cx="2459454" cy="2378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9793208" y="2242301"/>
                <a:ext cx="744680" cy="369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b="1" dirty="0">
                    <a:solidFill>
                      <a:srgbClr val="8064A2"/>
                    </a:solidFill>
                    <a:ea typeface="ＭＳ Ｐゴシック" charset="-128"/>
                    <a:cs typeface="Arial" charset="0"/>
                  </a:rPr>
                  <a:t>CBM</a:t>
                </a:r>
                <a:endParaRPr lang="de-DE" sz="1600" b="1" dirty="0">
                  <a:solidFill>
                    <a:srgbClr val="8064A2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</p:grpSp>
      <p:sp>
        <p:nvSpPr>
          <p:cNvPr id="35" name="Rounded Rectangular Callout 1"/>
          <p:cNvSpPr/>
          <p:nvPr/>
        </p:nvSpPr>
        <p:spPr bwMode="auto">
          <a:xfrm>
            <a:off x="358725" y="4217305"/>
            <a:ext cx="3493195" cy="2061021"/>
          </a:xfrm>
          <a:prstGeom prst="wedgeRoundRectCallout">
            <a:avLst>
              <a:gd name="adj1" fmla="val 67809"/>
              <a:gd name="adj2" fmla="val -407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pic>
        <p:nvPicPr>
          <p:cNvPr id="37" name="Picture 18" descr="Panda_v9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3" y="4359215"/>
            <a:ext cx="2947565" cy="173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ounded Rectangular Callout 29"/>
          <p:cNvSpPr/>
          <p:nvPr/>
        </p:nvSpPr>
        <p:spPr bwMode="auto">
          <a:xfrm>
            <a:off x="6732240" y="3852687"/>
            <a:ext cx="2304256" cy="2884898"/>
          </a:xfrm>
          <a:prstGeom prst="wedgeRoundRectCallout">
            <a:avLst>
              <a:gd name="adj1" fmla="val -101332"/>
              <a:gd name="adj2" fmla="val -3465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9734" r="1561" b="16251"/>
          <a:stretch>
            <a:fillRect/>
          </a:stretch>
        </p:blipFill>
        <p:spPr bwMode="auto">
          <a:xfrm rot="5400000">
            <a:off x="6537666" y="4780669"/>
            <a:ext cx="2653945" cy="10771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0"/>
          <p:cNvSpPr txBox="1"/>
          <p:nvPr/>
        </p:nvSpPr>
        <p:spPr bwMode="auto">
          <a:xfrm>
            <a:off x="7838211" y="4907572"/>
            <a:ext cx="105426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solidFill>
                  <a:srgbClr val="8064A2"/>
                </a:solidFill>
                <a:cs typeface="Arial" charset="0"/>
              </a:rPr>
              <a:t>Super-FRS</a:t>
            </a:r>
          </a:p>
        </p:txBody>
      </p:sp>
      <p:sp>
        <p:nvSpPr>
          <p:cNvPr id="48" name="Rounded Rectangular Callout 19"/>
          <p:cNvSpPr/>
          <p:nvPr/>
        </p:nvSpPr>
        <p:spPr bwMode="auto">
          <a:xfrm>
            <a:off x="1475657" y="1988840"/>
            <a:ext cx="2592288" cy="1440161"/>
          </a:xfrm>
          <a:prstGeom prst="wedgeRoundRectCallout">
            <a:avLst>
              <a:gd name="adj1" fmla="val 73189"/>
              <a:gd name="adj2" fmla="val 1129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</a:endParaRP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14027" r="5281" b="11646"/>
          <a:stretch>
            <a:fillRect/>
          </a:stretch>
        </p:blipFill>
        <p:spPr bwMode="auto">
          <a:xfrm>
            <a:off x="1721444" y="2096689"/>
            <a:ext cx="2058467" cy="114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5" name="TextBox 18"/>
          <p:cNvSpPr txBox="1"/>
          <p:nvPr/>
        </p:nvSpPr>
        <p:spPr>
          <a:xfrm>
            <a:off x="2915816" y="2915652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604878"/>
                </a:solidFill>
                <a:latin typeface="Verdana"/>
                <a:cs typeface="Arial" charset="0"/>
              </a:rPr>
              <a:t>APPA</a:t>
            </a:r>
            <a:endParaRPr lang="en-GB" b="1" dirty="0">
              <a:solidFill>
                <a:srgbClr val="604878"/>
              </a:solidFill>
              <a:latin typeface="Verdana"/>
              <a:cs typeface="Arial" charset="0"/>
            </a:endParaRPr>
          </a:p>
        </p:txBody>
      </p:sp>
      <p:sp>
        <p:nvSpPr>
          <p:cNvPr id="56" name="TextBox 18"/>
          <p:cNvSpPr txBox="1"/>
          <p:nvPr/>
        </p:nvSpPr>
        <p:spPr>
          <a:xfrm>
            <a:off x="2276128" y="5864197"/>
            <a:ext cx="121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4E8542"/>
                </a:solidFill>
                <a:latin typeface="Verdana"/>
                <a:cs typeface="Arial" charset="0"/>
              </a:rPr>
              <a:t>PANDA</a:t>
            </a:r>
            <a:endParaRPr lang="en-GB" b="1" dirty="0">
              <a:solidFill>
                <a:srgbClr val="4E8542"/>
              </a:solidFill>
              <a:latin typeface="Verdana"/>
              <a:cs typeface="Arial" charset="0"/>
            </a:endParaRPr>
          </a:p>
        </p:txBody>
      </p:sp>
      <p:sp>
        <p:nvSpPr>
          <p:cNvPr id="57" name="TextBox 18"/>
          <p:cNvSpPr txBox="1"/>
          <p:nvPr/>
        </p:nvSpPr>
        <p:spPr>
          <a:xfrm>
            <a:off x="6084168" y="4361321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srgbClr val="F07F09"/>
                </a:solidFill>
                <a:latin typeface="Verdana"/>
                <a:cs typeface="Arial" charset="0"/>
              </a:rPr>
              <a:t>NUSTAR</a:t>
            </a:r>
            <a:endParaRPr lang="en-GB" b="1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83145" y="259790"/>
            <a:ext cx="8349295" cy="7875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FAIR – four research pillars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323528" y="6597352"/>
            <a:ext cx="2232248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19590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3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079" y="271335"/>
            <a:ext cx="6247724" cy="787557"/>
          </a:xfrm>
        </p:spPr>
        <p:txBody>
          <a:bodyPr>
            <a:noAutofit/>
          </a:bodyPr>
          <a:lstStyle/>
          <a:p>
            <a:r>
              <a:rPr lang="de-DE" sz="2800" dirty="0" smtClean="0"/>
              <a:t>FAIR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- </a:t>
            </a:r>
            <a:r>
              <a:rPr lang="de-DE" dirty="0" err="1" smtClean="0"/>
              <a:t>today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DSC_935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/>
          <a:stretch/>
        </p:blipFill>
        <p:spPr>
          <a:xfrm>
            <a:off x="0" y="1313411"/>
            <a:ext cx="9144000" cy="51705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597" y="271335"/>
            <a:ext cx="5584535" cy="787557"/>
          </a:xfrm>
        </p:spPr>
        <p:txBody>
          <a:bodyPr>
            <a:normAutofit/>
          </a:bodyPr>
          <a:lstStyle/>
          <a:p>
            <a:r>
              <a:rPr lang="de-DE" sz="2800" dirty="0" smtClean="0"/>
              <a:t>FAIR 2025 </a:t>
            </a:r>
            <a:endParaRPr lang="de-DE" sz="2800" dirty="0"/>
          </a:p>
        </p:txBody>
      </p:sp>
      <p:pic>
        <p:nvPicPr>
          <p:cNvPr id="5" name="Bild 4" descr="fair-fotomontage_300dp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"/>
          <a:stretch/>
        </p:blipFill>
        <p:spPr>
          <a:xfrm>
            <a:off x="-1" y="1330036"/>
            <a:ext cx="9144001" cy="513726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1547664" y="4489956"/>
            <a:ext cx="597666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248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62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4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63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4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339752" y="3028890"/>
            <a:ext cx="410445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/>
              <a:t>Back-up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8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Strategic objectives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65</a:t>
            </a:fld>
            <a:endParaRPr lang="de-DE" dirty="0"/>
          </a:p>
        </p:txBody>
      </p:sp>
      <p:pic>
        <p:nvPicPr>
          <p:cNvPr id="11" name="Bild 2" descr="puzzle_quer_transpa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0" y="3208548"/>
            <a:ext cx="4572001" cy="3276526"/>
          </a:xfrm>
          <a:prstGeom prst="rect">
            <a:avLst/>
          </a:prstGeom>
        </p:spPr>
      </p:pic>
      <p:sp>
        <p:nvSpPr>
          <p:cNvPr id="14" name="Gleichschenkliges Dreieck 13"/>
          <p:cNvSpPr/>
          <p:nvPr/>
        </p:nvSpPr>
        <p:spPr>
          <a:xfrm>
            <a:off x="1259632" y="1340768"/>
            <a:ext cx="6552000" cy="1893024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2365763" y="3250766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 smtClean="0"/>
              <a:t>FAIR phase 0</a:t>
            </a:r>
            <a:br>
              <a:rPr lang="en-US" sz="2000" dirty="0" smtClean="0"/>
            </a:br>
            <a:r>
              <a:rPr lang="en-US" sz="2000" dirty="0" smtClean="0"/>
              <a:t>research</a:t>
            </a:r>
            <a:br>
              <a:rPr lang="en-US" sz="2000" dirty="0" smtClean="0"/>
            </a:br>
            <a:r>
              <a:rPr lang="en-US" sz="2000" dirty="0" smtClean="0"/>
              <a:t>program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825867" y="3250766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2000" dirty="0" smtClean="0"/>
              <a:t>Construction</a:t>
            </a:r>
          </a:p>
          <a:p>
            <a:pPr algn="r"/>
            <a:r>
              <a:rPr lang="en-US" sz="2000" dirty="0" smtClean="0"/>
              <a:t>of FAIR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2365763" y="5414389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 smtClean="0"/>
              <a:t>Upgrade 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f existing</a:t>
            </a:r>
          </a:p>
          <a:p>
            <a:r>
              <a:rPr lang="en-US" sz="2000" dirty="0" smtClean="0"/>
              <a:t>accelerators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825867" y="5660610"/>
            <a:ext cx="1999093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2000" dirty="0" smtClean="0"/>
              <a:t>Campus</a:t>
            </a:r>
          </a:p>
          <a:p>
            <a:pPr algn="r"/>
            <a:r>
              <a:rPr lang="en-US" sz="2000" dirty="0"/>
              <a:t>d</a:t>
            </a:r>
            <a:r>
              <a:rPr lang="en-US" sz="2000" dirty="0" smtClean="0"/>
              <a:t>evelopment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10393" r="19725" b="1"/>
          <a:stretch/>
        </p:blipFill>
        <p:spPr bwMode="auto">
          <a:xfrm>
            <a:off x="3987798" y="1671775"/>
            <a:ext cx="1100667" cy="8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Bild 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31" y="2642822"/>
            <a:ext cx="1100667" cy="36688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719138"/>
            <a:ext cx="760412" cy="62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3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691680" y="2998693"/>
            <a:ext cx="5688632" cy="7397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</a:rPr>
              <a:t>Integrated project schedule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422564" y="44624"/>
            <a:ext cx="7317787" cy="7875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kern="1200" dirty="0"/>
              <a:t>FAIR Project Master Time Schedule</a:t>
            </a:r>
            <a:br>
              <a:rPr lang="de-DE" kern="1200" dirty="0"/>
            </a:br>
            <a:r>
              <a:rPr lang="de-DE" kern="1200" dirty="0"/>
              <a:t>Setup</a:t>
            </a:r>
          </a:p>
        </p:txBody>
      </p:sp>
      <p:sp>
        <p:nvSpPr>
          <p:cNvPr id="26" name="Rechteck 25"/>
          <p:cNvSpPr/>
          <p:nvPr/>
        </p:nvSpPr>
        <p:spPr>
          <a:xfrm>
            <a:off x="115117" y="1052736"/>
            <a:ext cx="8928992" cy="7920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12460" y="1917563"/>
            <a:ext cx="8928992" cy="2144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112460" y="4134402"/>
            <a:ext cx="8928992" cy="2195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1394208" y="3278615"/>
            <a:ext cx="6132501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ln>
                <a:solidFill>
                  <a:srgbClr val="FFCC66"/>
                </a:solidFill>
              </a:ln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 smtClean="0">
              <a:ln>
                <a:solidFill>
                  <a:srgbClr val="FFCC66"/>
                </a:solidFill>
              </a:ln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10"/>
          <p:cNvSpPr/>
          <p:nvPr/>
        </p:nvSpPr>
        <p:spPr bwMode="auto">
          <a:xfrm>
            <a:off x="883806" y="1412777"/>
            <a:ext cx="8001932" cy="391886"/>
          </a:xfrm>
          <a:prstGeom prst="rect">
            <a:avLst/>
          </a:prstGeom>
          <a:solidFill>
            <a:srgbClr val="C000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Master Schedule Plan</a:t>
            </a:r>
            <a:endParaRPr lang="en-US" sz="900" kern="0" dirty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31" name="Rectangle 14"/>
          <p:cNvSpPr/>
          <p:nvPr/>
        </p:nvSpPr>
        <p:spPr bwMode="auto">
          <a:xfrm>
            <a:off x="883174" y="5829177"/>
            <a:ext cx="3616656" cy="451262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p</a:t>
            </a:r>
            <a:r>
              <a:rPr lang="en-US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rocurement plans</a:t>
            </a:r>
          </a:p>
        </p:txBody>
      </p:sp>
      <p:sp>
        <p:nvSpPr>
          <p:cNvPr id="32" name="Rectangle 13"/>
          <p:cNvSpPr/>
          <p:nvPr/>
        </p:nvSpPr>
        <p:spPr bwMode="auto">
          <a:xfrm>
            <a:off x="883174" y="4266316"/>
            <a:ext cx="2534162" cy="403761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Plan of Planning (</a:t>
            </a:r>
            <a:r>
              <a:rPr lang="en-US" kern="0" dirty="0" err="1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PdP</a:t>
            </a:r>
            <a:r>
              <a:rPr lang="en-US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)</a:t>
            </a: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77922" y="3273664"/>
            <a:ext cx="460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FSB leader : construction realization strategy </a:t>
            </a:r>
          </a:p>
        </p:txBody>
      </p:sp>
      <p:sp>
        <p:nvSpPr>
          <p:cNvPr id="34" name="TextBox 19"/>
          <p:cNvSpPr txBox="1"/>
          <p:nvPr/>
        </p:nvSpPr>
        <p:spPr>
          <a:xfrm>
            <a:off x="4926019" y="5196834"/>
            <a:ext cx="3117032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bottom-up acc. inst. planning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sz="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14"/>
          <p:cNvSpPr/>
          <p:nvPr/>
        </p:nvSpPr>
        <p:spPr bwMode="auto">
          <a:xfrm>
            <a:off x="5025822" y="5501143"/>
            <a:ext cx="2427584" cy="451262"/>
          </a:xfrm>
          <a:prstGeom prst="rect">
            <a:avLst/>
          </a:prstGeom>
          <a:solidFill>
            <a:srgbClr val="EF9C0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installation plans</a:t>
            </a:r>
            <a:endParaRPr lang="en-US" sz="2400" kern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endParaRPr lang="en-US" sz="2400" kern="0" dirty="0" smtClean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36" name="Rectangle 12"/>
          <p:cNvSpPr/>
          <p:nvPr/>
        </p:nvSpPr>
        <p:spPr bwMode="auto">
          <a:xfrm>
            <a:off x="883174" y="2182776"/>
            <a:ext cx="8002564" cy="391886"/>
          </a:xfrm>
          <a:prstGeom prst="rect">
            <a:avLst/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Subproject Overview Plans</a:t>
            </a:r>
            <a:endParaRPr lang="en-US" sz="2000" kern="0" dirty="0">
              <a:solidFill>
                <a:srgbClr val="FFFFFF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37" name="Rectangle 13"/>
          <p:cNvSpPr/>
          <p:nvPr/>
        </p:nvSpPr>
        <p:spPr bwMode="auto">
          <a:xfrm>
            <a:off x="883175" y="3613518"/>
            <a:ext cx="4499832" cy="403761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Plan of 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 pitchFamily="34" charset="0"/>
              </a:rPr>
              <a:t>Realization (</a:t>
            </a:r>
            <a:r>
              <a:rPr lang="en-US" sz="2400" dirty="0" err="1" smtClean="0">
                <a:solidFill>
                  <a:prstClr val="white"/>
                </a:solidFill>
                <a:latin typeface="Calibri" panose="020F0502020204030204" pitchFamily="34" charset="0"/>
              </a:rPr>
              <a:t>PdR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 pitchFamily="34" charset="0"/>
              </a:rPr>
              <a:t>) </a:t>
            </a:r>
            <a:endParaRPr lang="en-US" sz="2400" kern="0" dirty="0" smtClean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74494" y="1052737"/>
            <a:ext cx="4385624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project management : audit, project steering</a:t>
            </a:r>
          </a:p>
          <a:p>
            <a:endParaRPr lang="en-US" dirty="0" smtClean="0">
              <a:solidFill>
                <a:srgbClr val="257DB9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rgbClr val="257DB9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rgbClr val="257DB9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rgbClr val="257DB9"/>
              </a:solidFill>
              <a:latin typeface="Calibri" panose="020F0502020204030204" pitchFamily="34" charset="0"/>
            </a:endParaRPr>
          </a:p>
          <a:p>
            <a:endParaRPr lang="en-US" dirty="0" smtClean="0">
              <a:solidFill>
                <a:srgbClr val="257DB9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791898" y="1842165"/>
            <a:ext cx="6535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</a:rPr>
              <a:t>subproject leader : audit, subproject steering</a:t>
            </a:r>
          </a:p>
          <a:p>
            <a:endParaRPr lang="en-US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40452" y="1052737"/>
            <a:ext cx="288032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Level 1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35496" y="1917562"/>
            <a:ext cx="292988" cy="2144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Level 2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35496" y="4134401"/>
            <a:ext cx="292988" cy="21959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Level 3</a:t>
            </a:r>
            <a:endParaRPr lang="en-US" sz="16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ectangle 14"/>
          <p:cNvSpPr/>
          <p:nvPr/>
        </p:nvSpPr>
        <p:spPr bwMode="auto">
          <a:xfrm>
            <a:off x="7147987" y="4598666"/>
            <a:ext cx="1779512" cy="451262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1400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commissioning plans</a:t>
            </a:r>
            <a:endParaRPr lang="en-US" sz="1400" kern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7039190" y="4275334"/>
            <a:ext cx="2002262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bottom-up planning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sz="8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Box 19"/>
          <p:cNvSpPr txBox="1"/>
          <p:nvPr/>
        </p:nvSpPr>
        <p:spPr>
          <a:xfrm>
            <a:off x="810398" y="5485032"/>
            <a:ext cx="381642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bottom-up acc. components planning </a:t>
            </a:r>
            <a:endParaRPr lang="en-US" sz="16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91898" y="4673579"/>
            <a:ext cx="2930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bottom-up buildings planning</a:t>
            </a:r>
          </a:p>
        </p:txBody>
      </p:sp>
      <p:sp>
        <p:nvSpPr>
          <p:cNvPr id="47" name="Rechteck 46"/>
          <p:cNvSpPr/>
          <p:nvPr/>
        </p:nvSpPr>
        <p:spPr>
          <a:xfrm>
            <a:off x="340404" y="4134400"/>
            <a:ext cx="320763" cy="21959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ＭＳ Ｐゴシック" pitchFamily="112" charset="-128"/>
              </a:rPr>
              <a:t>work package leaders</a:t>
            </a:r>
            <a:endParaRPr lang="en-US" sz="1600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9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67</a:t>
            </a:fld>
            <a:endParaRPr lang="de-DE">
              <a:latin typeface="Calibri" panose="020F0502020204030204" pitchFamily="34" charset="0"/>
            </a:endParaRPr>
          </a:p>
        </p:txBody>
      </p:sp>
      <p:sp>
        <p:nvSpPr>
          <p:cNvPr id="5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36592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>
                <a:latin typeface="Calibri" panose="020F0502020204030204" pitchFamily="34" charset="0"/>
              </a:rPr>
              <a:pPr>
                <a:defRPr/>
              </a:pPr>
              <a:t>68</a:t>
            </a:fld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0540" y="1052736"/>
            <a:ext cx="9008613" cy="5277582"/>
            <a:chOff x="30540" y="799960"/>
            <a:chExt cx="9008613" cy="5277582"/>
          </a:xfrm>
        </p:grpSpPr>
        <p:sp>
          <p:nvSpPr>
            <p:cNvPr id="7" name="Rechteck 6"/>
            <p:cNvSpPr/>
            <p:nvPr/>
          </p:nvSpPr>
          <p:spPr>
            <a:xfrm>
              <a:off x="110161" y="799960"/>
              <a:ext cx="8928992" cy="792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107504" y="1664787"/>
              <a:ext cx="8928992" cy="2144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07504" y="3881626"/>
              <a:ext cx="8928992" cy="21959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35496" y="799961"/>
              <a:ext cx="288032" cy="7920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Level 1</a:t>
              </a:r>
              <a:endParaRPr lang="de-DE" sz="1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0540" y="1664786"/>
              <a:ext cx="292988" cy="21441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Level 2</a:t>
              </a:r>
              <a:endParaRPr lang="de-DE" sz="1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30540" y="3881625"/>
              <a:ext cx="292988" cy="21959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Level 3</a:t>
              </a:r>
              <a:endParaRPr lang="de-DE" sz="16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 rot="10800000">
            <a:off x="5039182" y="3897799"/>
            <a:ext cx="190455" cy="1619730"/>
            <a:chOff x="5934292" y="2584331"/>
            <a:chExt cx="1079998" cy="1080000"/>
          </a:xfrm>
        </p:grpSpPr>
        <p:cxnSp>
          <p:nvCxnSpPr>
            <p:cNvPr id="14" name="Gerade Verbindung mit Pfeil 13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rot="16200000">
              <a:off x="6474291" y="3118244"/>
              <a:ext cx="0" cy="1079998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3131840" y="4011922"/>
            <a:ext cx="194961" cy="439451"/>
            <a:chOff x="5940152" y="2565023"/>
            <a:chExt cx="1080000" cy="1080000"/>
          </a:xfrm>
        </p:grpSpPr>
        <p:cxnSp>
          <p:nvCxnSpPr>
            <p:cNvPr id="17" name="Gerade Verbindung mit Pfeil 16"/>
            <p:cNvCxnSpPr/>
            <p:nvPr/>
          </p:nvCxnSpPr>
          <p:spPr>
            <a:xfrm flipV="1">
              <a:off x="7014290" y="2565023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rot="16200000">
              <a:off x="6480152" y="3075712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0"/>
          <p:cNvSpPr/>
          <p:nvPr/>
        </p:nvSpPr>
        <p:spPr bwMode="auto">
          <a:xfrm>
            <a:off x="878850" y="1412777"/>
            <a:ext cx="8001932" cy="391886"/>
          </a:xfrm>
          <a:prstGeom prst="rect">
            <a:avLst/>
          </a:prstGeom>
          <a:solidFill>
            <a:srgbClr val="C00000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Master Schedule Plan</a:t>
            </a:r>
            <a:endParaRPr lang="en-US" sz="900" kern="0" dirty="0" smtClean="0">
              <a:solidFill>
                <a:srgbClr val="FFFFFF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sp>
        <p:nvSpPr>
          <p:cNvPr id="20" name="Rectangle 14"/>
          <p:cNvSpPr/>
          <p:nvPr/>
        </p:nvSpPr>
        <p:spPr bwMode="auto">
          <a:xfrm>
            <a:off x="878218" y="5829177"/>
            <a:ext cx="3616656" cy="451262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p</a:t>
            </a:r>
            <a:r>
              <a:rPr lang="en-US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rocurement plans</a:t>
            </a:r>
          </a:p>
        </p:txBody>
      </p:sp>
      <p:grpSp>
        <p:nvGrpSpPr>
          <p:cNvPr id="21" name="Gruppieren 20"/>
          <p:cNvGrpSpPr/>
          <p:nvPr/>
        </p:nvGrpSpPr>
        <p:grpSpPr>
          <a:xfrm rot="5400000" flipH="1">
            <a:off x="4379693" y="5473051"/>
            <a:ext cx="179233" cy="1091918"/>
            <a:chOff x="5940152" y="2565023"/>
            <a:chExt cx="1080000" cy="1080000"/>
          </a:xfrm>
        </p:grpSpPr>
        <p:cxnSp>
          <p:nvCxnSpPr>
            <p:cNvPr id="22" name="Gerade Verbindung mit Pfeil 21"/>
            <p:cNvCxnSpPr/>
            <p:nvPr/>
          </p:nvCxnSpPr>
          <p:spPr>
            <a:xfrm flipV="1">
              <a:off x="7014290" y="2565023"/>
              <a:ext cx="0" cy="1080000"/>
            </a:xfrm>
            <a:prstGeom prst="straightConnector1">
              <a:avLst/>
            </a:prstGeom>
            <a:ln w="50800">
              <a:solidFill>
                <a:srgbClr val="FFC00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rot="16200000">
              <a:off x="6480152" y="3075712"/>
              <a:ext cx="0" cy="1080000"/>
            </a:xfrm>
            <a:prstGeom prst="straightConnector1">
              <a:avLst/>
            </a:prstGeom>
            <a:ln w="50800">
              <a:solidFill>
                <a:srgbClr val="FFC00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14"/>
          <p:cNvSpPr/>
          <p:nvPr/>
        </p:nvSpPr>
        <p:spPr bwMode="auto">
          <a:xfrm>
            <a:off x="5020866" y="5501143"/>
            <a:ext cx="2427584" cy="451262"/>
          </a:xfrm>
          <a:prstGeom prst="rect">
            <a:avLst/>
          </a:prstGeom>
          <a:solidFill>
            <a:srgbClr val="EF9C0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installation plans</a:t>
            </a:r>
            <a:endParaRPr lang="en-US" sz="2400" kern="0" dirty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endParaRPr lang="en-US" sz="2400" kern="0" dirty="0" smtClean="0">
              <a:solidFill>
                <a:prstClr val="white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7412769" y="5094367"/>
            <a:ext cx="465197" cy="642233"/>
            <a:chOff x="5934292" y="2584331"/>
            <a:chExt cx="1079998" cy="1080000"/>
          </a:xfrm>
        </p:grpSpPr>
        <p:cxnSp>
          <p:nvCxnSpPr>
            <p:cNvPr id="26" name="Gerade Verbindung mit Pfeil 25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rgbClr val="EF9C07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rot="16200000">
              <a:off x="6474291" y="3118244"/>
              <a:ext cx="0" cy="1079998"/>
            </a:xfrm>
            <a:prstGeom prst="straightConnector1">
              <a:avLst/>
            </a:prstGeom>
            <a:ln w="50800">
              <a:solidFill>
                <a:srgbClr val="EF9C07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>
          <a:xfrm flipH="1">
            <a:off x="7645368" y="1822268"/>
            <a:ext cx="1080000" cy="676578"/>
            <a:chOff x="5934290" y="2565023"/>
            <a:chExt cx="1080000" cy="1080000"/>
          </a:xfrm>
        </p:grpSpPr>
        <p:cxnSp>
          <p:nvCxnSpPr>
            <p:cNvPr id="30" name="Gerade Verbindung mit Pfeil 29"/>
            <p:cNvCxnSpPr/>
            <p:nvPr/>
          </p:nvCxnSpPr>
          <p:spPr>
            <a:xfrm flipV="1">
              <a:off x="7014290" y="2565023"/>
              <a:ext cx="0" cy="1080000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rot="16200000">
              <a:off x="6474290" y="3075713"/>
              <a:ext cx="0" cy="1080000"/>
            </a:xfrm>
            <a:prstGeom prst="straightConnector1">
              <a:avLst/>
            </a:prstGeom>
            <a:ln w="50800">
              <a:solidFill>
                <a:srgbClr val="0070C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5170852" y="2583791"/>
            <a:ext cx="953850" cy="1302059"/>
            <a:chOff x="5934290" y="2584331"/>
            <a:chExt cx="1080000" cy="1080000"/>
          </a:xfrm>
        </p:grpSpPr>
        <p:cxnSp>
          <p:nvCxnSpPr>
            <p:cNvPr id="33" name="Gerade Verbindung mit Pfeil 32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rot="16200000">
              <a:off x="6474290" y="3111198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1165743" y="1835987"/>
            <a:ext cx="597813" cy="1850439"/>
            <a:chOff x="5934290" y="2584331"/>
            <a:chExt cx="1080000" cy="1080000"/>
          </a:xfrm>
        </p:grpSpPr>
        <p:cxnSp>
          <p:nvCxnSpPr>
            <p:cNvPr id="36" name="Gerade Verbindung mit Pfeil 35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rot="16200000">
              <a:off x="6474290" y="3111198"/>
              <a:ext cx="0" cy="108000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12"/>
          <p:cNvSpPr/>
          <p:nvPr/>
        </p:nvSpPr>
        <p:spPr bwMode="auto">
          <a:xfrm>
            <a:off x="878218" y="2182776"/>
            <a:ext cx="8002564" cy="391886"/>
          </a:xfrm>
          <a:prstGeom prst="rect">
            <a:avLst/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rPr>
              <a:t>Subproject Overview Plans</a:t>
            </a:r>
            <a:endParaRPr lang="en-US" sz="2000" kern="0" dirty="0">
              <a:solidFill>
                <a:srgbClr val="FFFFFF"/>
              </a:solidFill>
              <a:latin typeface="Calibri" panose="020F0502020204030204" pitchFamily="34" charset="0"/>
              <a:ea typeface="ＭＳ Ｐゴシック" pitchFamily="112" charset="-128"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1323071" y="2574662"/>
            <a:ext cx="0" cy="3254515"/>
          </a:xfrm>
          <a:prstGeom prst="straightConnector1">
            <a:avLst/>
          </a:prstGeom>
          <a:ln w="50800">
            <a:solidFill>
              <a:srgbClr val="FFC00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/>
          <p:cNvGrpSpPr/>
          <p:nvPr/>
        </p:nvGrpSpPr>
        <p:grpSpPr>
          <a:xfrm>
            <a:off x="878218" y="3613518"/>
            <a:ext cx="4939513" cy="1996007"/>
            <a:chOff x="878218" y="3360742"/>
            <a:chExt cx="4939513" cy="1996007"/>
          </a:xfrm>
        </p:grpSpPr>
        <p:sp>
          <p:nvSpPr>
            <p:cNvPr id="41" name="Rectangle 13"/>
            <p:cNvSpPr/>
            <p:nvPr/>
          </p:nvSpPr>
          <p:spPr bwMode="auto">
            <a:xfrm>
              <a:off x="878219" y="3360742"/>
              <a:ext cx="4499832" cy="403761"/>
            </a:xfrm>
            <a:prstGeom prst="rect">
              <a:avLst/>
            </a:prstGeom>
            <a:solidFill>
              <a:srgbClr val="00B05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defRPr/>
              </a:pPr>
              <a:r>
                <a:rPr lang="en-US" sz="2400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itchFamily="112" charset="-128"/>
                </a:rPr>
                <a:t>Plan of </a:t>
              </a:r>
              <a:r>
                <a:rPr lang="de-DE" sz="2400" dirty="0" err="1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Realization</a:t>
              </a:r>
              <a:r>
                <a:rPr lang="de-DE" sz="24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 (</a:t>
              </a:r>
              <a:r>
                <a:rPr lang="de-DE" sz="2400" dirty="0" err="1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PdR</a:t>
              </a:r>
              <a:r>
                <a:rPr lang="de-DE" sz="24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) </a:t>
              </a:r>
              <a:endPara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endParaRPr>
            </a:p>
          </p:txBody>
        </p:sp>
        <p:grpSp>
          <p:nvGrpSpPr>
            <p:cNvPr id="42" name="Gruppieren 41"/>
            <p:cNvGrpSpPr/>
            <p:nvPr/>
          </p:nvGrpSpPr>
          <p:grpSpPr>
            <a:xfrm>
              <a:off x="5039182" y="3773633"/>
              <a:ext cx="211873" cy="1583116"/>
              <a:chOff x="5934292" y="2584331"/>
              <a:chExt cx="1079998" cy="1080000"/>
            </a:xfrm>
          </p:grpSpPr>
          <p:cxnSp>
            <p:nvCxnSpPr>
              <p:cNvPr id="45" name="Gerade Verbindung mit Pfeil 44"/>
              <p:cNvCxnSpPr/>
              <p:nvPr/>
            </p:nvCxnSpPr>
            <p:spPr>
              <a:xfrm flipV="1">
                <a:off x="6996704" y="2584331"/>
                <a:ext cx="0" cy="1080000"/>
              </a:xfrm>
              <a:prstGeom prst="straightConnector1">
                <a:avLst/>
              </a:prstGeom>
              <a:ln w="50800">
                <a:solidFill>
                  <a:srgbClr val="EF9C07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/>
              <p:cNvCxnSpPr/>
              <p:nvPr/>
            </p:nvCxnSpPr>
            <p:spPr>
              <a:xfrm rot="16200000">
                <a:off x="6474291" y="3118244"/>
                <a:ext cx="0" cy="1079998"/>
              </a:xfrm>
              <a:prstGeom prst="straightConnector1">
                <a:avLst/>
              </a:prstGeom>
              <a:ln w="50800">
                <a:solidFill>
                  <a:srgbClr val="EF9C07"/>
                </a:solidFill>
                <a:prstDash val="sys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feld 42"/>
            <p:cNvSpPr txBox="1"/>
            <p:nvPr/>
          </p:nvSpPr>
          <p:spPr>
            <a:xfrm rot="16200000">
              <a:off x="5118565" y="4376534"/>
              <a:ext cx="936667" cy="461665"/>
            </a:xfrm>
            <a:prstGeom prst="rect">
              <a:avLst/>
            </a:prstGeom>
            <a:pattFill prst="dkDnDiag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installation</a:t>
              </a:r>
              <a:r>
                <a:rPr lang="de-DE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time </a:t>
              </a:r>
              <a:r>
                <a:rPr lang="de-DE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frame</a:t>
              </a:r>
              <a:endParaRPr lang="de-DE" sz="1200" b="1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Rectangle 13"/>
            <p:cNvSpPr/>
            <p:nvPr/>
          </p:nvSpPr>
          <p:spPr bwMode="auto">
            <a:xfrm>
              <a:off x="878218" y="4013540"/>
              <a:ext cx="2534162" cy="403761"/>
            </a:xfrm>
            <a:prstGeom prst="rect">
              <a:avLst/>
            </a:prstGeom>
            <a:solidFill>
              <a:srgbClr val="00B05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itchFamily="112" charset="-128"/>
                </a:rPr>
                <a:t>Plan of Planning (</a:t>
              </a:r>
              <a:r>
                <a:rPr lang="en-US" kern="0" dirty="0" err="1" smtClean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itchFamily="112" charset="-128"/>
                </a:rPr>
                <a:t>PdP</a:t>
              </a:r>
              <a:r>
                <a:rPr lang="en-US" kern="0" dirty="0" smtClean="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itchFamily="112" charset="-128"/>
                </a:rPr>
                <a:t>)</a:t>
              </a:r>
              <a:endParaRPr lang="en-US" kern="0" dirty="0">
                <a:solidFill>
                  <a:srgbClr val="FFFFFF"/>
                </a:solidFill>
                <a:latin typeface="Calibri" panose="020F0502020204030204" pitchFamily="34" charset="0"/>
                <a:ea typeface="ＭＳ Ｐゴシック" pitchFamily="112" charset="-128"/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8041883" y="2574662"/>
            <a:ext cx="465197" cy="2079493"/>
            <a:chOff x="5934292" y="2584331"/>
            <a:chExt cx="1079998" cy="1080000"/>
          </a:xfrm>
        </p:grpSpPr>
        <p:cxnSp>
          <p:nvCxnSpPr>
            <p:cNvPr id="48" name="Gerade Verbindung mit Pfeil 47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/>
          </p:nvCxnSpPr>
          <p:spPr>
            <a:xfrm rot="16200000">
              <a:off x="6474291" y="3118244"/>
              <a:ext cx="0" cy="1079998"/>
            </a:xfrm>
            <a:prstGeom prst="straightConnector1">
              <a:avLst/>
            </a:prstGeom>
            <a:ln w="50800">
              <a:solidFill>
                <a:schemeClr val="accent6">
                  <a:lumMod val="75000"/>
                </a:schemeClr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14"/>
          <p:cNvSpPr/>
          <p:nvPr/>
        </p:nvSpPr>
        <p:spPr bwMode="auto">
          <a:xfrm>
            <a:off x="7143031" y="4598666"/>
            <a:ext cx="1779512" cy="451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defRPr/>
            </a:pPr>
            <a:r>
              <a:rPr lang="en-US" sz="1400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112" charset="-128"/>
              </a:rPr>
              <a:t>commissioning plans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6390226" y="2563170"/>
            <a:ext cx="465197" cy="3027933"/>
            <a:chOff x="5934292" y="2584331"/>
            <a:chExt cx="1079998" cy="1080000"/>
          </a:xfrm>
        </p:grpSpPr>
        <p:cxnSp>
          <p:nvCxnSpPr>
            <p:cNvPr id="52" name="Gerade Verbindung mit Pfeil 51"/>
            <p:cNvCxnSpPr/>
            <p:nvPr/>
          </p:nvCxnSpPr>
          <p:spPr>
            <a:xfrm flipV="1">
              <a:off x="6996704" y="2584331"/>
              <a:ext cx="0" cy="1080000"/>
            </a:xfrm>
            <a:prstGeom prst="straightConnector1">
              <a:avLst/>
            </a:prstGeom>
            <a:ln w="50800">
              <a:solidFill>
                <a:srgbClr val="EF9C07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 rot="16200000">
              <a:off x="6474291" y="3118244"/>
              <a:ext cx="0" cy="1079998"/>
            </a:xfrm>
            <a:prstGeom prst="straightConnector1">
              <a:avLst/>
            </a:prstGeom>
            <a:ln w="50800">
              <a:solidFill>
                <a:srgbClr val="EF9C07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el 2"/>
          <p:cNvSpPr>
            <a:spLocks noGrp="1"/>
          </p:cNvSpPr>
          <p:nvPr>
            <p:ph type="title"/>
          </p:nvPr>
        </p:nvSpPr>
        <p:spPr>
          <a:xfrm>
            <a:off x="422564" y="44624"/>
            <a:ext cx="7317787" cy="7875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kern="1200" dirty="0"/>
              <a:t>FAIR Project Master Time Schedule</a:t>
            </a:r>
            <a:br>
              <a:rPr lang="de-DE" kern="1200" dirty="0"/>
            </a:br>
            <a:r>
              <a:rPr lang="de-DE" kern="1200" dirty="0"/>
              <a:t>Setup</a:t>
            </a:r>
          </a:p>
        </p:txBody>
      </p:sp>
      <p:sp>
        <p:nvSpPr>
          <p:cNvPr id="5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13850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87338" y="1292178"/>
            <a:ext cx="8605837" cy="5040982"/>
          </a:xfrm>
        </p:spPr>
        <p:txBody>
          <a:bodyPr/>
          <a:lstStyle/>
          <a:p>
            <a:pPr marL="198438" indent="-193675" defTabSz="457200" fontAlgn="auto">
              <a:spcBef>
                <a:spcPts val="0"/>
              </a:spcBef>
              <a:spcAft>
                <a:spcPts val="120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endParaRPr lang="en-US" sz="1700" kern="12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2461002" y="1085456"/>
            <a:ext cx="3473805" cy="720080"/>
            <a:chOff x="1696" y="464149"/>
            <a:chExt cx="661995" cy="165498"/>
          </a:xfr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Abgerundetes Rechteck 12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4" name="Abgerundetes Rechteck 4"/>
            <p:cNvSpPr/>
            <p:nvPr/>
          </p:nvSpPr>
          <p:spPr>
            <a:xfrm>
              <a:off x="94008" y="468996"/>
              <a:ext cx="564836" cy="15580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define project deliverables</a:t>
              </a: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sz="14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components along beamlines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2461002" y="1908897"/>
            <a:ext cx="3473805" cy="720080"/>
            <a:chOff x="1696" y="464149"/>
            <a:chExt cx="661995" cy="1654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Abgerundetes Rechteck 15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7" name="Abgerundetes Rechteck 4"/>
            <p:cNvSpPr/>
            <p:nvPr/>
          </p:nvSpPr>
          <p:spPr>
            <a:xfrm>
              <a:off x="96114" y="468996"/>
              <a:ext cx="562730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project phases planning</a:t>
              </a: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(big picture)  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461002" y="2732338"/>
            <a:ext cx="3473805" cy="720080"/>
            <a:chOff x="1696" y="464149"/>
            <a:chExt cx="661995" cy="165498"/>
          </a:xfr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Abgerundetes Rechteck 18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0" name="Abgerundetes Rechteck 4"/>
            <p:cNvSpPr/>
            <p:nvPr/>
          </p:nvSpPr>
          <p:spPr>
            <a:xfrm>
              <a:off x="96114" y="468996"/>
              <a:ext cx="540132" cy="15580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define project structure </a:t>
              </a:r>
            </a:p>
            <a:p>
              <a:pPr marL="285750" indent="-285750">
                <a:buFont typeface="Wingdings" panose="05000000000000000000" pitchFamily="2" charset="2"/>
                <a:buChar char="ü"/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organization chart + WBS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968227" y="1083328"/>
            <a:ext cx="918112" cy="720080"/>
            <a:chOff x="1696" y="464149"/>
            <a:chExt cx="661995" cy="165498"/>
          </a:xfr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Abgerundetes Rechteck 21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3" name="Abgerundetes Rechteck 4"/>
            <p:cNvSpPr/>
            <p:nvPr/>
          </p:nvSpPr>
          <p:spPr>
            <a:xfrm>
              <a:off x="105538" y="468996"/>
              <a:ext cx="519206" cy="15580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step 1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968227" y="1911775"/>
            <a:ext cx="918112" cy="720080"/>
            <a:chOff x="1696" y="464149"/>
            <a:chExt cx="661995" cy="165498"/>
          </a:xfr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Abgerundetes Rechteck 24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6" name="Abgerundetes Rechteck 4"/>
            <p:cNvSpPr/>
            <p:nvPr/>
          </p:nvSpPr>
          <p:spPr>
            <a:xfrm>
              <a:off x="105538" y="468996"/>
              <a:ext cx="519206" cy="15580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step 2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968227" y="2740222"/>
            <a:ext cx="918112" cy="712196"/>
            <a:chOff x="1696" y="464149"/>
            <a:chExt cx="661995" cy="165498"/>
          </a:xfrm>
          <a:solidFill>
            <a:srgbClr val="9BBB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Abgerundetes Rechteck 27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9" name="Abgerundetes Rechteck 4"/>
            <p:cNvSpPr/>
            <p:nvPr/>
          </p:nvSpPr>
          <p:spPr>
            <a:xfrm>
              <a:off x="105538" y="468996"/>
              <a:ext cx="519206" cy="15580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step 3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6509470" y="1915947"/>
            <a:ext cx="2163613" cy="720080"/>
            <a:chOff x="1696" y="464149"/>
            <a:chExt cx="661995" cy="1654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Abgerundetes Rechteck 30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2" name="Abgerundetes Rechteck 4"/>
            <p:cNvSpPr/>
            <p:nvPr/>
          </p:nvSpPr>
          <p:spPr>
            <a:xfrm>
              <a:off x="1696" y="468996"/>
              <a:ext cx="657148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September 2015 </a:t>
              </a:r>
            </a:p>
            <a:p>
              <a:pPr algn="ctr"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done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6509470" y="1052736"/>
            <a:ext cx="2163613" cy="720080"/>
            <a:chOff x="1696" y="464149"/>
            <a:chExt cx="661995" cy="1654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Abgerundetes Rechteck 33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5" name="Abgerundetes Rechteck 4"/>
            <p:cNvSpPr/>
            <p:nvPr/>
          </p:nvSpPr>
          <p:spPr>
            <a:xfrm>
              <a:off x="1696" y="468996"/>
              <a:ext cx="657148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Q4 2015 - Q3 2016 done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512843" y="2713736"/>
            <a:ext cx="2163613" cy="720080"/>
            <a:chOff x="1696" y="464149"/>
            <a:chExt cx="661995" cy="1654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Abgerundetes Rechteck 36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8" name="Abgerundetes Rechteck 4"/>
            <p:cNvSpPr/>
            <p:nvPr/>
          </p:nvSpPr>
          <p:spPr>
            <a:xfrm>
              <a:off x="1696" y="468996"/>
              <a:ext cx="657148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2015 - Q3 2016 </a:t>
              </a:r>
            </a:p>
            <a:p>
              <a:pPr algn="ctr"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done</a:t>
              </a:r>
            </a:p>
          </p:txBody>
        </p:sp>
      </p:grpSp>
      <p:pic>
        <p:nvPicPr>
          <p:cNvPr id="39" name="Grafik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84" y="4402167"/>
            <a:ext cx="2527371" cy="178655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5" y="4418281"/>
            <a:ext cx="2742529" cy="165618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935" y="4578611"/>
            <a:ext cx="2901442" cy="1495854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511230" y="4040140"/>
            <a:ext cx="1660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FAIR organization chart 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6767560" y="4032382"/>
            <a:ext cx="1413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FAIR work packages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360034" y="4032382"/>
            <a:ext cx="221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components „along beam lines“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(example)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69</a:t>
            </a:fld>
            <a:endParaRPr lang="de-DE">
              <a:latin typeface="Calibri" panose="020F0502020204030204" pitchFamily="34" charset="0"/>
            </a:endParaRPr>
          </a:p>
        </p:txBody>
      </p:sp>
      <p:sp>
        <p:nvSpPr>
          <p:cNvPr id="47" name="Titel 2"/>
          <p:cNvSpPr>
            <a:spLocks noGrp="1"/>
          </p:cNvSpPr>
          <p:nvPr>
            <p:ph type="title"/>
          </p:nvPr>
        </p:nvSpPr>
        <p:spPr>
          <a:xfrm>
            <a:off x="422564" y="44624"/>
            <a:ext cx="7317787" cy="7875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kern="1200" dirty="0"/>
              <a:t>FAIR Project Master Time Schedule</a:t>
            </a:r>
            <a:br>
              <a:rPr lang="de-DE" kern="1200" dirty="0"/>
            </a:br>
            <a:r>
              <a:rPr lang="de-DE" kern="1200" dirty="0"/>
              <a:t>Content</a:t>
            </a:r>
          </a:p>
        </p:txBody>
      </p:sp>
      <p:sp>
        <p:nvSpPr>
          <p:cNvPr id="4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23036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17269" y="1243644"/>
            <a:ext cx="8531457" cy="5107282"/>
          </a:xfrm>
          <a:prstGeom prst="rect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954" y="1243644"/>
            <a:ext cx="8423772" cy="51072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  <a:extLst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08473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23065" y="271335"/>
            <a:ext cx="6242342" cy="78755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FAIR – four research pillars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6380" y="1246527"/>
            <a:ext cx="8994370" cy="5306116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Atomic</a:t>
            </a:r>
            <a:r>
              <a:rPr lang="de-DE" altLang="de-DE" sz="24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Fundamental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Symmetries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Plasma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Materials Research,</a:t>
            </a:r>
            <a:endParaRPr lang="de-DE" altLang="de-DE" sz="24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Radiation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Biology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pPr marL="2144713" indent="-166688" defTabSz="45720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Cancer </a:t>
            </a:r>
            <a:r>
              <a:rPr lang="de-DE" altLang="de-DE" sz="24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Therapy</a:t>
            </a:r>
            <a:r>
              <a:rPr lang="de-DE" altLang="de-DE" sz="24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de-DE" altLang="de-DE" sz="24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Ion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Beams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/ Space Res.</a:t>
            </a:r>
            <a:endParaRPr lang="de-DE" altLang="de-DE" sz="2400" b="1" dirty="0" smtClean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144713" indent="-166688" defTabSz="457200">
              <a:lnSpc>
                <a:spcPct val="110000"/>
              </a:lnSpc>
              <a:spcBef>
                <a:spcPts val="1800"/>
              </a:spcBef>
              <a:spcAft>
                <a:spcPts val="2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Dense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Hot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Matter</a:t>
            </a:r>
          </a:p>
          <a:p>
            <a:pPr marL="2144713" indent="-166688" defTabSz="457200"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de-DE" altLang="de-DE" sz="24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far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off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stability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b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Physics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Explosive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Nucleosynthesis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(r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process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endParaRPr lang="de-DE" altLang="de-DE" sz="2400" dirty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2144713" indent="-166688" defTabSz="457200">
              <a:lnSpc>
                <a:spcPct val="110000"/>
              </a:lnSpc>
              <a:spcBef>
                <a:spcPts val="600"/>
              </a:spcBef>
              <a:spcAft>
                <a:spcPts val="360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Hadron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de-DE" altLang="de-DE" sz="2400" dirty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Dynamics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cooled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antiproton</a:t>
            </a:r>
            <a:r>
              <a:rPr lang="de-DE" altLang="de-DE" sz="2400" dirty="0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ea typeface="Arial Unicode MS" pitchFamily="34" charset="-128"/>
                <a:cs typeface="Arial Unicode MS" pitchFamily="34" charset="-128"/>
              </a:rPr>
              <a:t>beams</a:t>
            </a:r>
            <a:endParaRPr lang="de-DE" altLang="de-DE" sz="2400" dirty="0" smtClean="0">
              <a:solidFill>
                <a:prstClr val="blac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Geschweifte Klammer rechts 7"/>
          <p:cNvSpPr/>
          <p:nvPr/>
        </p:nvSpPr>
        <p:spPr>
          <a:xfrm rot="10800000">
            <a:off x="1905481" y="1356902"/>
            <a:ext cx="288031" cy="2134442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7269" y="2119629"/>
            <a:ext cx="1152128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</a:rPr>
              <a:t>APPA</a:t>
            </a:r>
          </a:p>
        </p:txBody>
      </p:sp>
      <p:sp>
        <p:nvSpPr>
          <p:cNvPr id="11" name="Geschweifte Klammer rechts 10"/>
          <p:cNvSpPr/>
          <p:nvPr/>
        </p:nvSpPr>
        <p:spPr>
          <a:xfrm rot="10800000">
            <a:off x="1905482" y="3752914"/>
            <a:ext cx="288032" cy="387588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3206" y="3700508"/>
            <a:ext cx="169168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</a:rPr>
              <a:t>CBM</a:t>
            </a:r>
          </a:p>
        </p:txBody>
      </p:sp>
      <p:sp>
        <p:nvSpPr>
          <p:cNvPr id="13" name="Geschweifte Klammer rechts 12"/>
          <p:cNvSpPr/>
          <p:nvPr/>
        </p:nvSpPr>
        <p:spPr>
          <a:xfrm rot="10800000">
            <a:off x="1905482" y="4625394"/>
            <a:ext cx="288032" cy="65645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93206" y="4653372"/>
            <a:ext cx="169168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</a:rPr>
              <a:t>NUSTAR</a:t>
            </a:r>
          </a:p>
        </p:txBody>
      </p:sp>
      <p:sp>
        <p:nvSpPr>
          <p:cNvPr id="15" name="Geschweifte Klammer rechts 14"/>
          <p:cNvSpPr/>
          <p:nvPr/>
        </p:nvSpPr>
        <p:spPr>
          <a:xfrm rot="10800000">
            <a:off x="1905482" y="5716723"/>
            <a:ext cx="288032" cy="63420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3206" y="5603225"/>
            <a:ext cx="169168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</a:rPr>
              <a:t>PANDA</a:t>
            </a:r>
          </a:p>
        </p:txBody>
      </p:sp>
      <p:sp>
        <p:nvSpPr>
          <p:cNvPr id="18" name="Rechteck 17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leichschenkliges Dreieck 44"/>
          <p:cNvSpPr/>
          <p:nvPr/>
        </p:nvSpPr>
        <p:spPr>
          <a:xfrm>
            <a:off x="5004048" y="1133133"/>
            <a:ext cx="3960440" cy="2592288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6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664132"/>
              </p:ext>
            </p:extLst>
          </p:nvPr>
        </p:nvGraphicFramePr>
        <p:xfrm>
          <a:off x="107504" y="4293096"/>
          <a:ext cx="8928992" cy="202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7" name="Gruppieren 46"/>
          <p:cNvGrpSpPr/>
          <p:nvPr/>
        </p:nvGrpSpPr>
        <p:grpSpPr>
          <a:xfrm>
            <a:off x="6663730" y="1902877"/>
            <a:ext cx="661995" cy="730821"/>
            <a:chOff x="1696" y="464149"/>
            <a:chExt cx="661995" cy="165498"/>
          </a:xfrm>
        </p:grpSpPr>
        <p:sp>
          <p:nvSpPr>
            <p:cNvPr id="48" name="Abgerundetes Rechteck 47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49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390 WP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966596" y="2749268"/>
            <a:ext cx="661995" cy="730821"/>
            <a:chOff x="1696" y="464149"/>
            <a:chExt cx="661995" cy="165498"/>
          </a:xfrm>
        </p:grpSpPr>
        <p:sp>
          <p:nvSpPr>
            <p:cNvPr id="51" name="Abgerundetes Rechteck 50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52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163 ACC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6686676" y="2751736"/>
            <a:ext cx="661995" cy="730821"/>
            <a:chOff x="1696" y="464149"/>
            <a:chExt cx="661995" cy="165498"/>
          </a:xfrm>
        </p:grpSpPr>
        <p:sp>
          <p:nvSpPr>
            <p:cNvPr id="54" name="Abgerundetes Rechteck 53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55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218 EXP 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7403596" y="2755536"/>
            <a:ext cx="661995" cy="730821"/>
            <a:chOff x="1696" y="464149"/>
            <a:chExt cx="661995" cy="165498"/>
          </a:xfrm>
          <a:solidFill>
            <a:srgbClr val="9BBB59">
              <a:lumMod val="75000"/>
            </a:srgbClr>
          </a:solidFill>
        </p:grpSpPr>
        <p:sp>
          <p:nvSpPr>
            <p:cNvPr id="57" name="Abgerundetes Rechteck 56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58" name="Abgerundetes Rechteck 4"/>
            <p:cNvSpPr/>
            <p:nvPr/>
          </p:nvSpPr>
          <p:spPr>
            <a:xfrm>
              <a:off x="96033" y="468996"/>
              <a:ext cx="457695" cy="15356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   9 FSB</a:t>
              </a:r>
            </a:p>
          </p:txBody>
        </p:sp>
      </p:grpSp>
      <p:sp>
        <p:nvSpPr>
          <p:cNvPr id="59" name="Rechteck 58"/>
          <p:cNvSpPr/>
          <p:nvPr/>
        </p:nvSpPr>
        <p:spPr>
          <a:xfrm>
            <a:off x="5004048" y="3772691"/>
            <a:ext cx="3960440" cy="27921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9525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   work packages</a:t>
            </a:r>
          </a:p>
        </p:txBody>
      </p:sp>
      <p:sp>
        <p:nvSpPr>
          <p:cNvPr id="60" name="Gleichschenkliges Dreieck 59"/>
          <p:cNvSpPr/>
          <p:nvPr/>
        </p:nvSpPr>
        <p:spPr>
          <a:xfrm>
            <a:off x="179512" y="1124744"/>
            <a:ext cx="3960440" cy="2592288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179512" y="3764302"/>
            <a:ext cx="3960440" cy="27921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9525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   subprojects</a:t>
            </a:r>
          </a:p>
        </p:txBody>
      </p:sp>
      <p:grpSp>
        <p:nvGrpSpPr>
          <p:cNvPr id="62" name="Gruppieren 61"/>
          <p:cNvGrpSpPr/>
          <p:nvPr/>
        </p:nvGrpSpPr>
        <p:grpSpPr>
          <a:xfrm>
            <a:off x="1115616" y="2755761"/>
            <a:ext cx="661995" cy="730821"/>
            <a:chOff x="1696" y="464149"/>
            <a:chExt cx="661995" cy="165498"/>
          </a:xfrm>
        </p:grpSpPr>
        <p:sp>
          <p:nvSpPr>
            <p:cNvPr id="63" name="Abgerundetes Rechteck 62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64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6 ACC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1835696" y="2758229"/>
            <a:ext cx="661995" cy="730821"/>
            <a:chOff x="1696" y="464149"/>
            <a:chExt cx="661995" cy="165498"/>
          </a:xfrm>
        </p:grpSpPr>
        <p:sp>
          <p:nvSpPr>
            <p:cNvPr id="66" name="Abgerundetes Rechteck 65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67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4 EXP 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2552616" y="2762029"/>
            <a:ext cx="661995" cy="730821"/>
            <a:chOff x="1696" y="464149"/>
            <a:chExt cx="661995" cy="165498"/>
          </a:xfrm>
          <a:solidFill>
            <a:srgbClr val="9BBB59">
              <a:lumMod val="75000"/>
            </a:srgbClr>
          </a:solidFill>
        </p:grpSpPr>
        <p:sp>
          <p:nvSpPr>
            <p:cNvPr id="69" name="Abgerundetes Rechteck 68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0" name="Abgerundetes Rechteck 4"/>
            <p:cNvSpPr/>
            <p:nvPr/>
          </p:nvSpPr>
          <p:spPr>
            <a:xfrm>
              <a:off x="96033" y="468996"/>
              <a:ext cx="457695" cy="15356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 FSB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1828734" y="1829452"/>
            <a:ext cx="661995" cy="730821"/>
            <a:chOff x="1696" y="464149"/>
            <a:chExt cx="661995" cy="165498"/>
          </a:xfrm>
        </p:grpSpPr>
        <p:sp>
          <p:nvSpPr>
            <p:cNvPr id="72" name="Abgerundetes Rechteck 71"/>
            <p:cNvSpPr/>
            <p:nvPr/>
          </p:nvSpPr>
          <p:spPr>
            <a:xfrm>
              <a:off x="1696" y="464149"/>
              <a:ext cx="661995" cy="165498"/>
            </a:xfrm>
            <a:prstGeom prst="roundRect">
              <a:avLst>
                <a:gd name="adj" fmla="val 1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3" name="Abgerundetes Rechteck 4"/>
            <p:cNvSpPr/>
            <p:nvPr/>
          </p:nvSpPr>
          <p:spPr>
            <a:xfrm>
              <a:off x="6543" y="468996"/>
              <a:ext cx="652301" cy="1558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FAIR</a:t>
              </a:r>
            </a:p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kern="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Project</a:t>
              </a:r>
            </a:p>
          </p:txBody>
        </p:sp>
      </p:grpSp>
      <p:sp>
        <p:nvSpPr>
          <p:cNvPr id="74" name="Pfeil nach links und rechts 73"/>
          <p:cNvSpPr/>
          <p:nvPr/>
        </p:nvSpPr>
        <p:spPr>
          <a:xfrm>
            <a:off x="3809730" y="2127982"/>
            <a:ext cx="1535452" cy="436922"/>
          </a:xfrm>
          <a:prstGeom prst="leftRightArrow">
            <a:avLst/>
          </a:prstGeom>
          <a:solidFill>
            <a:srgbClr val="9BBB5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70</a:t>
            </a:fld>
            <a:endParaRPr lang="de-DE">
              <a:latin typeface="Calibri" panose="020F0502020204030204" pitchFamily="34" charset="0"/>
            </a:endParaRPr>
          </a:p>
        </p:txBody>
      </p:sp>
      <p:graphicFrame>
        <p:nvGraphicFramePr>
          <p:cNvPr id="35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532596"/>
              </p:ext>
            </p:extLst>
          </p:nvPr>
        </p:nvGraphicFramePr>
        <p:xfrm>
          <a:off x="107504" y="5885497"/>
          <a:ext cx="8928992" cy="434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8" name="Titel 2"/>
          <p:cNvSpPr>
            <a:spLocks noGrp="1"/>
          </p:cNvSpPr>
          <p:nvPr>
            <p:ph type="title"/>
          </p:nvPr>
        </p:nvSpPr>
        <p:spPr>
          <a:xfrm>
            <a:off x="422564" y="44624"/>
            <a:ext cx="7317787" cy="7875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de-DE" kern="1200" dirty="0"/>
              <a:t>FAIR Project Master Time Schedule</a:t>
            </a:r>
            <a:br>
              <a:rPr lang="de-DE" kern="1200" dirty="0"/>
            </a:br>
            <a:r>
              <a:rPr lang="de-DE" kern="1200" dirty="0"/>
              <a:t>Content</a:t>
            </a:r>
          </a:p>
        </p:txBody>
      </p:sp>
      <p:sp>
        <p:nvSpPr>
          <p:cNvPr id="3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20629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98425" y="980728"/>
            <a:ext cx="8938071" cy="5518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71</a:t>
            </a:fld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971600" y="998730"/>
            <a:ext cx="7200800" cy="5454606"/>
            <a:chOff x="2322280" y="708659"/>
            <a:chExt cx="6990754" cy="5562601"/>
          </a:xfrm>
        </p:grpSpPr>
        <p:sp>
          <p:nvSpPr>
            <p:cNvPr id="21" name="Rechteck 20"/>
            <p:cNvSpPr/>
            <p:nvPr/>
          </p:nvSpPr>
          <p:spPr>
            <a:xfrm>
              <a:off x="2322280" y="708659"/>
              <a:ext cx="6990754" cy="556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434650" y="815974"/>
              <a:ext cx="6514278" cy="5254913"/>
              <a:chOff x="2434650" y="815974"/>
              <a:chExt cx="6514278" cy="5254913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650" y="815974"/>
                <a:ext cx="6508182" cy="3005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745" y="3798303"/>
                <a:ext cx="6508183" cy="227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" name="Rechteck 11"/>
          <p:cNvSpPr/>
          <p:nvPr/>
        </p:nvSpPr>
        <p:spPr>
          <a:xfrm>
            <a:off x="395536" y="44624"/>
            <a:ext cx="68354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Level 1 Schedule Baseline Top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Rev. 1.0 - 07.12.2016</a:t>
            </a:r>
            <a:endParaRPr lang="de-DE" sz="2800" dirty="0">
              <a:solidFill>
                <a:srgbClr val="00599D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9112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98425" y="980728"/>
            <a:ext cx="8938071" cy="5518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3705" y="26621"/>
            <a:ext cx="75326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Level 1 Schedule Baseline – detailed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Rev. 1.0 - 07.12.2016</a:t>
            </a:r>
            <a:endParaRPr lang="de-DE" sz="2800" dirty="0">
              <a:solidFill>
                <a:srgbClr val="00599D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72</a:t>
            </a:fld>
            <a:endParaRPr lang="de-DE">
              <a:latin typeface="Calibri" panose="020F050202020403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9" y="1196752"/>
            <a:ext cx="8240307" cy="386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98425" y="2676071"/>
            <a:ext cx="8938071" cy="3768881"/>
            <a:chOff x="98425" y="2676071"/>
            <a:chExt cx="8938071" cy="376888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49" y="2676071"/>
              <a:ext cx="8240307" cy="3358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98425" y="5061597"/>
              <a:ext cx="8938071" cy="13833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Rechteck 3"/>
          <p:cNvSpPr/>
          <p:nvPr/>
        </p:nvSpPr>
        <p:spPr>
          <a:xfrm>
            <a:off x="611560" y="5517232"/>
            <a:ext cx="504056" cy="144016"/>
          </a:xfrm>
          <a:prstGeom prst="rect">
            <a:avLst/>
          </a:prstGeom>
          <a:solidFill>
            <a:srgbClr val="CCECFF"/>
          </a:solidFill>
          <a:ln w="952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1640" y="540457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Time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frames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Installation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are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defined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22198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98425" y="998731"/>
            <a:ext cx="8938071" cy="55001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3705" y="44624"/>
            <a:ext cx="75326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Level 1 Schedule Baseline – detailed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Rev. 1.0 - 07.12.2016</a:t>
            </a:r>
            <a:endParaRPr lang="de-DE" sz="2800" dirty="0">
              <a:solidFill>
                <a:srgbClr val="00599D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73</a:t>
            </a:fld>
            <a:endParaRPr lang="de-DE">
              <a:latin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7504" y="1133129"/>
            <a:ext cx="8928992" cy="1071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258489" y="998731"/>
            <a:ext cx="8561982" cy="5454605"/>
            <a:chOff x="258489" y="600613"/>
            <a:chExt cx="8561982" cy="585272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89" y="600613"/>
              <a:ext cx="8487653" cy="321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88" y="3813965"/>
              <a:ext cx="8540783" cy="2639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3575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98425" y="980728"/>
            <a:ext cx="8938071" cy="5518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3705" y="44624"/>
            <a:ext cx="75326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Level 1 Schedule Baseline – detailed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599D"/>
                </a:solidFill>
              </a:rPr>
              <a:t>Rev. 1.0 - 07.12.2016</a:t>
            </a:r>
            <a:endParaRPr lang="de-DE" sz="2800" dirty="0">
              <a:solidFill>
                <a:srgbClr val="00599D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Calibri" panose="020F0502020204030204" pitchFamily="34" charset="0"/>
              </a:rPr>
              <a:pPr>
                <a:defRPr/>
              </a:pPr>
              <a:t>74</a:t>
            </a:fld>
            <a:endParaRPr lang="de-DE">
              <a:latin typeface="Calibri" panose="020F050202020403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323528" y="1124744"/>
            <a:ext cx="8496944" cy="5256584"/>
            <a:chOff x="179512" y="908720"/>
            <a:chExt cx="8964488" cy="583264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08720"/>
              <a:ext cx="8964488" cy="2901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12080"/>
              <a:ext cx="8892480" cy="292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de-DE" dirty="0">
                <a:cs typeface="Arial" panose="020B0604020202020204" pitchFamily="34" charset="0"/>
              </a:rPr>
              <a:t>Joerg Blaurock – 21st FAIR Council – </a:t>
            </a:r>
            <a:r>
              <a:rPr lang="de-DE" dirty="0" err="1">
                <a:cs typeface="Arial" panose="020B0604020202020204" pitchFamily="34" charset="0"/>
              </a:rPr>
              <a:t>December</a:t>
            </a:r>
            <a:r>
              <a:rPr lang="de-DE" dirty="0">
                <a:cs typeface="Arial" panose="020B0604020202020204" pitchFamily="34" charset="0"/>
              </a:rPr>
              <a:t> 7/8, 2016</a:t>
            </a:r>
          </a:p>
        </p:txBody>
      </p:sp>
    </p:spTree>
    <p:extLst>
      <p:ext uri="{BB962C8B-B14F-4D97-AF65-F5344CB8AC3E}">
        <p14:creationId xmlns:p14="http://schemas.microsoft.com/office/powerpoint/2010/main" val="258289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International Participation in FAIR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8" y="1043459"/>
            <a:ext cx="8899656" cy="3629418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75780" y="4546948"/>
            <a:ext cx="8517396" cy="1966586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dirty="0" smtClean="0"/>
              <a:t>FAIR </a:t>
            </a:r>
            <a:r>
              <a:rPr lang="en-GB" dirty="0"/>
              <a:t>governed by international convention </a:t>
            </a:r>
            <a:endParaRPr lang="en-GB" dirty="0" smtClean="0"/>
          </a:p>
          <a:p>
            <a:pPr marL="592931" lvl="1" indent="-342900">
              <a:buFont typeface="Arial" charset="0"/>
              <a:buChar char="•"/>
            </a:pPr>
            <a:r>
              <a:rPr lang="en-GB" dirty="0" smtClean="0"/>
              <a:t>9 shareholders + 1 assoc. partner (orange)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cientists from all over the world are engaged</a:t>
            </a:r>
          </a:p>
          <a:p>
            <a:pPr marL="592931" lvl="1" indent="-342900">
              <a:buFont typeface="Arial" charset="0"/>
              <a:buChar char="•"/>
            </a:pPr>
            <a:r>
              <a:rPr lang="en-GB" dirty="0" smtClean="0"/>
              <a:t>More than 200 institutions from 53 countries are involved with their scientists (orange + blue)   </a:t>
            </a:r>
            <a:r>
              <a:rPr lang="en-GB" dirty="0" smtClean="0">
                <a:sym typeface="Wingdings" panose="05000000000000000000" pitchFamily="2" charset="2"/>
              </a:rPr>
              <a:t> FAIR community growing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16915" y="6607179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E9636D52-6EBE-478E-A1F6-01BCE9CACF9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99592" y="3111351"/>
            <a:ext cx="7272808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 smtClean="0"/>
              <a:t>Major events and decisions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57" y="764704"/>
            <a:ext cx="881691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Rechteck 4"/>
          <p:cNvSpPr/>
          <p:nvPr/>
        </p:nvSpPr>
        <p:spPr>
          <a:xfrm>
            <a:off x="395536" y="6597352"/>
            <a:ext cx="3528392" cy="2606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3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3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4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0.xml><?xml version="1.0" encoding="utf-8"?>
<a:theme xmlns:a="http://schemas.openxmlformats.org/drawingml/2006/main" name="1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2_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ppp</Template>
  <TotalTime>0</TotalTime>
  <Words>4085</Words>
  <Application>Microsoft Office PowerPoint</Application>
  <PresentationFormat>Bildschirmpräsentation (4:3)</PresentationFormat>
  <Paragraphs>897</Paragraphs>
  <Slides>74</Slides>
  <Notes>44</Notes>
  <HiddenSlides>10</HiddenSlides>
  <MMClips>1</MMClips>
  <ScaleCrop>false</ScaleCrop>
  <HeadingPairs>
    <vt:vector size="6" baseType="variant">
      <vt:variant>
        <vt:lpstr>Design</vt:lpstr>
      </vt:variant>
      <vt:variant>
        <vt:i4>21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74</vt:i4>
      </vt:variant>
    </vt:vector>
  </HeadingPairs>
  <TitlesOfParts>
    <vt:vector size="96" baseType="lpstr">
      <vt:lpstr>gsi-folienmaster</vt:lpstr>
      <vt:lpstr>gsi-folienmaster-2014</vt:lpstr>
      <vt:lpstr>1_gsi-folienmaster</vt:lpstr>
      <vt:lpstr>Larissa</vt:lpstr>
      <vt:lpstr>Benutzerdefiniertes Design</vt:lpstr>
      <vt:lpstr>1_Benutzerdefiniertes Design</vt:lpstr>
      <vt:lpstr>2_Benutzerdefiniertes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Template_FAIR_Power_Point</vt:lpstr>
      <vt:lpstr>2_gsi-folienmaster</vt:lpstr>
      <vt:lpstr>3_gsi-folienmaster</vt:lpstr>
      <vt:lpstr>3_fair-gsi-folienmaster_2016</vt:lpstr>
      <vt:lpstr>1_fair-gsi-folienmaster_2016</vt:lpstr>
      <vt:lpstr>4_gsi-folienmaster</vt:lpstr>
      <vt:lpstr>1_gsi-folienmaster-2014</vt:lpstr>
      <vt:lpstr>2_gsi-folienmaster-2014</vt:lpstr>
      <vt:lpstr>Photo Editor Photo</vt:lpstr>
      <vt:lpstr>PowerPoint-Präsentation</vt:lpstr>
      <vt:lpstr>Outline</vt:lpstr>
      <vt:lpstr> FAIR Accelerator Complex</vt:lpstr>
      <vt:lpstr> FAIR Accelerator Complex</vt:lpstr>
      <vt:lpstr>FAIR – four research pillars</vt:lpstr>
      <vt:lpstr>FAIR – four research pillars</vt:lpstr>
      <vt:lpstr>FAIR – four research pillars</vt:lpstr>
      <vt:lpstr>International Participation in FAIR</vt:lpstr>
      <vt:lpstr>PowerPoint-Präsentation</vt:lpstr>
      <vt:lpstr>Major events and decisions ...  ... Council decisions from June/September 2015</vt:lpstr>
      <vt:lpstr>Major events and decisions in 2016</vt:lpstr>
      <vt:lpstr>PowerPoint-Präsentation</vt:lpstr>
      <vt:lpstr>FAIR construction site</vt:lpstr>
      <vt:lpstr>FAIR civil construction – realization plan</vt:lpstr>
      <vt:lpstr>PowerPoint-Präsentation</vt:lpstr>
      <vt:lpstr>Research at GSI continues</vt:lpstr>
      <vt:lpstr>Highlights from 2016 Beam Time at GSI</vt:lpstr>
      <vt:lpstr>Further research highlights - Biophysics</vt:lpstr>
      <vt:lpstr>Further research highlights - Laser spectroscopic investigation of No (Z=102)</vt:lpstr>
      <vt:lpstr>Further research highlights – No Quenching of single-particle strength as function of neutron-proton asymmetry</vt:lpstr>
      <vt:lpstr> Further research highlights  - Inelastic alpha scattering off 58Ni (100 MeV/u)</vt:lpstr>
      <vt:lpstr>Research highlight - Theory r-process in neutron star mergers</vt:lpstr>
      <vt:lpstr>Further research highlights –  Virtual photon radiation off Au+Au collisions</vt:lpstr>
      <vt:lpstr>ALICE: LHC run 2, Pb-Pb at √sNN = 5.02 TeV</vt:lpstr>
      <vt:lpstr>ALICE: Time Projection Chamber upgrade</vt:lpstr>
      <vt:lpstr>Further research highlights -  Search for η‘ mesic nuclei by spectroscopy of 12C(p,d) reaction with FRS</vt:lpstr>
      <vt:lpstr>Further research highlight – Results from  HIM BES-III analysis: new resonance discovered</vt:lpstr>
      <vt:lpstr>Other research highlight - Feasibility studies for PANDA</vt:lpstr>
      <vt:lpstr>PowerPoint-Präsentation</vt:lpstr>
      <vt:lpstr>FAIR Phase 0 Program</vt:lpstr>
      <vt:lpstr>FAIR Phase 0 Program</vt:lpstr>
      <vt:lpstr>FAIR Phase 0 – scientific opportunities (to be complemented by external activities)</vt:lpstr>
      <vt:lpstr>PowerPoint-Präsentation</vt:lpstr>
      <vt:lpstr>PowerPoint-Präsentation</vt:lpstr>
      <vt:lpstr>PowerPoint-Präsentation</vt:lpstr>
      <vt:lpstr>Atomic &amp; Fundamental Physics</vt:lpstr>
      <vt:lpstr>Ion Beam Facilities / Trapping &amp; Storage</vt:lpstr>
      <vt:lpstr>High-Energy Density Science</vt:lpstr>
      <vt:lpstr>PowerPoint-Präsentation</vt:lpstr>
      <vt:lpstr>BIOphysics &amp; MATerials Research in APPA</vt:lpstr>
      <vt:lpstr>PowerPoint-Präsentation</vt:lpstr>
      <vt:lpstr>PowerPoint-Präsentation</vt:lpstr>
      <vt:lpstr>PowerPoint-Präsentation</vt:lpstr>
      <vt:lpstr>NUSTAR - Origin of elements in the universe</vt:lpstr>
      <vt:lpstr>NUSTAR - Origin of elements in the universe</vt:lpstr>
      <vt:lpstr>Unparalleled features of (Super)FRS separator</vt:lpstr>
      <vt:lpstr>Unique experimental instrumentation and storage rings</vt:lpstr>
      <vt:lpstr>Physics goals/ highlights of the NUSTAR day 1  program </vt:lpstr>
      <vt:lpstr>   NUSTAR Strategy towards Phase 0 and Phase 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and Outlook</vt:lpstr>
      <vt:lpstr>FAIR construction field - today</vt:lpstr>
      <vt:lpstr>FAIR 2025 </vt:lpstr>
      <vt:lpstr>PowerPoint-Präsentation</vt:lpstr>
      <vt:lpstr>PowerPoint-Präsentation</vt:lpstr>
      <vt:lpstr>PowerPoint-Präsentation</vt:lpstr>
      <vt:lpstr>Strategic objectives</vt:lpstr>
      <vt:lpstr>PowerPoint-Präsentation</vt:lpstr>
      <vt:lpstr>FAIR Project Master Time Schedule Setup</vt:lpstr>
      <vt:lpstr>FAIR Project Master Time Schedule Setup</vt:lpstr>
      <vt:lpstr>FAIR Project Master Time Schedule Content</vt:lpstr>
      <vt:lpstr>FAIR Project Master Time Schedule Content</vt:lpstr>
      <vt:lpstr>PowerPoint-Präsentation</vt:lpstr>
      <vt:lpstr>PowerPoint-Präsentation</vt:lpstr>
      <vt:lpstr>PowerPoint-Präsentation</vt:lpstr>
      <vt:lpstr>PowerPoint-Präsentation</vt:lpstr>
    </vt:vector>
  </TitlesOfParts>
  <Company>DZNE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Herberz, Ruth</dc:creator>
  <cp:lastModifiedBy>Gross, Klaus-Dieter Dr.</cp:lastModifiedBy>
  <cp:revision>904</cp:revision>
  <cp:lastPrinted>2015-11-04T08:18:35Z</cp:lastPrinted>
  <dcterms:created xsi:type="dcterms:W3CDTF">2010-04-27T08:05:34Z</dcterms:created>
  <dcterms:modified xsi:type="dcterms:W3CDTF">2016-12-12T13:35:44Z</dcterms:modified>
</cp:coreProperties>
</file>