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63" r:id="rId2"/>
    <p:sldId id="265" r:id="rId3"/>
    <p:sldId id="266" r:id="rId4"/>
    <p:sldId id="284" r:id="rId5"/>
    <p:sldId id="273" r:id="rId6"/>
    <p:sldId id="274" r:id="rId7"/>
    <p:sldId id="272" r:id="rId8"/>
    <p:sldId id="267" r:id="rId9"/>
    <p:sldId id="277" r:id="rId10"/>
    <p:sldId id="283" r:id="rId11"/>
    <p:sldId id="276" r:id="rId12"/>
    <p:sldId id="275" r:id="rId13"/>
    <p:sldId id="269" r:id="rId14"/>
    <p:sldId id="279" r:id="rId15"/>
    <p:sldId id="282" r:id="rId16"/>
    <p:sldId id="290" r:id="rId17"/>
    <p:sldId id="291" r:id="rId18"/>
    <p:sldId id="292" r:id="rId19"/>
    <p:sldId id="293" r:id="rId20"/>
    <p:sldId id="294" r:id="rId21"/>
    <p:sldId id="288" r:id="rId22"/>
    <p:sldId id="285" r:id="rId23"/>
    <p:sldId id="281" r:id="rId24"/>
    <p:sldId id="278" r:id="rId25"/>
    <p:sldId id="270" r:id="rId26"/>
    <p:sldId id="286" r:id="rId27"/>
    <p:sldId id="268" r:id="rId28"/>
    <p:sldId id="287" r:id="rId29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orient="horz" pos="167">
          <p15:clr>
            <a:srgbClr val="A4A3A4"/>
          </p15:clr>
        </p15:guide>
        <p15:guide id="3" orient="horz" pos="616">
          <p15:clr>
            <a:srgbClr val="A4A3A4"/>
          </p15:clr>
        </p15:guide>
        <p15:guide id="4" orient="horz" pos="2672">
          <p15:clr>
            <a:srgbClr val="A4A3A4"/>
          </p15:clr>
        </p15:guide>
        <p15:guide id="5" orient="horz" pos="1165">
          <p15:clr>
            <a:srgbClr val="A4A3A4"/>
          </p15:clr>
        </p15:guide>
        <p15:guide id="6" pos="5551">
          <p15:clr>
            <a:srgbClr val="A4A3A4"/>
          </p15:clr>
        </p15:guide>
        <p15:guide id="7" pos="1551">
          <p15:clr>
            <a:srgbClr val="A4A3A4"/>
          </p15:clr>
        </p15:guide>
        <p15:guide id="8" pos="4178">
          <p15:clr>
            <a:srgbClr val="A4A3A4"/>
          </p15:clr>
        </p15:guide>
        <p15:guide id="9" pos="2927">
          <p15:clr>
            <a:srgbClr val="A4A3A4"/>
          </p15:clr>
        </p15:guide>
        <p15:guide id="10" pos="2809">
          <p15:clr>
            <a:srgbClr val="A4A3A4"/>
          </p15:clr>
        </p15:guide>
        <p15:guide id="11" pos="178">
          <p15:clr>
            <a:srgbClr val="A4A3A4"/>
          </p15:clr>
        </p15:guide>
        <p15:guide id="12" pos="4299">
          <p15:clr>
            <a:srgbClr val="A4A3A4"/>
          </p15:clr>
        </p15:guide>
        <p15:guide id="13" pos="14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EB"/>
    <a:srgbClr val="9C9E9F"/>
    <a:srgbClr val="FFFFFF"/>
    <a:srgbClr val="DDDDDD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6" autoAdjust="0"/>
    <p:restoredTop sz="86424" autoAdjust="0"/>
  </p:normalViewPr>
  <p:slideViewPr>
    <p:cSldViewPr snapToGrid="0">
      <p:cViewPr varScale="1">
        <p:scale>
          <a:sx n="88" d="100"/>
          <a:sy n="88" d="100"/>
        </p:scale>
        <p:origin x="630" y="57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685" y="54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4A63D-AC6F-4735-930F-5DBFA510C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3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67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4EC81-F93C-DA4A-8F33-FCBDA63398BF}" type="slidenum">
              <a:rPr lang="en-US"/>
              <a:pPr/>
              <a:t>28</a:t>
            </a:fld>
            <a:endParaRPr lang="en-US"/>
          </a:p>
        </p:txBody>
      </p:sp>
      <p:sp>
        <p:nvSpPr>
          <p:cNvPr id="172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94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DA865-037E-D84F-A1D8-55AAEF99B95D}" type="slidenum">
              <a:rPr lang="en-US"/>
              <a:pPr/>
              <a:t>2</a:t>
            </a:fld>
            <a:endParaRPr lang="en-US"/>
          </a:p>
        </p:txBody>
      </p:sp>
      <p:sp>
        <p:nvSpPr>
          <p:cNvPr id="141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16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8EDDA-2584-5844-9847-265EE62F54B2}" type="slidenum">
              <a:rPr lang="en-US"/>
              <a:pPr/>
              <a:t>6</a:t>
            </a:fld>
            <a:endParaRPr lang="en-US"/>
          </a:p>
        </p:txBody>
      </p:sp>
      <p:sp>
        <p:nvSpPr>
          <p:cNvPr id="172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48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4EC81-F93C-DA4A-8F33-FCBDA63398BF}" type="slidenum">
              <a:rPr lang="en-US"/>
              <a:pPr/>
              <a:t>16</a:t>
            </a:fld>
            <a:endParaRPr lang="en-US"/>
          </a:p>
        </p:txBody>
      </p:sp>
      <p:sp>
        <p:nvSpPr>
          <p:cNvPr id="172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501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4EC81-F93C-DA4A-8F33-FCBDA63398BF}" type="slidenum">
              <a:rPr lang="en-US"/>
              <a:pPr/>
              <a:t>17</a:t>
            </a:fld>
            <a:endParaRPr lang="en-US"/>
          </a:p>
        </p:txBody>
      </p:sp>
      <p:sp>
        <p:nvSpPr>
          <p:cNvPr id="172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57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4EC81-F93C-DA4A-8F33-FCBDA63398BF}" type="slidenum">
              <a:rPr lang="en-US"/>
              <a:pPr/>
              <a:t>18</a:t>
            </a:fld>
            <a:endParaRPr lang="en-US"/>
          </a:p>
        </p:txBody>
      </p:sp>
      <p:sp>
        <p:nvSpPr>
          <p:cNvPr id="172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3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4EC81-F93C-DA4A-8F33-FCBDA63398BF}" type="slidenum">
              <a:rPr lang="en-US"/>
              <a:pPr/>
              <a:t>19</a:t>
            </a:fld>
            <a:endParaRPr lang="en-US"/>
          </a:p>
        </p:txBody>
      </p:sp>
      <p:sp>
        <p:nvSpPr>
          <p:cNvPr id="172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813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4EC81-F93C-DA4A-8F33-FCBDA63398BF}" type="slidenum">
              <a:rPr lang="en-US"/>
              <a:pPr/>
              <a:t>20</a:t>
            </a:fld>
            <a:endParaRPr lang="en-US"/>
          </a:p>
        </p:txBody>
      </p:sp>
      <p:sp>
        <p:nvSpPr>
          <p:cNvPr id="172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002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7A6C9-EA08-9444-BEF5-95B3E669374A}" type="slidenum">
              <a:rPr lang="en-US"/>
              <a:pPr/>
              <a:t>27</a:t>
            </a:fld>
            <a:endParaRPr lang="en-US"/>
          </a:p>
        </p:txBody>
      </p:sp>
      <p:sp>
        <p:nvSpPr>
          <p:cNvPr id="173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3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73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 noProof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3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 noProof="0"/>
              <a:t>TITELMASTER</a:t>
            </a:r>
            <a:br>
              <a:rPr lang="en-GB" noProof="0"/>
            </a:br>
            <a:r>
              <a:rPr lang="en-GB" noProof="0"/>
              <a:t>FORMAT </a:t>
            </a:r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Textmasterformate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1000" b="1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Anatoli Fedynitch </a:t>
            </a:r>
            <a:r>
              <a:rPr lang="en-GB" sz="10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|  </a:t>
            </a:r>
            <a:r>
              <a:rPr lang="en-GB" sz="1000" dirty="0" err="1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MUTag</a:t>
            </a:r>
            <a:r>
              <a:rPr lang="en-GB" sz="10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 2016</a:t>
            </a:r>
            <a:r>
              <a:rPr lang="en-GB" sz="1000" baseline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0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|  2016/12/12 |  </a:t>
            </a:r>
            <a:r>
              <a:rPr lang="en-GB" sz="1000" b="1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Page </a:t>
            </a:r>
            <a:fld id="{ABA098E9-E6EE-44BF-9612-6777A6DF1330}" type="slidenum">
              <a:rPr lang="en-GB" sz="1000" b="1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pPr algn="r" eaLnBrk="1" hangingPunct="1"/>
              <a:t>‹#›</a:t>
            </a:fld>
            <a:endParaRPr lang="en-GB" sz="1000" b="1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fontAlgn="base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18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28650" indent="-184150" algn="l" rtl="0" fontAlgn="base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236663" indent="-228600" algn="l" rtl="0" fontAlgn="base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fontAlgn="base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 dirty="0" err="1"/>
              <a:t>Nuclear</a:t>
            </a:r>
            <a:r>
              <a:rPr lang="de-DE" sz="3200" dirty="0"/>
              <a:t> </a:t>
            </a:r>
            <a:r>
              <a:rPr lang="de-DE" sz="3200" dirty="0" err="1"/>
              <a:t>physics</a:t>
            </a:r>
            <a:r>
              <a:rPr lang="de-DE" sz="3200" dirty="0"/>
              <a:t> </a:t>
            </a:r>
            <a:r>
              <a:rPr lang="de-DE" sz="3200" dirty="0" err="1"/>
              <a:t>meets</a:t>
            </a:r>
            <a:r>
              <a:rPr lang="de-DE" sz="3200" dirty="0"/>
              <a:t> </a:t>
            </a:r>
            <a:r>
              <a:rPr lang="de-DE" sz="3200" dirty="0" err="1"/>
              <a:t>sources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UHECR</a:t>
            </a:r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r>
              <a:rPr lang="de-DE" dirty="0" err="1"/>
              <a:t>MUTag</a:t>
            </a:r>
            <a:r>
              <a:rPr lang="de-DE" dirty="0"/>
              <a:t> 2016</a:t>
            </a:r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176713" y="4127500"/>
            <a:ext cx="416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A5EB"/>
                </a:solidFill>
              </a:rPr>
              <a:t>Anatoli Fedynitch</a:t>
            </a:r>
          </a:p>
          <a:p>
            <a:endParaRPr lang="de-DE" dirty="0">
              <a:solidFill>
                <a:srgbClr val="00A5EB"/>
              </a:solidFill>
            </a:endParaRPr>
          </a:p>
          <a:p>
            <a:r>
              <a:rPr lang="de-DE" dirty="0"/>
              <a:t>DESY Zeuthen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37932" y="5770518"/>
            <a:ext cx="4645080" cy="86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/>
          <p:cNvPicPr/>
          <p:nvPr/>
        </p:nvPicPr>
        <p:blipFill>
          <a:blip r:embed="rId2"/>
          <a:stretch/>
        </p:blipFill>
        <p:spPr>
          <a:xfrm>
            <a:off x="3516536" y="1836707"/>
            <a:ext cx="5342400" cy="3996000"/>
          </a:xfrm>
          <a:prstGeom prst="rect">
            <a:avLst/>
          </a:prstGeom>
          <a:ln>
            <a:noFill/>
          </a:ln>
        </p:spPr>
      </p:pic>
      <p:sp>
        <p:nvSpPr>
          <p:cNvPr id="13" name="TextShape 2"/>
          <p:cNvSpPr txBox="1"/>
          <p:nvPr/>
        </p:nvSpPr>
        <p:spPr>
          <a:xfrm>
            <a:off x="7204254" y="5169178"/>
            <a:ext cx="1654682" cy="769984"/>
          </a:xfrm>
          <a:prstGeom prst="rect">
            <a:avLst/>
          </a:prstGeom>
          <a:noFill/>
          <a:ln w="36000">
            <a:noFill/>
          </a:ln>
        </p:spPr>
        <p:txBody>
          <a:bodyPr lIns="108000" tIns="63000" rIns="108000" bIns="63000"/>
          <a:lstStyle/>
          <a:p>
            <a:r>
              <a:rPr lang="en-US" sz="1300" b="0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Khan et al, </a:t>
            </a:r>
            <a:r>
              <a:rPr lang="en-US" sz="1300" b="0" strike="noStrike" spc="-1" dirty="0" err="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Astropart</a:t>
            </a:r>
            <a:r>
              <a:rPr lang="en-US" sz="1300" b="0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Phys. 23 (2005) 191-201 </a:t>
            </a:r>
            <a:endParaRPr lang="en-US" sz="18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astrophysical “photo-disintegration” models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282575" y="977901"/>
            <a:ext cx="5905161" cy="2040508"/>
          </a:xfrm>
        </p:spPr>
        <p:txBody>
          <a:bodyPr/>
          <a:lstStyle/>
          <a:p>
            <a:pPr marL="263520">
              <a:buFont typeface="Arial Black"/>
              <a:buChar char="&gt;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Basic (propagation) calculations were based on PSB </a:t>
            </a:r>
            <a:r>
              <a:rPr lang="en-US" sz="1100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</a:rPr>
              <a:t>Puget et al </a:t>
            </a:r>
            <a:r>
              <a:rPr lang="en-US" sz="1100" spc="-1" dirty="0" err="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</a:rPr>
              <a:t>Astrophys.J</a:t>
            </a:r>
            <a:r>
              <a:rPr lang="en-US" sz="1100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</a:rPr>
              <a:t>. 205 (1976) 638-654 </a:t>
            </a:r>
          </a:p>
          <a:p>
            <a:pPr marL="263520">
              <a:buFont typeface="Arial Black"/>
              <a:buChar char="&gt;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Only one stable isotope per isobar (same A)</a:t>
            </a:r>
          </a:p>
          <a:p>
            <a:pPr marL="263520">
              <a:buFont typeface="Arial Black"/>
              <a:buChar char="&gt;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 each photodisintegration, one heavy nucleus is produced in the final state together with N nucleons</a:t>
            </a:r>
          </a:p>
          <a:p>
            <a:pPr marL="263520">
              <a:buFont typeface="Arial Black"/>
              <a:buChar char="&gt;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 competitive channels</a:t>
            </a:r>
          </a:p>
        </p:txBody>
      </p:sp>
      <p:sp>
        <p:nvSpPr>
          <p:cNvPr id="14" name="Inhaltsplatzhalter 7"/>
          <p:cNvSpPr txBox="1">
            <a:spLocks/>
          </p:cNvSpPr>
          <p:nvPr/>
        </p:nvSpPr>
        <p:spPr bwMode="auto">
          <a:xfrm>
            <a:off x="282574" y="3513662"/>
            <a:ext cx="5905161" cy="204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3520" eaLnBrk="1" hangingPunct="1">
              <a:buFont typeface="Arial Black"/>
              <a:buChar char="&gt;"/>
            </a:pPr>
            <a:endParaRPr lang="en-US" kern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17251" y="3179333"/>
            <a:ext cx="364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Or more </a:t>
            </a:r>
            <a:r>
              <a:rPr lang="en-US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sophisticated interaction models</a:t>
            </a:r>
          </a:p>
        </p:txBody>
      </p:sp>
      <p:sp>
        <p:nvSpPr>
          <p:cNvPr id="15" name="Inhaltsplatzhalter 7"/>
          <p:cNvSpPr txBox="1">
            <a:spLocks/>
          </p:cNvSpPr>
          <p:nvPr/>
        </p:nvSpPr>
        <p:spPr bwMode="auto">
          <a:xfrm>
            <a:off x="417252" y="3678811"/>
            <a:ext cx="3373514" cy="204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3520" eaLnBrk="1" hangingPunct="1">
              <a:buFont typeface="Arial Black"/>
              <a:buChar char="&gt;"/>
            </a:pPr>
            <a:r>
              <a:rPr lang="en-US" kern="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CRPropa</a:t>
            </a:r>
            <a:r>
              <a:rPr lang="en-US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2/3</a:t>
            </a:r>
          </a:p>
          <a:p>
            <a:pPr marL="263520" eaLnBrk="1" hangingPunct="1">
              <a:buFont typeface="Arial Black"/>
              <a:buChar char="&gt;"/>
            </a:pPr>
            <a:r>
              <a:rPr lang="en-US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based on TALYS for A &gt;= 12</a:t>
            </a:r>
          </a:p>
          <a:p>
            <a:pPr marL="263520" eaLnBrk="1" hangingPunct="1">
              <a:buFont typeface="Arial Black"/>
              <a:buChar char="&gt;"/>
            </a:pPr>
            <a:r>
              <a:rPr lang="en-US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Data and GEANT 4 for A &lt; 12</a:t>
            </a:r>
          </a:p>
          <a:p>
            <a:pPr marL="263520" eaLnBrk="1" hangingPunct="1">
              <a:buFont typeface="Arial Black"/>
              <a:buChar char="&gt;"/>
            </a:pPr>
            <a:r>
              <a:rPr lang="en-US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Competitive channels + some optimization</a:t>
            </a:r>
          </a:p>
        </p:txBody>
      </p:sp>
    </p:spTree>
    <p:extLst>
      <p:ext uri="{BB962C8B-B14F-4D97-AF65-F5344CB8AC3E}">
        <p14:creationId xmlns:p14="http://schemas.microsoft.com/office/powerpoint/2010/main" val="6067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Elemental composition in disintegration chain of GRB</a:t>
            </a:r>
          </a:p>
        </p:txBody>
      </p:sp>
      <p:pic>
        <p:nvPicPr>
          <p:cNvPr id="15" name="Inhaltsplatzhalter 1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981720"/>
            <a:ext cx="4183063" cy="3737458"/>
          </a:xfrm>
        </p:spPr>
      </p:pic>
      <p:pic>
        <p:nvPicPr>
          <p:cNvPr id="16" name="Inhaltsplatzhalter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38" y="981011"/>
            <a:ext cx="4184650" cy="3738876"/>
          </a:xfrm>
        </p:spPr>
      </p:pic>
      <p:sp>
        <p:nvSpPr>
          <p:cNvPr id="18" name="Inhaltsplatzhalter 9"/>
          <p:cNvSpPr txBox="1">
            <a:spLocks/>
          </p:cNvSpPr>
          <p:nvPr/>
        </p:nvSpPr>
        <p:spPr bwMode="auto">
          <a:xfrm>
            <a:off x="282575" y="4949997"/>
            <a:ext cx="8520113" cy="13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6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1800" kern="0" dirty="0"/>
              <a:t>Obtained by </a:t>
            </a:r>
            <a:r>
              <a:rPr lang="en-US" sz="1800" b="1" kern="0" dirty="0"/>
              <a:t>injecting only iron </a:t>
            </a:r>
            <a:r>
              <a:rPr lang="en-US" sz="1800" kern="0" dirty="0"/>
              <a:t>in a numerical GRB setup, dominated by photo-disintegration</a:t>
            </a:r>
          </a:p>
          <a:p>
            <a:pPr eaLnBrk="1" hangingPunct="1"/>
            <a:r>
              <a:rPr lang="en-US" sz="1800" kern="0" dirty="0"/>
              <a:t>PSB disintegration chain goes not down to light elements; multi-nucleon emission and break-up is weakly described</a:t>
            </a:r>
          </a:p>
        </p:txBody>
      </p:sp>
    </p:spTree>
    <p:extLst>
      <p:ext uri="{BB962C8B-B14F-4D97-AF65-F5344CB8AC3E}">
        <p14:creationId xmlns:p14="http://schemas.microsoft.com/office/powerpoint/2010/main" val="182113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656591" cy="544512"/>
          </a:xfrm>
        </p:spPr>
        <p:txBody>
          <a:bodyPr/>
          <a:lstStyle/>
          <a:p>
            <a:r>
              <a:rPr lang="en-US" dirty="0"/>
              <a:t>Known nuclear absorption cross sections up to </a:t>
            </a:r>
            <a:r>
              <a:rPr lang="en-US"/>
              <a:t>mid-heavy isotopes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1816"/>
            <a:ext cx="5763117" cy="5085102"/>
          </a:xfrm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5885896" y="977900"/>
            <a:ext cx="2916792" cy="4526255"/>
          </a:xfrm>
        </p:spPr>
        <p:txBody>
          <a:bodyPr/>
          <a:lstStyle/>
          <a:p>
            <a:r>
              <a:rPr lang="en-US" sz="1800" dirty="0"/>
              <a:t>EXFOR database contains 14 absorption cross sections &lt; Fe</a:t>
            </a:r>
          </a:p>
          <a:p>
            <a:r>
              <a:rPr lang="en-US" sz="1800" dirty="0"/>
              <a:t>47 measurements where at least one inclusive cross section available</a:t>
            </a:r>
          </a:p>
          <a:p>
            <a:r>
              <a:rPr lang="en-US" sz="1800" dirty="0"/>
              <a:t>Nuclear model dependent </a:t>
            </a:r>
            <a:r>
              <a:rPr lang="en-US" sz="1800" dirty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1800" baseline="-25000" dirty="0"/>
              <a:t>abs</a:t>
            </a:r>
            <a:r>
              <a:rPr lang="en-US" sz="1800" dirty="0"/>
              <a:t> possible</a:t>
            </a:r>
          </a:p>
          <a:p>
            <a:r>
              <a:rPr lang="en-US" sz="1800" dirty="0"/>
              <a:t>Located mostly on main diagonal (stable elements)</a:t>
            </a:r>
          </a:p>
          <a:p>
            <a:r>
              <a:rPr lang="en-US" sz="1800" dirty="0"/>
              <a:t>All other isotopes need model prediction!</a:t>
            </a:r>
          </a:p>
        </p:txBody>
      </p:sp>
      <p:sp>
        <p:nvSpPr>
          <p:cNvPr id="8" name="Rechteck 7"/>
          <p:cNvSpPr/>
          <p:nvPr/>
        </p:nvSpPr>
        <p:spPr>
          <a:xfrm>
            <a:off x="0" y="6334780"/>
            <a:ext cx="310877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s-IS" sz="1400" b="1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D. Boncioli, A. Fedynitch and W. Winter</a:t>
            </a:r>
          </a:p>
          <a:p>
            <a:r>
              <a:rPr lang="is-IS" sz="1400" b="1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arXiv:1607.07989</a:t>
            </a:r>
            <a:endParaRPr lang="en-US" sz="14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42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are the models? (Example 1: Calcium-40)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936787"/>
            <a:ext cx="9123779" cy="2534382"/>
          </a:xfrm>
        </p:spPr>
      </p:pic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>
          <a:xfrm>
            <a:off x="383730" y="4037836"/>
            <a:ext cx="8520113" cy="2002150"/>
          </a:xfrm>
        </p:spPr>
        <p:txBody>
          <a:bodyPr/>
          <a:lstStyle/>
          <a:p>
            <a:r>
              <a:rPr lang="en-US" sz="1800" baseline="30000" dirty="0"/>
              <a:t>40</a:t>
            </a:r>
            <a:r>
              <a:rPr lang="en-US" sz="1800" dirty="0"/>
              <a:t>Ca is double magic, </a:t>
            </a:r>
            <a:r>
              <a:rPr lang="en-US" sz="1800" baseline="30000" dirty="0"/>
              <a:t>40</a:t>
            </a:r>
            <a:r>
              <a:rPr lang="en-US" sz="1800" dirty="0"/>
              <a:t>Ar not. No reason for cross sections to be equal!</a:t>
            </a:r>
          </a:p>
          <a:p>
            <a:r>
              <a:rPr lang="en-US" sz="1800" dirty="0"/>
              <a:t>PEANUT reproduces data where available</a:t>
            </a:r>
          </a:p>
          <a:p>
            <a:r>
              <a:rPr lang="en-US" sz="1800" dirty="0"/>
              <a:t>Cross sections in TALYS weakly depend on nuclear mass, and very weakly on element</a:t>
            </a:r>
          </a:p>
          <a:p>
            <a:r>
              <a:rPr lang="en-US" sz="1800" dirty="0"/>
              <a:t>Astrophysical box model </a:t>
            </a:r>
            <a:r>
              <a:rPr lang="en-US" sz="1200" dirty="0">
                <a:solidFill>
                  <a:srgbClr val="00B0F0"/>
                </a:solidFill>
              </a:rPr>
              <a:t>(e.g. in </a:t>
            </a:r>
            <a:r>
              <a:rPr lang="en-US" sz="1200" spc="-1" dirty="0" err="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Murase</a:t>
            </a:r>
            <a:r>
              <a:rPr lang="en-US" sz="1200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en-US" sz="1200" spc="-1" dirty="0" err="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Beacom</a:t>
            </a:r>
            <a:r>
              <a:rPr lang="en-US" sz="1200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Phys Rev. D81 2010) </a:t>
            </a:r>
            <a:r>
              <a:rPr lang="en-US" sz="1600" spc="-1" dirty="0">
                <a:uFill>
                  <a:solidFill>
                    <a:srgbClr val="FFFFFF"/>
                  </a:solidFill>
                </a:uFill>
                <a:latin typeface="Arial"/>
              </a:rPr>
              <a:t>has insufficient description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1386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are the models? (Example 1: Calcium-40)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000"/>
            <a:ext cx="9144000" cy="5080000"/>
          </a:xfrm>
        </p:spPr>
      </p:pic>
      <p:sp>
        <p:nvSpPr>
          <p:cNvPr id="7" name="Textfeld 6"/>
          <p:cNvSpPr txBox="1"/>
          <p:nvPr/>
        </p:nvSpPr>
        <p:spPr>
          <a:xfrm>
            <a:off x="2210348" y="6016000"/>
            <a:ext cx="4723303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Up to factor </a:t>
            </a:r>
            <a:r>
              <a:rPr lang="en-US"/>
              <a:t>two differences </a:t>
            </a:r>
            <a:r>
              <a:rPr lang="en-US" dirty="0"/>
              <a:t>in disintegration rates!</a:t>
            </a:r>
          </a:p>
        </p:txBody>
      </p:sp>
      <p:sp>
        <p:nvSpPr>
          <p:cNvPr id="3" name="Pfeil nach oben und unten 2"/>
          <p:cNvSpPr/>
          <p:nvPr/>
        </p:nvSpPr>
        <p:spPr bwMode="auto">
          <a:xfrm>
            <a:off x="1014116" y="3912087"/>
            <a:ext cx="261133" cy="902042"/>
          </a:xfrm>
          <a:prstGeom prst="upDownArrow">
            <a:avLst/>
          </a:prstGeom>
          <a:solidFill>
            <a:srgbClr val="00B0F0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51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842891"/>
            <a:ext cx="3979974" cy="42338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CR composition at the source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73767" y="1120327"/>
            <a:ext cx="4184650" cy="4256067"/>
          </a:xfrm>
        </p:spPr>
        <p:txBody>
          <a:bodyPr/>
          <a:lstStyle/>
          <a:p>
            <a:r>
              <a:rPr lang="en-US" sz="1800" dirty="0"/>
              <a:t>Simplified nuclear models produce over-simplified results</a:t>
            </a:r>
          </a:p>
          <a:p>
            <a:r>
              <a:rPr lang="en-US" sz="1800" dirty="0"/>
              <a:t>More realistic models predict a softer transition from light to heavier composition</a:t>
            </a:r>
          </a:p>
          <a:p>
            <a:r>
              <a:rPr lang="en-US" sz="1800" dirty="0"/>
              <a:t>Differences between realistic models or random fluctuations average out in optically thick (for nuclei) sources unless systematic shifts exist</a:t>
            </a:r>
          </a:p>
          <a:p>
            <a:r>
              <a:rPr lang="en-US" sz="1800" dirty="0"/>
              <a:t>Predictive power for unstable elements is significant source of uncertainty</a:t>
            </a:r>
          </a:p>
          <a:p>
            <a:r>
              <a:rPr lang="en-US" sz="1800" dirty="0"/>
              <a:t>Need for (exp.) verification of photo-nuclear </a:t>
            </a:r>
            <a:r>
              <a:rPr lang="en-US" sz="1800" dirty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1800" baseline="-25000" dirty="0"/>
              <a:t>abs</a:t>
            </a:r>
            <a:r>
              <a:rPr lang="en-US" sz="1800" dirty="0"/>
              <a:t> for unstable elements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650251" y="1109429"/>
            <a:ext cx="36660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CR escape from source environment</a:t>
            </a:r>
          </a:p>
          <a:p>
            <a:pPr algn="ctr"/>
            <a:r>
              <a:rPr lang="en-US" dirty="0"/>
              <a:t>(without propagation!)</a:t>
            </a:r>
          </a:p>
        </p:txBody>
      </p:sp>
    </p:spTree>
    <p:extLst>
      <p:ext uri="{BB962C8B-B14F-4D97-AF65-F5344CB8AC3E}">
        <p14:creationId xmlns:p14="http://schemas.microsoft.com/office/powerpoint/2010/main" val="499844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2100" y="1075108"/>
            <a:ext cx="2144026" cy="48083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Ideal </a:t>
            </a:r>
            <a:r>
              <a:rPr lang="en-US" sz="2400" dirty="0" err="1"/>
              <a:t>p</a:t>
            </a:r>
            <a:r>
              <a:rPr lang="en-US" sz="2400" dirty="0" err="1">
                <a:latin typeface="Symbol" panose="05050102010706020507" pitchFamily="18" charset="2"/>
              </a:rPr>
              <a:t>g</a:t>
            </a:r>
            <a:r>
              <a:rPr lang="en-US" sz="2400" dirty="0"/>
              <a:t> source</a:t>
            </a:r>
          </a:p>
        </p:txBody>
      </p:sp>
      <p:pic>
        <p:nvPicPr>
          <p:cNvPr id="1725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582" y="1621372"/>
            <a:ext cx="5931432" cy="7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254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60" y="4870140"/>
            <a:ext cx="3754477" cy="104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25450" name="Rectangle 10"/>
          <p:cNvSpPr>
            <a:spLocks noChangeArrowheads="1"/>
          </p:cNvSpPr>
          <p:nvPr/>
        </p:nvSpPr>
        <p:spPr bwMode="auto">
          <a:xfrm>
            <a:off x="292100" y="4870140"/>
            <a:ext cx="2382861" cy="544053"/>
          </a:xfrm>
          <a:prstGeom prst="rect">
            <a:avLst/>
          </a:prstGeom>
          <a:ln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dirty="0"/>
              <a:t>Neutrino production</a:t>
            </a:r>
          </a:p>
        </p:txBody>
      </p:sp>
      <p:sp>
        <p:nvSpPr>
          <p:cNvPr id="1725455" name="Oval 15"/>
          <p:cNvSpPr>
            <a:spLocks noChangeArrowheads="1"/>
          </p:cNvSpPr>
          <p:nvPr/>
        </p:nvSpPr>
        <p:spPr bwMode="auto">
          <a:xfrm>
            <a:off x="5152877" y="4916164"/>
            <a:ext cx="457849" cy="408096"/>
          </a:xfrm>
          <a:prstGeom prst="ellipse">
            <a:avLst/>
          </a:prstGeom>
          <a:solidFill>
            <a:schemeClr val="accent2">
              <a:alpha val="24001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25467" name="Rectangle 27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744396" cy="544512"/>
          </a:xfrm>
          <a:noFill/>
          <a:ln/>
        </p:spPr>
        <p:txBody>
          <a:bodyPr/>
          <a:lstStyle/>
          <a:p>
            <a:r>
              <a:rPr lang="en-US" dirty="0"/>
              <a:t>Neutrino production at the source</a:t>
            </a:r>
            <a:endParaRPr lang="en-US" sz="20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75" y="3176628"/>
            <a:ext cx="5412078" cy="1233954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92101" y="2653684"/>
            <a:ext cx="2144026" cy="48083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2400" kern="0" dirty="0">
                <a:solidFill>
                  <a:schemeClr val="bg1"/>
                </a:solidFill>
              </a:rPr>
              <a:t>Ideal pp source</a:t>
            </a: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521088" y="5504388"/>
            <a:ext cx="457849" cy="408096"/>
          </a:xfrm>
          <a:prstGeom prst="ellipse">
            <a:avLst/>
          </a:prstGeom>
          <a:solidFill>
            <a:schemeClr val="accent2">
              <a:alpha val="24001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5895565" y="5504388"/>
            <a:ext cx="457849" cy="408096"/>
          </a:xfrm>
          <a:prstGeom prst="ellipse">
            <a:avLst/>
          </a:prstGeom>
          <a:solidFill>
            <a:schemeClr val="accent2">
              <a:alpha val="24001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872773" y="1621372"/>
            <a:ext cx="457849" cy="408096"/>
          </a:xfrm>
          <a:prstGeom prst="ellipse">
            <a:avLst/>
          </a:prstGeom>
          <a:solidFill>
            <a:srgbClr val="00B050">
              <a:alpha val="24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995535" y="3179270"/>
            <a:ext cx="457849" cy="408096"/>
          </a:xfrm>
          <a:prstGeom prst="ellipse">
            <a:avLst/>
          </a:prstGeom>
          <a:solidFill>
            <a:srgbClr val="00B050">
              <a:alpha val="24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995534" y="3587366"/>
            <a:ext cx="457849" cy="408096"/>
          </a:xfrm>
          <a:prstGeom prst="ellipse">
            <a:avLst/>
          </a:prstGeom>
          <a:solidFill>
            <a:srgbClr val="0070C0">
              <a:alpha val="24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0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67" name="Rectangle 2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dirty="0" err="1"/>
              <a:t>Flavor</a:t>
            </a:r>
            <a:r>
              <a:rPr lang="de-DE" dirty="0"/>
              <a:t> </a:t>
            </a:r>
            <a:r>
              <a:rPr lang="de-DE" dirty="0" err="1"/>
              <a:t>compositition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ideal </a:t>
            </a:r>
            <a:r>
              <a:rPr lang="de-DE" dirty="0" err="1"/>
              <a:t>scenarios</a:t>
            </a:r>
            <a:endParaRPr lang="de-DE" sz="20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4" y="948080"/>
            <a:ext cx="8613064" cy="203841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1625" y="3193576"/>
            <a:ext cx="8510588" cy="1323833"/>
          </a:xfrm>
        </p:spPr>
        <p:txBody>
          <a:bodyPr/>
          <a:lstStyle/>
          <a:p>
            <a:r>
              <a:rPr lang="en-US" dirty="0"/>
              <a:t>Clear expectation of flavor composition from idealized models</a:t>
            </a:r>
          </a:p>
          <a:p>
            <a:r>
              <a:rPr lang="en-US" dirty="0"/>
              <a:t>Electron anti-neutrino fraction is crucial for the Glashow resonance event rate in neutrino detectors. </a:t>
            </a:r>
            <a:r>
              <a:rPr lang="en-US" b="1" dirty="0"/>
              <a:t>Signature</a:t>
            </a:r>
            <a:r>
              <a:rPr lang="en-US" dirty="0"/>
              <a:t> for mechanism in the source!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785" y="4674358"/>
            <a:ext cx="251118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Glashow resonance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95" y="5409631"/>
            <a:ext cx="6928578" cy="387966"/>
          </a:xfrm>
          <a:prstGeom prst="rect">
            <a:avLst/>
          </a:prstGeom>
        </p:spPr>
      </p:pic>
      <p:sp>
        <p:nvSpPr>
          <p:cNvPr id="21" name="Rechteck 7"/>
          <p:cNvSpPr/>
          <p:nvPr/>
        </p:nvSpPr>
        <p:spPr>
          <a:xfrm>
            <a:off x="0" y="6334780"/>
            <a:ext cx="328748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s-IS" sz="1400" b="1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D. Biehl, A. Fedynitch, A. Palladino, T. Weiler and W. Winter, arXiv</a:t>
            </a:r>
            <a:r>
              <a:rPr lang="is-IS" sz="14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sz="1400" b="1" dirty="0">
                <a:solidFill>
                  <a:schemeClr val="accent1"/>
                </a:solidFill>
              </a:rPr>
              <a:t> 1611.07983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607629" y="948080"/>
            <a:ext cx="2204584" cy="2038412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82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67" name="Rectangle 2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dirty="0"/>
              <a:t>“De-</a:t>
            </a:r>
            <a:r>
              <a:rPr lang="de-DE" dirty="0" err="1"/>
              <a:t>idealization</a:t>
            </a:r>
            <a:r>
              <a:rPr lang="de-DE" dirty="0"/>
              <a:t>“ </a:t>
            </a:r>
            <a:endParaRPr lang="de-DE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98793" y="3833011"/>
            <a:ext cx="7794091" cy="2480703"/>
          </a:xfrm>
        </p:spPr>
        <p:txBody>
          <a:bodyPr/>
          <a:lstStyle/>
          <a:p>
            <a:r>
              <a:rPr lang="en-US" dirty="0"/>
              <a:t>Exclusive (s-channel) production of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baseline="30000" dirty="0"/>
              <a:t>+</a:t>
            </a:r>
            <a:r>
              <a:rPr lang="en-US" dirty="0"/>
              <a:t> in </a:t>
            </a:r>
            <a:r>
              <a:rPr lang="en-US" dirty="0" err="1"/>
              <a:t>p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/>
              <a:t> is contaminated by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baseline="30000" dirty="0"/>
              <a:t>-</a:t>
            </a:r>
            <a:r>
              <a:rPr lang="en-US" dirty="0"/>
              <a:t> (anti-</a:t>
            </a:r>
            <a:r>
              <a:rPr lang="de-DE" dirty="0">
                <a:latin typeface="Symbol" charset="0"/>
              </a:rPr>
              <a:t>n</a:t>
            </a:r>
            <a:r>
              <a:rPr lang="de-DE" baseline="-25000" dirty="0"/>
              <a:t>e</a:t>
            </a:r>
            <a:r>
              <a:rPr lang="en-US" dirty="0"/>
              <a:t>) in multi-pion processes and secondary neutron interactions</a:t>
            </a:r>
          </a:p>
          <a:p>
            <a:r>
              <a:rPr lang="en-US" dirty="0"/>
              <a:t>The (forward) pion charge ratio in </a:t>
            </a:r>
            <a:r>
              <a:rPr lang="en-US"/>
              <a:t>pp collisions </a:t>
            </a:r>
            <a:r>
              <a:rPr lang="en-US" dirty="0"/>
              <a:t>is not equal to one!</a:t>
            </a:r>
          </a:p>
          <a:p>
            <a:r>
              <a:rPr lang="en-US" dirty="0"/>
              <a:t>Good estimate can be obtained from hadronic interaction models, here: average of EPOS-LHC, QGSJet-II-04 and SIBYLL 2.3</a:t>
            </a:r>
          </a:p>
          <a:p>
            <a:r>
              <a:rPr lang="en-US" dirty="0"/>
              <a:t>Nuclei produce many neutrons in disintegration → charge ratio 1</a:t>
            </a: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2"/>
          <a:stretch/>
        </p:blipFill>
        <p:spPr>
          <a:xfrm>
            <a:off x="6788027" y="2020314"/>
            <a:ext cx="1455517" cy="1691717"/>
          </a:xfrm>
        </p:spPr>
      </p:pic>
      <p:pic>
        <p:nvPicPr>
          <p:cNvPr id="12" name="Content Placeholder 6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63"/>
          <a:stretch/>
        </p:blipFill>
        <p:spPr bwMode="auto">
          <a:xfrm>
            <a:off x="6232768" y="2020314"/>
            <a:ext cx="555259" cy="169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72370" y="1066581"/>
            <a:ext cx="34795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Pion charge ratio for different values of injection spectral index</a:t>
            </a: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0" y="1293130"/>
            <a:ext cx="3446609" cy="192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18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67" name="Rectangle 2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Discrimination between scenarios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38" y="1230244"/>
            <a:ext cx="4184650" cy="428797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1231057"/>
            <a:ext cx="4183063" cy="4286348"/>
          </a:xfrm>
        </p:spPr>
      </p:pic>
    </p:spTree>
    <p:extLst>
      <p:ext uri="{BB962C8B-B14F-4D97-AF65-F5344CB8AC3E}">
        <p14:creationId xmlns:p14="http://schemas.microsoft.com/office/powerpoint/2010/main" val="255298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53200"/>
            <a:ext cx="2133600" cy="460375"/>
          </a:xfrm>
          <a:prstGeom prst="rect">
            <a:avLst/>
          </a:prstGeom>
        </p:spPr>
        <p:txBody>
          <a:bodyPr/>
          <a:lstStyle/>
          <a:p>
            <a:fld id="{A24DCF7B-AFC4-6648-8CCD-F12509BC617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410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10060" name="Rectangle 12"/>
          <p:cNvSpPr>
            <a:spLocks noChangeArrowheads="1"/>
          </p:cNvSpPr>
          <p:nvPr/>
        </p:nvSpPr>
        <p:spPr bwMode="auto">
          <a:xfrm>
            <a:off x="3581400" y="762000"/>
            <a:ext cx="5486400" cy="2278063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1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520113" cy="625512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universe in multiple messengers</a:t>
            </a:r>
          </a:p>
        </p:txBody>
      </p:sp>
      <p:sp>
        <p:nvSpPr>
          <p:cNvPr id="1410063" name="Rectangle 15"/>
          <p:cNvSpPr>
            <a:spLocks noChangeArrowheads="1"/>
          </p:cNvSpPr>
          <p:nvPr/>
        </p:nvSpPr>
        <p:spPr bwMode="auto">
          <a:xfrm>
            <a:off x="4716016" y="1844824"/>
            <a:ext cx="4176464" cy="10668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Multi-messenger interpretations</a:t>
            </a:r>
            <a:br>
              <a:rPr lang="en-US" dirty="0"/>
            </a:br>
            <a:r>
              <a:rPr lang="en-US" dirty="0"/>
              <a:t>must rely on </a:t>
            </a:r>
            <a:r>
              <a:rPr lang="en-US" b="1" dirty="0"/>
              <a:t>theory</a:t>
            </a:r>
            <a:r>
              <a:rPr lang="en-US" dirty="0"/>
              <a:t> </a:t>
            </a:r>
            <a:r>
              <a:rPr lang="en-US" sz="1400" dirty="0"/>
              <a:t>(acceleration,</a:t>
            </a:r>
            <a:br>
              <a:rPr lang="en-US" sz="1400" dirty="0"/>
            </a:br>
            <a:r>
              <a:rPr lang="en-US" sz="1400" dirty="0"/>
              <a:t>radiation processes, particle escape, geometry, ...)</a:t>
            </a:r>
            <a:endParaRPr lang="en-US" sz="1400" b="1" dirty="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2" name="5-Point Star 1"/>
          <p:cNvSpPr/>
          <p:nvPr/>
        </p:nvSpPr>
        <p:spPr bwMode="auto">
          <a:xfrm>
            <a:off x="2411760" y="2204864"/>
            <a:ext cx="1800200" cy="1548172"/>
          </a:xfrm>
          <a:prstGeom prst="star5">
            <a:avLst>
              <a:gd name="adj" fmla="val 29645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Theory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(radiation</a:t>
            </a:r>
            <a:b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model)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716016" y="692696"/>
            <a:ext cx="4176464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Physics of astrophysical </a:t>
            </a:r>
            <a:br>
              <a:rPr lang="en-US" dirty="0"/>
            </a:br>
            <a:r>
              <a:rPr lang="en-US" dirty="0"/>
              <a:t>neutrino sources = physics of</a:t>
            </a:r>
            <a:br>
              <a:rPr lang="en-US" dirty="0"/>
            </a:br>
            <a:r>
              <a:rPr lang="en-US" dirty="0"/>
              <a:t>cosmic ray sources</a:t>
            </a:r>
            <a:endParaRPr lang="en-US" b="1" dirty="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3" name="Cloud Callout 2"/>
          <p:cNvSpPr/>
          <p:nvPr/>
        </p:nvSpPr>
        <p:spPr bwMode="auto">
          <a:xfrm>
            <a:off x="6876256" y="2816932"/>
            <a:ext cx="2124236" cy="1188132"/>
          </a:xfrm>
          <a:prstGeom prst="cloudCallout">
            <a:avLst>
              <a:gd name="adj1" fmla="val -50316"/>
              <a:gd name="adj2" fmla="val -50830"/>
            </a:avLst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Large astrophysical uncertainties</a:t>
            </a:r>
          </a:p>
        </p:txBody>
      </p:sp>
      <p:sp>
        <p:nvSpPr>
          <p:cNvPr id="10" name="5-Point Star 9"/>
          <p:cNvSpPr/>
          <p:nvPr/>
        </p:nvSpPr>
        <p:spPr bwMode="auto">
          <a:xfrm>
            <a:off x="4499992" y="4833156"/>
            <a:ext cx="1764196" cy="1512168"/>
          </a:xfrm>
          <a:prstGeom prst="star5">
            <a:avLst>
              <a:gd name="adj" fmla="val 29645"/>
              <a:gd name="hf" fmla="val 105146"/>
              <a:gd name="vf" fmla="val 110557"/>
            </a:avLst>
          </a:prstGeom>
          <a:solidFill>
            <a:srgbClr val="FFFF00">
              <a:alpha val="4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Theory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magn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fields, …)</a:t>
            </a:r>
          </a:p>
        </p:txBody>
      </p:sp>
      <p:sp>
        <p:nvSpPr>
          <p:cNvPr id="11" name="5-Point Star 10"/>
          <p:cNvSpPr/>
          <p:nvPr/>
        </p:nvSpPr>
        <p:spPr bwMode="auto">
          <a:xfrm>
            <a:off x="467544" y="764704"/>
            <a:ext cx="1872208" cy="1548172"/>
          </a:xfrm>
          <a:prstGeom prst="star5">
            <a:avLst>
              <a:gd name="adj" fmla="val 29645"/>
              <a:gd name="hf" fmla="val 105146"/>
              <a:gd name="vf" fmla="val 110557"/>
            </a:avLst>
          </a:prstGeom>
          <a:solidFill>
            <a:srgbClr val="FFFF00">
              <a:alpha val="4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Theory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(source distribution)</a:t>
            </a:r>
          </a:p>
        </p:txBody>
      </p:sp>
      <p:sp>
        <p:nvSpPr>
          <p:cNvPr id="12" name="5-Point Star 11"/>
          <p:cNvSpPr/>
          <p:nvPr/>
        </p:nvSpPr>
        <p:spPr bwMode="auto">
          <a:xfrm>
            <a:off x="5184068" y="3068960"/>
            <a:ext cx="1656184" cy="1368152"/>
          </a:xfrm>
          <a:prstGeom prst="star5">
            <a:avLst>
              <a:gd name="adj" fmla="val 29645"/>
              <a:gd name="hf" fmla="val 105146"/>
              <a:gd name="vf" fmla="val 110557"/>
            </a:avLst>
          </a:prstGeom>
          <a:solidFill>
            <a:srgbClr val="FFFF00">
              <a:alpha val="4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Theory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(infrared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etc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BGs)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95536" y="116632"/>
            <a:ext cx="8520113" cy="6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en-US" dirty="0"/>
              <a:t>... a challenge for theory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0" y="6553200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W. Winter</a:t>
            </a:r>
          </a:p>
        </p:txBody>
      </p:sp>
    </p:spTree>
    <p:extLst>
      <p:ext uri="{BB962C8B-B14F-4D97-AF65-F5344CB8AC3E}">
        <p14:creationId xmlns:p14="http://schemas.microsoft.com/office/powerpoint/2010/main" val="113392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0063" grpId="0" animBg="1"/>
      <p:bldP spid="2" grpId="0" animBg="1"/>
      <p:bldP spid="3" grpId="0" animBg="1"/>
      <p:bldP spid="10" grpId="0" animBg="1"/>
      <p:bldP spid="11" grpId="0" animBg="1"/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67" name="Rectangle 2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Glashow events from sources of cosmic ray nuclei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475661"/>
            <a:ext cx="3850522" cy="3945598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93456" y="1475661"/>
            <a:ext cx="4275239" cy="413487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Presence of nuclei in UHECR sources results in higher number of Glashow events</a:t>
            </a:r>
          </a:p>
          <a:p>
            <a:pPr>
              <a:spcBef>
                <a:spcPts val="1200"/>
              </a:spcBef>
            </a:pPr>
            <a:r>
              <a:rPr lang="en-US" dirty="0"/>
              <a:t>95 IC-86 equivalent years needed (~10 years Gen-2)</a:t>
            </a:r>
          </a:p>
          <a:p>
            <a:pPr>
              <a:spcBef>
                <a:spcPts val="1200"/>
              </a:spcBef>
            </a:pPr>
            <a:r>
              <a:rPr lang="en-US" dirty="0"/>
              <a:t>…but not from pp sources, or if diffuse flux comes from many different sources types</a:t>
            </a:r>
          </a:p>
          <a:p>
            <a:pPr>
              <a:spcBef>
                <a:spcPts val="1200"/>
              </a:spcBef>
            </a:pPr>
            <a:r>
              <a:rPr lang="en-US" dirty="0"/>
              <a:t>More details and other scenarios in </a:t>
            </a:r>
            <a:r>
              <a:rPr lang="en-US" b="1" dirty="0"/>
              <a:t>1611.07983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09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Summary/Conclusion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005" y="1376141"/>
            <a:ext cx="8196301" cy="425606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Presence of nuclei changes the multi-messenger interpretation of the neutrino sky, UHECR and their sources</a:t>
            </a:r>
          </a:p>
          <a:p>
            <a:pPr>
              <a:spcBef>
                <a:spcPts val="1200"/>
              </a:spcBef>
            </a:pPr>
            <a:r>
              <a:rPr lang="en-US" dirty="0"/>
              <a:t>More sophisticated theoretical methods and models are necessary and part of ongoing effort</a:t>
            </a:r>
          </a:p>
          <a:p>
            <a:pPr>
              <a:spcBef>
                <a:spcPts val="1200"/>
              </a:spcBef>
            </a:pPr>
            <a:r>
              <a:rPr lang="en-US" dirty="0"/>
              <a:t>Serious uncertainties from nuclear physics: photo-disintegration and photo-meson production at  XX MeV – X GeV</a:t>
            </a:r>
          </a:p>
          <a:p>
            <a:pPr>
              <a:spcBef>
                <a:spcPts val="1200"/>
              </a:spcBef>
            </a:pPr>
            <a:r>
              <a:rPr lang="en-US" dirty="0"/>
              <a:t>Flavor composition of astrophysical neutrinos sensitive to various source scenarios</a:t>
            </a:r>
          </a:p>
          <a:p>
            <a:pPr>
              <a:spcBef>
                <a:spcPts val="1200"/>
              </a:spcBef>
            </a:pPr>
            <a:r>
              <a:rPr lang="en-US" dirty="0"/>
              <a:t>Glashow resonance can serve as a discriminator in </a:t>
            </a:r>
            <a:r>
              <a:rPr lang="en-US" dirty="0" err="1"/>
              <a:t>IceCube</a:t>
            </a:r>
            <a:r>
              <a:rPr lang="en-US" dirty="0"/>
              <a:t> Gen-2</a:t>
            </a:r>
          </a:p>
        </p:txBody>
      </p:sp>
    </p:spTree>
    <p:extLst>
      <p:ext uri="{BB962C8B-B14F-4D97-AF65-F5344CB8AC3E}">
        <p14:creationId xmlns:p14="http://schemas.microsoft.com/office/powerpoint/2010/main" val="2187726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6387" y="3325783"/>
            <a:ext cx="8520113" cy="544512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83122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of uncertinaties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982800"/>
            <a:ext cx="4183063" cy="3737458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63" y="981382"/>
            <a:ext cx="4184650" cy="3738876"/>
          </a:xfrm>
        </p:spPr>
      </p:pic>
      <p:sp>
        <p:nvSpPr>
          <p:cNvPr id="10" name="Inhaltsplatzhalter 9"/>
          <p:cNvSpPr txBox="1">
            <a:spLocks/>
          </p:cNvSpPr>
          <p:nvPr/>
        </p:nvSpPr>
        <p:spPr bwMode="auto">
          <a:xfrm>
            <a:off x="282575" y="4949997"/>
            <a:ext cx="8520113" cy="13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6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1800" kern="0" dirty="0"/>
              <a:t>Random offsets: unmeasured cross sections are varied by factor 0</a:t>
            </a:r>
            <a:r>
              <a:rPr lang="is-IS" sz="1800" kern="0" dirty="0"/>
              <a:t>…2 randomly, those with some certainty between 0.5...1.5</a:t>
            </a:r>
            <a:endParaRPr lang="en-US" sz="1800" kern="0" dirty="0"/>
          </a:p>
          <a:p>
            <a:pPr eaLnBrk="1" hangingPunct="1"/>
            <a:r>
              <a:rPr lang="en-US" sz="1800" kern="0" dirty="0"/>
              <a:t>Systematic offset = “don’t trust unmeasured cross sections”</a:t>
            </a:r>
          </a:p>
          <a:p>
            <a:pPr eaLnBrk="1" hangingPunct="1"/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750091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ldschirmfoto 2015-03-10 um 18.55.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887455"/>
            <a:ext cx="3923928" cy="2536005"/>
          </a:xfrm>
          <a:prstGeom prst="rect">
            <a:avLst/>
          </a:prstGeom>
        </p:spPr>
      </p:pic>
      <p:pic>
        <p:nvPicPr>
          <p:cNvPr id="5" name="Picture 4" descr="Bildschirmfoto 2015-09-10 um 11.30.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14" y="778893"/>
            <a:ext cx="4598864" cy="4882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such a model explain the observed light curves?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2575" y="977901"/>
            <a:ext cx="4144901" cy="2803268"/>
          </a:xfrm>
        </p:spPr>
        <p:txBody>
          <a:bodyPr/>
          <a:lstStyle/>
          <a:p>
            <a:r>
              <a:rPr lang="en-US" dirty="0"/>
              <a:t>Distribute shells with varying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G</a:t>
            </a:r>
            <a:endParaRPr lang="en-US" dirty="0"/>
          </a:p>
          <a:p>
            <a:r>
              <a:rPr lang="en-US" dirty="0"/>
              <a:t>The light curves can be predicted as a function of the engine parameters</a:t>
            </a:r>
          </a:p>
          <a:p>
            <a:r>
              <a:rPr lang="en-US" dirty="0"/>
              <a:t>Efficient energy dissipation (conversion from kinetic to radiated E)</a:t>
            </a:r>
            <a:br>
              <a:rPr lang="en-US" dirty="0"/>
            </a:br>
            <a:r>
              <a:rPr lang="en-US" dirty="0"/>
              <a:t>requires broad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/>
              <a:t> distribution</a:t>
            </a:r>
          </a:p>
          <a:p>
            <a:r>
              <a:rPr lang="en-US" dirty="0"/>
              <a:t>Consequence: Collision radii are widely distributed!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7476" y="5661248"/>
            <a:ext cx="47165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From: Bustamante, Baerwald, Murase, Winter, </a:t>
            </a:r>
            <a:br>
              <a:rPr lang="en-US" b="1">
                <a:solidFill>
                  <a:schemeClr val="accent1"/>
                </a:solidFill>
                <a:latin typeface="Times"/>
                <a:cs typeface="Times"/>
              </a:rPr>
            </a:br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Nature Commun. 6, 6783 (2015)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562078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W. Winter</a:t>
            </a:r>
          </a:p>
        </p:txBody>
      </p:sp>
    </p:spTree>
    <p:extLst>
      <p:ext uri="{BB962C8B-B14F-4D97-AF65-F5344CB8AC3E}">
        <p14:creationId xmlns:p14="http://schemas.microsoft.com/office/powerpoint/2010/main" val="1351864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Sodium-23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000"/>
            <a:ext cx="9144000" cy="5080001"/>
          </a:xfrm>
        </p:spPr>
      </p:pic>
      <p:sp>
        <p:nvSpPr>
          <p:cNvPr id="5" name="Textfeld 4"/>
          <p:cNvSpPr txBox="1"/>
          <p:nvPr/>
        </p:nvSpPr>
        <p:spPr>
          <a:xfrm>
            <a:off x="521262" y="5989367"/>
            <a:ext cx="8061787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aseline="30000" dirty="0"/>
              <a:t>23</a:t>
            </a:r>
            <a:r>
              <a:rPr lang="en-US" dirty="0"/>
              <a:t>Mg is Isobar Analog State (IAS) of </a:t>
            </a:r>
            <a:r>
              <a:rPr lang="en-US" baseline="30000" dirty="0"/>
              <a:t>23</a:t>
            </a:r>
            <a:r>
              <a:rPr lang="en-US" dirty="0"/>
              <a:t>Na: meaningful to assume similar cross sections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9787" y="1844799"/>
            <a:ext cx="18358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E1 strength function not known </a:t>
            </a:r>
            <a:r>
              <a:rPr lang="en-US" sz="1400" i="1" dirty="0"/>
              <a:t>a priori</a:t>
            </a:r>
          </a:p>
        </p:txBody>
      </p:sp>
      <p:sp>
        <p:nvSpPr>
          <p:cNvPr id="6" name="Arrow: Right 5"/>
          <p:cNvSpPr/>
          <p:nvPr/>
        </p:nvSpPr>
        <p:spPr bwMode="auto">
          <a:xfrm rot="672426">
            <a:off x="5483862" y="2002995"/>
            <a:ext cx="664028" cy="206828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90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36" y="2528899"/>
            <a:ext cx="3436252" cy="32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744396" cy="544512"/>
          </a:xfrm>
        </p:spPr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do </a:t>
            </a:r>
            <a:r>
              <a:rPr lang="de-DE" dirty="0" err="1"/>
              <a:t>cosmic</a:t>
            </a:r>
            <a:r>
              <a:rPr lang="de-DE" dirty="0"/>
              <a:t> </a:t>
            </a:r>
            <a:r>
              <a:rPr lang="de-DE" dirty="0" err="1"/>
              <a:t>rays</a:t>
            </a:r>
            <a:r>
              <a:rPr lang="de-DE" dirty="0"/>
              <a:t> </a:t>
            </a:r>
            <a:r>
              <a:rPr lang="de-DE" dirty="0" err="1"/>
              <a:t>escape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8" y="800708"/>
            <a:ext cx="8892988" cy="53645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Three extreme cases:</a:t>
            </a:r>
          </a:p>
          <a:p>
            <a:r>
              <a:rPr lang="en-US" b="1" dirty="0">
                <a:solidFill>
                  <a:srgbClr val="4219D9"/>
                </a:solidFill>
              </a:rPr>
              <a:t>Neutron model</a:t>
            </a:r>
            <a:br>
              <a:rPr lang="en-US" b="1" dirty="0"/>
            </a:br>
            <a:r>
              <a:rPr lang="en-US" i="1" dirty="0"/>
              <a:t>Neutrinos and cosmic rays (from neutrons) </a:t>
            </a:r>
            <a:br>
              <a:rPr lang="en-US" i="1" dirty="0"/>
            </a:br>
            <a:r>
              <a:rPr lang="en-US" i="1" dirty="0"/>
              <a:t>produced together</a:t>
            </a:r>
            <a:br>
              <a:rPr lang="en-US" i="1" dirty="0"/>
            </a:br>
            <a:r>
              <a:rPr lang="en-US" sz="1800" dirty="0"/>
              <a:t>(depends on pion prod. efficiency, blue curve, softer)  </a:t>
            </a:r>
            <a:br>
              <a:rPr lang="en-US" sz="1800" dirty="0"/>
            </a:br>
            <a:r>
              <a:rPr lang="de-DE" sz="1600" b="1" dirty="0">
                <a:solidFill>
                  <a:srgbClr val="00A5EB"/>
                </a:solidFill>
                <a:latin typeface="Times New Roman" charset="0"/>
              </a:rPr>
              <a:t>(pure </a:t>
            </a:r>
            <a:r>
              <a:rPr lang="de-DE" sz="1600" b="1" dirty="0" err="1">
                <a:solidFill>
                  <a:srgbClr val="00A5EB"/>
                </a:solidFill>
                <a:latin typeface="Times New Roman" charset="0"/>
              </a:rPr>
              <a:t>neutron</a:t>
            </a:r>
            <a:r>
              <a:rPr lang="de-DE" sz="1600" b="1" dirty="0">
                <a:solidFill>
                  <a:srgbClr val="00A5EB"/>
                </a:solidFill>
                <a:latin typeface="Times New Roman" charset="0"/>
              </a:rPr>
              <a:t> </a:t>
            </a:r>
            <a:r>
              <a:rPr lang="de-DE" sz="1600" b="1" dirty="0" err="1">
                <a:solidFill>
                  <a:srgbClr val="00A5EB"/>
                </a:solidFill>
                <a:latin typeface="Times New Roman" charset="0"/>
              </a:rPr>
              <a:t>model</a:t>
            </a:r>
            <a:r>
              <a:rPr lang="de-DE" sz="1600" b="1" dirty="0">
                <a:solidFill>
                  <a:srgbClr val="00A5EB"/>
                </a:solidFill>
                <a:latin typeface="Times New Roman" charset="0"/>
              </a:rPr>
              <a:t> </a:t>
            </a:r>
            <a:r>
              <a:rPr lang="de-DE" sz="1600" b="1" dirty="0" err="1">
                <a:solidFill>
                  <a:srgbClr val="00A5EB"/>
                </a:solidFill>
                <a:latin typeface="Times New Roman" charset="0"/>
              </a:rPr>
              <a:t>excluded</a:t>
            </a:r>
            <a:r>
              <a:rPr lang="de-DE" sz="1600" b="1" dirty="0">
                <a:solidFill>
                  <a:srgbClr val="00A5EB"/>
                </a:solidFill>
                <a:latin typeface="Times New Roman" charset="0"/>
              </a:rPr>
              <a:t> in </a:t>
            </a:r>
            <a:br>
              <a:rPr lang="de-DE" sz="1600" b="1" dirty="0">
                <a:solidFill>
                  <a:srgbClr val="00A5EB"/>
                </a:solidFill>
                <a:latin typeface="Times New Roman" charset="0"/>
              </a:rPr>
            </a:br>
            <a:r>
              <a:rPr lang="de-DE" sz="1600" b="1" dirty="0" err="1">
                <a:solidFill>
                  <a:srgbClr val="00A5EB"/>
                </a:solidFill>
                <a:latin typeface="Times New Roman" charset="0"/>
              </a:rPr>
              <a:t>IceCube</a:t>
            </a:r>
            <a:r>
              <a:rPr lang="de-DE" sz="1600" b="1" dirty="0">
                <a:solidFill>
                  <a:srgbClr val="00A5EB"/>
                </a:solidFill>
                <a:latin typeface="Times New Roman" charset="0"/>
              </a:rPr>
              <a:t>, Nature 484 (2012) 351)</a:t>
            </a:r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Direct escape </a:t>
            </a:r>
            <a:r>
              <a:rPr lang="en-US" sz="1600" dirty="0"/>
              <a:t>(aka “high pass filter”, “leakage”)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/>
              <a:t>Cosmic rays can efficiently escape </a:t>
            </a:r>
            <a:br>
              <a:rPr lang="en-US" i="1" dirty="0"/>
            </a:br>
            <a:r>
              <a:rPr lang="en-US" i="1" dirty="0"/>
              <a:t>if </a:t>
            </a:r>
            <a:r>
              <a:rPr lang="en-US" i="1" dirty="0" err="1"/>
              <a:t>Larmor</a:t>
            </a:r>
            <a:r>
              <a:rPr lang="en-US" i="1" dirty="0"/>
              <a:t> radius reaches size of shell width </a:t>
            </a:r>
            <a:br>
              <a:rPr lang="en-US" i="1" dirty="0"/>
            </a:br>
            <a:r>
              <a:rPr lang="en-US" sz="1800" dirty="0"/>
              <a:t>(conservative scenario, green curve, hard)</a:t>
            </a:r>
            <a:br>
              <a:rPr lang="en-US" sz="1800" dirty="0"/>
            </a:br>
            <a:r>
              <a:rPr lang="de-DE" sz="1400" b="1" dirty="0">
                <a:solidFill>
                  <a:srgbClr val="00A5EB"/>
                </a:solidFill>
                <a:latin typeface="Times New Roman" charset="0"/>
              </a:rPr>
              <a:t>(</a:t>
            </a:r>
            <a:r>
              <a:rPr lang="de-DE" sz="1400" b="1" dirty="0" err="1">
                <a:solidFill>
                  <a:srgbClr val="00A5EB"/>
                </a:solidFill>
                <a:latin typeface="Times New Roman" charset="0"/>
              </a:rPr>
              <a:t>from:Baerwald</a:t>
            </a:r>
            <a:r>
              <a:rPr lang="de-DE" sz="1400" b="1" dirty="0">
                <a:solidFill>
                  <a:srgbClr val="00A5EB"/>
                </a:solidFill>
                <a:latin typeface="Times New Roman" charset="0"/>
              </a:rPr>
              <a:t>, Bustamante, Winter,  </a:t>
            </a:r>
            <a:r>
              <a:rPr lang="de-DE" sz="1400" b="1" dirty="0" err="1">
                <a:solidFill>
                  <a:srgbClr val="00A5EB"/>
                </a:solidFill>
                <a:latin typeface="Times New Roman" charset="0"/>
              </a:rPr>
              <a:t>ApJ</a:t>
            </a:r>
            <a:r>
              <a:rPr lang="de-DE" sz="1400" b="1" dirty="0">
                <a:solidFill>
                  <a:srgbClr val="00A5EB"/>
                </a:solidFill>
                <a:latin typeface="Times New Roman" charset="0"/>
              </a:rPr>
              <a:t>  768 (2013) 186; </a:t>
            </a:r>
            <a:br>
              <a:rPr lang="de-DE" sz="1400" b="1" dirty="0">
                <a:solidFill>
                  <a:srgbClr val="00A5EB"/>
                </a:solidFill>
                <a:latin typeface="Times New Roman" charset="0"/>
              </a:rPr>
            </a:br>
            <a:r>
              <a:rPr lang="de-DE" sz="1400" b="1" dirty="0">
                <a:solidFill>
                  <a:srgbClr val="00A5EB"/>
                </a:solidFill>
                <a:latin typeface="Times New Roman" charset="0"/>
              </a:rPr>
              <a:t>same </a:t>
            </a:r>
            <a:r>
              <a:rPr lang="de-DE" sz="1400" b="1" dirty="0" err="1">
                <a:solidFill>
                  <a:srgbClr val="00A5EB"/>
                </a:solidFill>
                <a:latin typeface="Times New Roman" charset="0"/>
              </a:rPr>
              <a:t>argument</a:t>
            </a:r>
            <a:r>
              <a:rPr lang="de-DE" sz="1400" b="1" dirty="0">
                <a:solidFill>
                  <a:srgbClr val="00A5EB"/>
                </a:solidFill>
                <a:latin typeface="Times New Roman" charset="0"/>
              </a:rPr>
              <a:t> </a:t>
            </a:r>
            <a:r>
              <a:rPr lang="de-DE" sz="1400" b="1" dirty="0" err="1">
                <a:solidFill>
                  <a:srgbClr val="00A5EB"/>
                </a:solidFill>
                <a:latin typeface="Times New Roman" charset="0"/>
              </a:rPr>
              <a:t>used</a:t>
            </a:r>
            <a:r>
              <a:rPr lang="de-DE" sz="1400" b="1" dirty="0">
                <a:solidFill>
                  <a:srgbClr val="00A5EB"/>
                </a:solidFill>
                <a:latin typeface="Times New Roman" charset="0"/>
              </a:rPr>
              <a:t> </a:t>
            </a:r>
            <a:r>
              <a:rPr lang="de-DE" sz="1400" b="1" dirty="0" err="1">
                <a:solidFill>
                  <a:srgbClr val="00A5EB"/>
                </a:solidFill>
                <a:latin typeface="Times New Roman" charset="0"/>
              </a:rPr>
              <a:t>for</a:t>
            </a:r>
            <a:r>
              <a:rPr lang="de-DE" sz="1400" b="1" dirty="0">
                <a:solidFill>
                  <a:srgbClr val="00A5EB"/>
                </a:solidFill>
                <a:latin typeface="Times New Roman" charset="0"/>
              </a:rPr>
              <a:t> </a:t>
            </a:r>
            <a:r>
              <a:rPr lang="de-DE" sz="1400" b="1" dirty="0" err="1">
                <a:solidFill>
                  <a:srgbClr val="00A5EB"/>
                </a:solidFill>
                <a:latin typeface="Times New Roman" charset="0"/>
              </a:rPr>
              <a:t>nuclei</a:t>
            </a:r>
            <a:r>
              <a:rPr lang="de-DE" sz="1400" b="1" dirty="0">
                <a:solidFill>
                  <a:srgbClr val="00A5EB"/>
                </a:solidFill>
                <a:latin typeface="Times New Roman" charset="0"/>
              </a:rPr>
              <a:t> in </a:t>
            </a:r>
            <a:r>
              <a:rPr lang="de-DE" sz="1400" b="1" dirty="0">
                <a:solidFill>
                  <a:schemeClr val="accent1"/>
                </a:solidFill>
                <a:latin typeface="Times"/>
                <a:cs typeface="Times"/>
              </a:rPr>
              <a:t>Globus et al, 2014)</a:t>
            </a:r>
          </a:p>
          <a:p>
            <a:r>
              <a:rPr lang="en-US" i="1" dirty="0">
                <a:cs typeface="Times"/>
              </a:rPr>
              <a:t> </a:t>
            </a:r>
            <a:r>
              <a:rPr lang="en-US" b="1" dirty="0"/>
              <a:t>“All escape”</a:t>
            </a:r>
            <a:r>
              <a:rPr lang="en-US" dirty="0"/>
              <a:t>: magnetic fields decay quickly </a:t>
            </a:r>
            <a:br>
              <a:rPr lang="en-US" dirty="0"/>
            </a:br>
            <a:r>
              <a:rPr lang="en-US" dirty="0"/>
              <a:t>enough that charged cosmic rays can escape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(most aggressive scenario, dashed curve, ~ E</a:t>
            </a:r>
            <a:r>
              <a:rPr lang="en-US" sz="1800" baseline="30000" dirty="0"/>
              <a:t>-2</a:t>
            </a:r>
            <a:r>
              <a:rPr lang="en-US" sz="1800" dirty="0"/>
              <a:t>)</a:t>
            </a:r>
          </a:p>
          <a:p>
            <a:r>
              <a:rPr lang="en-US" dirty="0"/>
              <a:t>Diffusion, …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67"/>
          <a:stretch/>
        </p:blipFill>
        <p:spPr bwMode="auto">
          <a:xfrm>
            <a:off x="5580112" y="1304764"/>
            <a:ext cx="3243317" cy="71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920372" y="1376772"/>
            <a:ext cx="972108" cy="288032"/>
          </a:xfrm>
          <a:prstGeom prst="rect">
            <a:avLst/>
          </a:prstGeom>
          <a:solidFill>
            <a:srgbClr val="3366FF">
              <a:alpha val="29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8104" y="1592796"/>
            <a:ext cx="360040" cy="288032"/>
          </a:xfrm>
          <a:prstGeom prst="rect">
            <a:avLst/>
          </a:prstGeom>
          <a:solidFill>
            <a:srgbClr val="008000">
              <a:alpha val="49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4077072"/>
            <a:ext cx="828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3366FF"/>
                </a:solidFill>
              </a:rPr>
              <a:t>softer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56376" y="3609020"/>
            <a:ext cx="828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rgbClr val="008000"/>
                </a:solidFill>
              </a:rPr>
              <a:t>hard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2320" y="3681028"/>
            <a:ext cx="828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</a:t>
            </a:r>
            <a:r>
              <a:rPr lang="en-US" baseline="30000"/>
              <a:t>-2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8204" y="5805264"/>
            <a:ext cx="2484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(without prop. effects)</a:t>
            </a:r>
          </a:p>
        </p:txBody>
      </p:sp>
    </p:spTree>
    <p:extLst>
      <p:ext uri="{BB962C8B-B14F-4D97-AF65-F5344CB8AC3E}">
        <p14:creationId xmlns:p14="http://schemas.microsoft.com/office/powerpoint/2010/main" val="1346878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3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49" y="1442567"/>
            <a:ext cx="44958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336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1"/>
          <a:stretch>
            <a:fillRect/>
          </a:stretch>
        </p:blipFill>
        <p:spPr bwMode="auto">
          <a:xfrm>
            <a:off x="4463988" y="1412776"/>
            <a:ext cx="4572000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33636" name="AutoShap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 the presence of strong B: Secondary cooling</a:t>
            </a:r>
          </a:p>
        </p:txBody>
      </p:sp>
      <p:sp>
        <p:nvSpPr>
          <p:cNvPr id="1733637" name="Text Box 5"/>
          <p:cNvSpPr txBox="1">
            <a:spLocks noChangeArrowheads="1"/>
          </p:cNvSpPr>
          <p:nvPr/>
        </p:nvSpPr>
        <p:spPr bwMode="auto">
          <a:xfrm>
            <a:off x="1763688" y="5805264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1400" b="1">
                <a:solidFill>
                  <a:srgbClr val="00A5EB"/>
                </a:solidFill>
                <a:latin typeface="Times New Roman" charset="0"/>
              </a:rPr>
              <a:t>Baerwald</a:t>
            </a:r>
            <a:r>
              <a:rPr lang="de-DE" sz="1400" b="1" dirty="0">
                <a:solidFill>
                  <a:srgbClr val="00A5EB"/>
                </a:solidFill>
                <a:latin typeface="Times New Roman" charset="0"/>
              </a:rPr>
              <a:t>, </a:t>
            </a:r>
            <a:r>
              <a:rPr lang="de-DE" sz="1400" b="1" dirty="0" err="1">
                <a:solidFill>
                  <a:srgbClr val="00A5EB"/>
                </a:solidFill>
                <a:latin typeface="Times New Roman" charset="0"/>
              </a:rPr>
              <a:t>Hümmer</a:t>
            </a:r>
            <a:r>
              <a:rPr lang="de-DE" sz="1400" b="1" dirty="0">
                <a:solidFill>
                  <a:srgbClr val="00A5EB"/>
                </a:solidFill>
                <a:latin typeface="Times New Roman" charset="0"/>
              </a:rPr>
              <a:t>, Winter,</a:t>
            </a:r>
            <a:r>
              <a:rPr lang="de-DE" sz="1400" dirty="0">
                <a:solidFill>
                  <a:srgbClr val="00A5EB"/>
                </a:solidFill>
                <a:latin typeface="Times New Roman" charset="0"/>
              </a:rPr>
              <a:t> </a:t>
            </a:r>
            <a:r>
              <a:rPr lang="de-DE" sz="1400" b="1" dirty="0">
                <a:solidFill>
                  <a:srgbClr val="00A5EB"/>
                </a:solidFill>
                <a:latin typeface="Times New Roman" charset="0"/>
              </a:rPr>
              <a:t>Astropart. Phys. 35 (2012) 508; </a:t>
            </a:r>
            <a:br>
              <a:rPr lang="de-DE" sz="1400" b="1" dirty="0">
                <a:solidFill>
                  <a:srgbClr val="00A5EB"/>
                </a:solidFill>
                <a:latin typeface="Times New Roman" charset="0"/>
              </a:rPr>
            </a:br>
            <a:r>
              <a:rPr lang="de-DE" sz="1400" b="1" dirty="0">
                <a:solidFill>
                  <a:srgbClr val="00A5EB"/>
                </a:solidFill>
                <a:latin typeface="Times New Roman" charset="0"/>
              </a:rPr>
              <a:t>also: </a:t>
            </a:r>
            <a:r>
              <a:rPr lang="de-DE" sz="1400" b="1" dirty="0" err="1">
                <a:solidFill>
                  <a:srgbClr val="00A5EB"/>
                </a:solidFill>
                <a:latin typeface="Times New Roman" charset="0"/>
              </a:rPr>
              <a:t>Kashti</a:t>
            </a:r>
            <a:r>
              <a:rPr lang="de-DE" sz="1400" b="1" dirty="0">
                <a:solidFill>
                  <a:srgbClr val="00A5EB"/>
                </a:solidFill>
                <a:latin typeface="Times New Roman" charset="0"/>
              </a:rPr>
              <a:t>, </a:t>
            </a:r>
            <a:r>
              <a:rPr lang="de-DE" sz="1400" b="1" dirty="0" err="1">
                <a:solidFill>
                  <a:srgbClr val="00A5EB"/>
                </a:solidFill>
                <a:latin typeface="Times New Roman" charset="0"/>
              </a:rPr>
              <a:t>Waxman</a:t>
            </a:r>
            <a:r>
              <a:rPr lang="de-DE" sz="1400" b="1" dirty="0">
                <a:solidFill>
                  <a:srgbClr val="00A5EB"/>
                </a:solidFill>
                <a:latin typeface="Times New Roman" charset="0"/>
              </a:rPr>
              <a:t>, 2005; </a:t>
            </a:r>
            <a:r>
              <a:rPr lang="de-DE" sz="1400" b="1" dirty="0" err="1">
                <a:solidFill>
                  <a:srgbClr val="00A5EB"/>
                </a:solidFill>
                <a:latin typeface="Times New Roman" charset="0"/>
              </a:rPr>
              <a:t>Lipari</a:t>
            </a:r>
            <a:r>
              <a:rPr lang="de-DE" sz="1400" b="1" dirty="0">
                <a:solidFill>
                  <a:srgbClr val="00A5EB"/>
                </a:solidFill>
                <a:latin typeface="Times New Roman" charset="0"/>
              </a:rPr>
              <a:t> et al, 2007; ...</a:t>
            </a:r>
          </a:p>
        </p:txBody>
      </p:sp>
      <p:sp>
        <p:nvSpPr>
          <p:cNvPr id="1733638" name="Rectangle 6"/>
          <p:cNvSpPr>
            <a:spLocks noChangeArrowheads="1"/>
          </p:cNvSpPr>
          <p:nvPr/>
        </p:nvSpPr>
        <p:spPr bwMode="auto">
          <a:xfrm>
            <a:off x="5333049" y="840904"/>
            <a:ext cx="35814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Decay/cooling: charged </a:t>
            </a:r>
            <a:r>
              <a:rPr lang="de-DE">
                <a:latin typeface="Symbol" charset="0"/>
              </a:rPr>
              <a:t>m</a:t>
            </a:r>
            <a:r>
              <a:rPr lang="de-DE"/>
              <a:t>, </a:t>
            </a:r>
            <a:r>
              <a:rPr lang="de-DE">
                <a:latin typeface="Symbol" charset="0"/>
              </a:rPr>
              <a:t>p</a:t>
            </a:r>
            <a:r>
              <a:rPr lang="de-DE"/>
              <a:t>, K</a:t>
            </a:r>
          </a:p>
        </p:txBody>
      </p:sp>
      <p:sp>
        <p:nvSpPr>
          <p:cNvPr id="17336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80662" y="960506"/>
            <a:ext cx="4008943" cy="5031296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Secondary spectra (m, p, K) loss-</a:t>
            </a:r>
            <a:r>
              <a:rPr lang="en-US" dirty="0" err="1"/>
              <a:t>steepend</a:t>
            </a:r>
            <a:r>
              <a:rPr lang="en-US" dirty="0"/>
              <a:t> above critical energy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>
              <a:lnSpc>
                <a:spcPct val="90000"/>
              </a:lnSpc>
              <a:buFont typeface="Wingdings" charset="0"/>
              <a:buChar char="Ø"/>
            </a:pPr>
            <a:r>
              <a:rPr lang="en-US" sz="2000" dirty="0" err="1"/>
              <a:t>E‘</a:t>
            </a:r>
            <a:r>
              <a:rPr lang="en-US" sz="2000" baseline="-25000" dirty="0" err="1"/>
              <a:t>c</a:t>
            </a:r>
            <a:r>
              <a:rPr lang="en-US" sz="2000" dirty="0"/>
              <a:t> depends on particle physics </a:t>
            </a:r>
            <a:br>
              <a:rPr lang="en-US" sz="2000" dirty="0"/>
            </a:br>
            <a:r>
              <a:rPr lang="en-US" sz="2000" dirty="0"/>
              <a:t>only (m, t</a:t>
            </a:r>
            <a:r>
              <a:rPr lang="en-US" sz="2000" baseline="-25000" dirty="0"/>
              <a:t>0</a:t>
            </a:r>
            <a:r>
              <a:rPr lang="en-US" sz="2000" dirty="0"/>
              <a:t>), and </a:t>
            </a:r>
            <a:r>
              <a:rPr lang="en-US" sz="2000" b="1" dirty="0"/>
              <a:t>B‘</a:t>
            </a:r>
          </a:p>
          <a:p>
            <a:pPr lvl="1">
              <a:lnSpc>
                <a:spcPct val="90000"/>
              </a:lnSpc>
              <a:buFont typeface="Wingdings" charset="0"/>
              <a:buChar char="Ø"/>
            </a:pPr>
            <a:r>
              <a:rPr lang="en-US" sz="2000" dirty="0"/>
              <a:t>Leads to characteristic flavor composition and shape</a:t>
            </a:r>
            <a:endParaRPr lang="en-US" sz="1800" dirty="0"/>
          </a:p>
        </p:txBody>
      </p:sp>
      <p:pic>
        <p:nvPicPr>
          <p:cNvPr id="1733648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69" y="1713302"/>
            <a:ext cx="2232785" cy="94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33649" name="Text Box 17"/>
          <p:cNvSpPr txBox="1">
            <a:spLocks noChangeArrowheads="1"/>
          </p:cNvSpPr>
          <p:nvPr/>
        </p:nvSpPr>
        <p:spPr bwMode="auto">
          <a:xfrm>
            <a:off x="7162800" y="404664"/>
            <a:ext cx="1981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de-DE"/>
              <a:t>Example: GRB</a:t>
            </a:r>
          </a:p>
        </p:txBody>
      </p:sp>
      <p:sp>
        <p:nvSpPr>
          <p:cNvPr id="1733650" name="Text Box 18"/>
          <p:cNvSpPr txBox="1">
            <a:spLocks noChangeArrowheads="1"/>
          </p:cNvSpPr>
          <p:nvPr/>
        </p:nvSpPr>
        <p:spPr bwMode="auto">
          <a:xfrm>
            <a:off x="7542849" y="3584104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err="1"/>
              <a:t>Adiabatic</a:t>
            </a:r>
            <a:endParaRPr lang="de-DE" dirty="0"/>
          </a:p>
        </p:txBody>
      </p:sp>
      <p:sp>
        <p:nvSpPr>
          <p:cNvPr id="1733651" name="Text Box 19"/>
          <p:cNvSpPr txBox="1">
            <a:spLocks noChangeArrowheads="1"/>
          </p:cNvSpPr>
          <p:nvPr/>
        </p:nvSpPr>
        <p:spPr bwMode="auto">
          <a:xfrm>
            <a:off x="8533449" y="1679104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Symbol" charset="0"/>
              </a:rPr>
              <a:t>n</a:t>
            </a:r>
            <a:r>
              <a:rPr lang="de-DE" baseline="-25000">
                <a:latin typeface="Symbol" charset="0"/>
              </a:rPr>
              <a:t>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60132" y="4401108"/>
            <a:ext cx="1620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(energy loss)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89269" y="1735099"/>
            <a:ext cx="1620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(“escape”)</a:t>
            </a:r>
          </a:p>
        </p:txBody>
      </p:sp>
    </p:spTree>
    <p:extLst>
      <p:ext uri="{BB962C8B-B14F-4D97-AF65-F5344CB8AC3E}">
        <p14:creationId xmlns:p14="http://schemas.microsoft.com/office/powerpoint/2010/main" val="11276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3638" grpId="0" animBg="1"/>
      <p:bldP spid="1733642" grpId="0" build="p"/>
      <p:bldP spid="1733650" grpId="0"/>
      <p:bldP spid="1733651" grpId="0"/>
      <p:bldP spid="3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3252" y="2889920"/>
            <a:ext cx="8582025" cy="327977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de-DE" sz="2400" dirty="0"/>
              <a:t>Delta </a:t>
            </a:r>
            <a:r>
              <a:rPr lang="de-DE" sz="2400" dirty="0" err="1"/>
              <a:t>resonance</a:t>
            </a:r>
            <a:r>
              <a:rPr lang="de-DE" sz="2400" dirty="0"/>
              <a:t> </a:t>
            </a:r>
            <a:r>
              <a:rPr lang="de-DE" sz="2400" dirty="0" err="1"/>
              <a:t>approximation</a:t>
            </a:r>
            <a:r>
              <a:rPr lang="de-DE" sz="2400" dirty="0"/>
              <a:t>:</a:t>
            </a:r>
          </a:p>
        </p:txBody>
      </p:sp>
      <p:pic>
        <p:nvPicPr>
          <p:cNvPr id="17254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2" y="3270920"/>
            <a:ext cx="72390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254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52" y="1746920"/>
            <a:ext cx="3505200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254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2" y="1823120"/>
            <a:ext cx="3352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25446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56" y="4900464"/>
            <a:ext cx="25146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25448" name="Rectangle 8"/>
          <p:cNvSpPr>
            <a:spLocks noChangeArrowheads="1"/>
          </p:cNvSpPr>
          <p:nvPr/>
        </p:nvSpPr>
        <p:spPr bwMode="auto">
          <a:xfrm>
            <a:off x="4535996" y="4581128"/>
            <a:ext cx="4038600" cy="936104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/>
              <a:t>High energetic gamma-rays;</a:t>
            </a:r>
            <a:br>
              <a:rPr lang="de-DE" sz="2000"/>
            </a:br>
            <a:r>
              <a:rPr lang="de-DE" sz="2000"/>
              <a:t>typically cascade down to lower E</a:t>
            </a:r>
            <a:br>
              <a:rPr lang="de-DE" sz="2000"/>
            </a:br>
            <a:r>
              <a:rPr lang="de-DE" sz="2000"/>
              <a:t>Additional constraints!</a:t>
            </a:r>
          </a:p>
        </p:txBody>
      </p:sp>
      <p:sp>
        <p:nvSpPr>
          <p:cNvPr id="1725449" name="Rectangle 9"/>
          <p:cNvSpPr>
            <a:spLocks noChangeArrowheads="1"/>
          </p:cNvSpPr>
          <p:nvPr/>
        </p:nvSpPr>
        <p:spPr bwMode="auto">
          <a:xfrm>
            <a:off x="239452" y="908720"/>
            <a:ext cx="3810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/>
              <a:t>If neutrons can escape:</a:t>
            </a:r>
            <a:br>
              <a:rPr lang="de-DE" sz="2000"/>
            </a:br>
            <a:r>
              <a:rPr lang="de-DE" sz="2000"/>
              <a:t>Source of cosmic rays</a:t>
            </a:r>
          </a:p>
        </p:txBody>
      </p:sp>
      <p:sp>
        <p:nvSpPr>
          <p:cNvPr id="1725450" name="Rectangle 10"/>
          <p:cNvSpPr>
            <a:spLocks noChangeArrowheads="1"/>
          </p:cNvSpPr>
          <p:nvPr/>
        </p:nvSpPr>
        <p:spPr bwMode="auto">
          <a:xfrm>
            <a:off x="5040052" y="908720"/>
            <a:ext cx="38100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/>
              <a:t>Neutrinos produced in</a:t>
            </a:r>
            <a:br>
              <a:rPr lang="de-DE" sz="2000"/>
            </a:br>
            <a:r>
              <a:rPr lang="de-DE" sz="2000"/>
              <a:t>ratio (</a:t>
            </a:r>
            <a:r>
              <a:rPr lang="de-DE" sz="2000">
                <a:latin typeface="Symbol" charset="0"/>
              </a:rPr>
              <a:t>n</a:t>
            </a:r>
            <a:r>
              <a:rPr lang="de-DE" sz="2000" baseline="-25000"/>
              <a:t>e</a:t>
            </a:r>
            <a:r>
              <a:rPr lang="de-DE" sz="2000"/>
              <a:t>:</a:t>
            </a:r>
            <a:r>
              <a:rPr lang="de-DE" sz="2000">
                <a:latin typeface="Symbol" charset="0"/>
              </a:rPr>
              <a:t>n</a:t>
            </a:r>
            <a:r>
              <a:rPr lang="de-DE" sz="2000" baseline="-25000">
                <a:latin typeface="Symbol" charset="0"/>
              </a:rPr>
              <a:t>m</a:t>
            </a:r>
            <a:r>
              <a:rPr lang="de-DE" sz="2000"/>
              <a:t>:</a:t>
            </a:r>
            <a:r>
              <a:rPr lang="de-DE" sz="2000">
                <a:latin typeface="Symbol" charset="0"/>
              </a:rPr>
              <a:t>n</a:t>
            </a:r>
            <a:r>
              <a:rPr lang="de-DE" sz="2000" baseline="-25000">
                <a:latin typeface="Symbol" charset="0"/>
              </a:rPr>
              <a:t>t</a:t>
            </a:r>
            <a:r>
              <a:rPr lang="de-DE" sz="2000"/>
              <a:t>)=(1:2:0)</a:t>
            </a:r>
          </a:p>
        </p:txBody>
      </p:sp>
      <p:sp>
        <p:nvSpPr>
          <p:cNvPr id="1725451" name="Oval 11"/>
          <p:cNvSpPr>
            <a:spLocks noChangeArrowheads="1"/>
          </p:cNvSpPr>
          <p:nvPr/>
        </p:nvSpPr>
        <p:spPr bwMode="auto">
          <a:xfrm>
            <a:off x="3854190" y="3355058"/>
            <a:ext cx="381000" cy="381000"/>
          </a:xfrm>
          <a:prstGeom prst="ellipse">
            <a:avLst/>
          </a:prstGeom>
          <a:solidFill>
            <a:srgbClr val="FF3300">
              <a:alpha val="24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5452" name="Oval 12"/>
          <p:cNvSpPr>
            <a:spLocks noChangeArrowheads="1"/>
          </p:cNvSpPr>
          <p:nvPr/>
        </p:nvSpPr>
        <p:spPr bwMode="auto">
          <a:xfrm>
            <a:off x="449002" y="1840583"/>
            <a:ext cx="381000" cy="381000"/>
          </a:xfrm>
          <a:prstGeom prst="ellipse">
            <a:avLst/>
          </a:prstGeom>
          <a:solidFill>
            <a:srgbClr val="FF3300">
              <a:alpha val="24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5453" name="Oval 13"/>
          <p:cNvSpPr>
            <a:spLocks noChangeArrowheads="1"/>
          </p:cNvSpPr>
          <p:nvPr/>
        </p:nvSpPr>
        <p:spPr bwMode="auto">
          <a:xfrm>
            <a:off x="4600315" y="3331245"/>
            <a:ext cx="457200" cy="381000"/>
          </a:xfrm>
          <a:prstGeom prst="ellipse">
            <a:avLst/>
          </a:prstGeom>
          <a:solidFill>
            <a:schemeClr val="accent2">
              <a:alpha val="24001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5454" name="Oval 14"/>
          <p:cNvSpPr>
            <a:spLocks noChangeArrowheads="1"/>
          </p:cNvSpPr>
          <p:nvPr/>
        </p:nvSpPr>
        <p:spPr bwMode="auto">
          <a:xfrm>
            <a:off x="4598727" y="3796383"/>
            <a:ext cx="457200" cy="381000"/>
          </a:xfrm>
          <a:prstGeom prst="ellipse">
            <a:avLst/>
          </a:prstGeom>
          <a:solidFill>
            <a:srgbClr val="66FF66">
              <a:alpha val="24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25455" name="Oval 15"/>
          <p:cNvSpPr>
            <a:spLocks noChangeArrowheads="1"/>
          </p:cNvSpPr>
          <p:nvPr/>
        </p:nvSpPr>
        <p:spPr bwMode="auto">
          <a:xfrm>
            <a:off x="5276590" y="1788195"/>
            <a:ext cx="457200" cy="381000"/>
          </a:xfrm>
          <a:prstGeom prst="ellipse">
            <a:avLst/>
          </a:prstGeom>
          <a:solidFill>
            <a:schemeClr val="accent2">
              <a:alpha val="24001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5456" name="Oval 16"/>
          <p:cNvSpPr>
            <a:spLocks noChangeArrowheads="1"/>
          </p:cNvSpPr>
          <p:nvPr/>
        </p:nvSpPr>
        <p:spPr bwMode="auto">
          <a:xfrm>
            <a:off x="1342256" y="4900464"/>
            <a:ext cx="685800" cy="457200"/>
          </a:xfrm>
          <a:prstGeom prst="ellipse">
            <a:avLst/>
          </a:prstGeom>
          <a:solidFill>
            <a:srgbClr val="66FF66">
              <a:alpha val="24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5457" name="Rectangle 17"/>
          <p:cNvSpPr>
            <a:spLocks noChangeArrowheads="1"/>
          </p:cNvSpPr>
          <p:nvPr/>
        </p:nvSpPr>
        <p:spPr bwMode="auto">
          <a:xfrm>
            <a:off x="1649152" y="1831058"/>
            <a:ext cx="457200" cy="381000"/>
          </a:xfrm>
          <a:prstGeom prst="rect">
            <a:avLst/>
          </a:prstGeom>
          <a:solidFill>
            <a:srgbClr val="FFFF00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5458" name="Rectangle 18"/>
          <p:cNvSpPr>
            <a:spLocks noChangeArrowheads="1"/>
          </p:cNvSpPr>
          <p:nvPr/>
        </p:nvSpPr>
        <p:spPr bwMode="auto">
          <a:xfrm>
            <a:off x="7097452" y="1823120"/>
            <a:ext cx="304800" cy="304800"/>
          </a:xfrm>
          <a:prstGeom prst="rect">
            <a:avLst/>
          </a:prstGeom>
          <a:solidFill>
            <a:srgbClr val="FFFF00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5459" name="Rectangle 19"/>
          <p:cNvSpPr>
            <a:spLocks noChangeArrowheads="1"/>
          </p:cNvSpPr>
          <p:nvPr/>
        </p:nvSpPr>
        <p:spPr bwMode="auto">
          <a:xfrm>
            <a:off x="7859452" y="2356520"/>
            <a:ext cx="304800" cy="304800"/>
          </a:xfrm>
          <a:prstGeom prst="rect">
            <a:avLst/>
          </a:prstGeom>
          <a:solidFill>
            <a:srgbClr val="FFFF00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5460" name="Rectangle 20"/>
          <p:cNvSpPr>
            <a:spLocks noChangeArrowheads="1"/>
          </p:cNvSpPr>
          <p:nvPr/>
        </p:nvSpPr>
        <p:spPr bwMode="auto">
          <a:xfrm>
            <a:off x="8469052" y="2356520"/>
            <a:ext cx="304800" cy="304800"/>
          </a:xfrm>
          <a:prstGeom prst="rect">
            <a:avLst/>
          </a:prstGeom>
          <a:solidFill>
            <a:srgbClr val="FFFF00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5461" name="Rectangle 21"/>
          <p:cNvSpPr>
            <a:spLocks noChangeArrowheads="1"/>
          </p:cNvSpPr>
          <p:nvPr/>
        </p:nvSpPr>
        <p:spPr bwMode="auto">
          <a:xfrm>
            <a:off x="2713856" y="5052864"/>
            <a:ext cx="381000" cy="381000"/>
          </a:xfrm>
          <a:prstGeom prst="rect">
            <a:avLst/>
          </a:prstGeom>
          <a:solidFill>
            <a:srgbClr val="FFFF00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5462" name="Rectangle 22"/>
          <p:cNvSpPr>
            <a:spLocks noChangeArrowheads="1"/>
          </p:cNvSpPr>
          <p:nvPr/>
        </p:nvSpPr>
        <p:spPr bwMode="auto">
          <a:xfrm>
            <a:off x="3552056" y="5052864"/>
            <a:ext cx="381000" cy="381000"/>
          </a:xfrm>
          <a:prstGeom prst="rect">
            <a:avLst/>
          </a:prstGeom>
          <a:solidFill>
            <a:srgbClr val="FFFF00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5463" name="Rectangle 23"/>
          <p:cNvSpPr>
            <a:spLocks noChangeArrowheads="1"/>
          </p:cNvSpPr>
          <p:nvPr/>
        </p:nvSpPr>
        <p:spPr bwMode="auto">
          <a:xfrm>
            <a:off x="251520" y="4221088"/>
            <a:ext cx="2286000" cy="3810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Cosmic messengers</a:t>
            </a:r>
          </a:p>
        </p:txBody>
      </p:sp>
      <p:sp>
        <p:nvSpPr>
          <p:cNvPr id="1725464" name="Rectangle 24"/>
          <p:cNvSpPr>
            <a:spLocks noChangeArrowheads="1"/>
          </p:cNvSpPr>
          <p:nvPr/>
        </p:nvSpPr>
        <p:spPr bwMode="auto">
          <a:xfrm>
            <a:off x="3268402" y="1823120"/>
            <a:ext cx="457200" cy="381000"/>
          </a:xfrm>
          <a:prstGeom prst="rect">
            <a:avLst/>
          </a:prstGeom>
          <a:solidFill>
            <a:srgbClr val="FFFF00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5467" name="Rectangle 27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744396" cy="544512"/>
          </a:xfrm>
          <a:noFill/>
          <a:ln/>
        </p:spPr>
        <p:txBody>
          <a:bodyPr/>
          <a:lstStyle/>
          <a:p>
            <a:r>
              <a:rPr lang="de-DE" dirty="0"/>
              <a:t>A simple </a:t>
            </a:r>
            <a:r>
              <a:rPr lang="de-DE" dirty="0" err="1"/>
              <a:t>toy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source</a:t>
            </a:r>
            <a:endParaRPr lang="de-DE" sz="2000" dirty="0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1367644" y="3609020"/>
            <a:ext cx="457200" cy="381000"/>
          </a:xfrm>
          <a:prstGeom prst="rect">
            <a:avLst/>
          </a:prstGeom>
          <a:solidFill>
            <a:srgbClr val="FFFF00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5516" y="6021288"/>
            <a:ext cx="46085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(Same process during propagation of cosmic rays in CMB: “cosmogenic neutrinos”)</a:t>
            </a:r>
          </a:p>
        </p:txBody>
      </p:sp>
    </p:spTree>
    <p:extLst>
      <p:ext uri="{BB962C8B-B14F-4D97-AF65-F5344CB8AC3E}">
        <p14:creationId xmlns:p14="http://schemas.microsoft.com/office/powerpoint/2010/main" val="173754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448" grpId="0" animBg="1"/>
      <p:bldP spid="1725449" grpId="0" animBg="1"/>
      <p:bldP spid="1725450" grpId="0" animBg="1"/>
      <p:bldP spid="1725451" grpId="0" animBg="1"/>
      <p:bldP spid="1725452" grpId="0" animBg="1"/>
      <p:bldP spid="1725453" grpId="0" animBg="1"/>
      <p:bldP spid="1725454" grpId="0" animBg="1"/>
      <p:bldP spid="1725455" grpId="0" animBg="1"/>
      <p:bldP spid="1725456" grpId="0" animBg="1"/>
      <p:bldP spid="1725457" grpId="0" animBg="1"/>
      <p:bldP spid="1725458" grpId="0" animBg="1"/>
      <p:bldP spid="1725459" grpId="0" animBg="1"/>
      <p:bldP spid="1725460" grpId="0" animBg="1"/>
      <p:bldP spid="1725461" grpId="0" animBg="1"/>
      <p:bldP spid="1725462" grpId="0" animBg="1"/>
      <p:bldP spid="17254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6311" y="4715111"/>
            <a:ext cx="4320480" cy="132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20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dirty="0" err="1"/>
              <a:t>E</a:t>
            </a:r>
            <a:r>
              <a:rPr lang="en-US" sz="1600" baseline="-25000" dirty="0" err="1"/>
              <a:t>max</a:t>
            </a:r>
            <a:r>
              <a:rPr lang="en-US" sz="1600" dirty="0"/>
              <a:t> ~ </a:t>
            </a:r>
            <a:r>
              <a:rPr lang="en-US" sz="1600" b="1" dirty="0"/>
              <a:t>300,000,000 </a:t>
            </a:r>
            <a:r>
              <a:rPr lang="en-US" sz="1600" b="1" dirty="0" err="1"/>
              <a:t>TeV</a:t>
            </a:r>
            <a:endParaRPr lang="en-US" sz="1600" b="1" dirty="0"/>
          </a:p>
          <a:p>
            <a:pPr marL="0" indent="0">
              <a:buNone/>
            </a:pPr>
            <a:r>
              <a:rPr lang="en-US" sz="1600" dirty="0"/>
              <a:t>B ~ 1 </a:t>
            </a:r>
            <a:r>
              <a:rPr lang="en-US" sz="1600" dirty="0" err="1"/>
              <a:t>mT</a:t>
            </a:r>
            <a:r>
              <a:rPr lang="en-US" sz="1600" dirty="0"/>
              <a:t> – 1 T</a:t>
            </a:r>
          </a:p>
          <a:p>
            <a:pPr marL="0" indent="0">
              <a:buNone/>
            </a:pPr>
            <a:r>
              <a:rPr lang="en-US" sz="1600" dirty="0"/>
              <a:t>R ~ 100,000 – 10,000,000,000 km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Cosmic vs. terrestrial particle accelerators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7250" y="4050483"/>
            <a:ext cx="3838804" cy="43487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Lorentz force = </a:t>
            </a:r>
            <a:r>
              <a:rPr lang="en-US"/>
              <a:t>centrifugal force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04466" y="4715111"/>
            <a:ext cx="4184650" cy="122145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/>
              <a:t>E</a:t>
            </a:r>
            <a:r>
              <a:rPr lang="en-US" sz="1800" baseline="-25000" dirty="0" err="1"/>
              <a:t>max</a:t>
            </a:r>
            <a:r>
              <a:rPr lang="en-US" sz="1800" baseline="-25000" dirty="0"/>
              <a:t> </a:t>
            </a:r>
            <a:r>
              <a:rPr lang="en-US" sz="1800" dirty="0"/>
              <a:t>~ 13 </a:t>
            </a:r>
            <a:r>
              <a:rPr lang="en-US" sz="1800" dirty="0" err="1"/>
              <a:t>TeV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B &gt; 8 T</a:t>
            </a:r>
          </a:p>
          <a:p>
            <a:pPr marL="0" indent="0">
              <a:buNone/>
            </a:pPr>
            <a:r>
              <a:rPr lang="en-US" sz="1800" dirty="0"/>
              <a:t>R ~ 4.3 km</a:t>
            </a:r>
          </a:p>
        </p:txBody>
      </p:sp>
      <p:pic>
        <p:nvPicPr>
          <p:cNvPr id="5" name="Picture 4" descr="Bildschirmfoto 2015-05-29 um 10.22.55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0" b="2492"/>
          <a:stretch/>
        </p:blipFill>
        <p:spPr>
          <a:xfrm>
            <a:off x="4646791" y="1102977"/>
            <a:ext cx="4500000" cy="2700000"/>
          </a:xfrm>
          <a:prstGeom prst="rect">
            <a:avLst/>
          </a:prstGeom>
        </p:spPr>
      </p:pic>
      <p:pic>
        <p:nvPicPr>
          <p:cNvPr id="6" name="Picture 5" descr="Bildschirmfoto 2015-05-29 um 10.30.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t="13204" b="13204"/>
          <a:stretch/>
        </p:blipFill>
        <p:spPr>
          <a:xfrm>
            <a:off x="179" y="1120731"/>
            <a:ext cx="4500000" cy="270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97" y="1153967"/>
            <a:ext cx="118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AGN, GRB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6792" y="1120731"/>
            <a:ext cx="118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LHC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346217" y="2817802"/>
            <a:ext cx="19530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/>
              <a:t>How are particles accelerated to such extreme energies?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475527" y="4116027"/>
            <a:ext cx="16601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sz="1800" dirty="0" err="1">
                <a:latin typeface="Arial"/>
                <a:ea typeface="Wingdings"/>
                <a:cs typeface="Arial"/>
                <a:sym typeface="Wingdings"/>
              </a:rPr>
              <a:t>E</a:t>
            </a:r>
            <a:r>
              <a:rPr lang="en-US" sz="1800" baseline="-25000" dirty="0" err="1">
                <a:latin typeface="Arial"/>
                <a:ea typeface="Wingdings"/>
                <a:cs typeface="Arial"/>
                <a:sym typeface="Wingdings"/>
              </a:rPr>
              <a:t>max</a:t>
            </a:r>
            <a:r>
              <a:rPr lang="en-US" sz="1800" dirty="0">
                <a:latin typeface="Arial"/>
                <a:ea typeface="Wingdings"/>
                <a:cs typeface="Arial"/>
                <a:sym typeface="Wingdings"/>
              </a:rPr>
              <a:t> ~ q B R</a:t>
            </a:r>
            <a:endParaRPr lang="en-US" sz="2400" dirty="0"/>
          </a:p>
        </p:txBody>
      </p:sp>
      <p:sp>
        <p:nvSpPr>
          <p:cNvPr id="17" name="Pfeil nach rechts 16"/>
          <p:cNvSpPr/>
          <p:nvPr/>
        </p:nvSpPr>
        <p:spPr bwMode="auto">
          <a:xfrm>
            <a:off x="5199103" y="4116027"/>
            <a:ext cx="1037493" cy="369332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of heavy nuclei and their role for neutrinos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555728" y="1386273"/>
            <a:ext cx="4184650" cy="1694279"/>
          </a:xfrm>
        </p:spPr>
        <p:txBody>
          <a:bodyPr/>
          <a:lstStyle/>
          <a:p>
            <a:r>
              <a:rPr lang="en-US" sz="1800" dirty="0"/>
              <a:t>Thanks to Auger we (hopefully </a:t>
            </a:r>
            <a:r>
              <a:rPr lang="en-US" sz="1800" dirty="0">
                <a:sym typeface="Wingdings" panose="05000000000000000000" pitchFamily="2" charset="2"/>
              </a:rPr>
              <a:t>)</a:t>
            </a:r>
            <a:r>
              <a:rPr lang="en-US" sz="1800" dirty="0"/>
              <a:t> know that CR at highest energies are not just protons</a:t>
            </a:r>
          </a:p>
          <a:p>
            <a:r>
              <a:rPr lang="en-US" sz="1800" dirty="0"/>
              <a:t>Acceleration mechanism and  abundance of heavier nuclei in cosmic </a:t>
            </a:r>
            <a:r>
              <a:rPr lang="en-US" sz="1800" dirty="0" err="1"/>
              <a:t>accelreators</a:t>
            </a:r>
            <a:r>
              <a:rPr lang="en-US" sz="1800" dirty="0"/>
              <a:t> is one question</a:t>
            </a:r>
          </a:p>
        </p:txBody>
      </p:sp>
      <p:pic>
        <p:nvPicPr>
          <p:cNvPr id="18" name="Inhaltsplatzhalter 1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52424"/>
          <a:stretch/>
        </p:blipFill>
        <p:spPr>
          <a:xfrm>
            <a:off x="292100" y="1785767"/>
            <a:ext cx="3995448" cy="368287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0" name="Inhaltsplatzhalter 6"/>
          <p:cNvSpPr txBox="1">
            <a:spLocks/>
          </p:cNvSpPr>
          <p:nvPr/>
        </p:nvSpPr>
        <p:spPr bwMode="auto">
          <a:xfrm>
            <a:off x="4565253" y="3836509"/>
            <a:ext cx="4184650" cy="189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6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/>
              <a:t>What are the conditions for escape of nuclei from the various source classes?</a:t>
            </a:r>
          </a:p>
          <a:p>
            <a:r>
              <a:rPr lang="en-US" sz="1800" dirty="0"/>
              <a:t>How does the presence of nuclei affect the expected flux of neutrinos and their flavors?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489846" y="3410752"/>
            <a:ext cx="1624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Our questions: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154099" y="1567560"/>
            <a:ext cx="2849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B0F0"/>
                </a:solidFill>
              </a:rPr>
              <a:t>Auger Collaboration, ICRC 2015</a:t>
            </a:r>
          </a:p>
        </p:txBody>
      </p:sp>
    </p:spTree>
    <p:extLst>
      <p:ext uri="{BB962C8B-B14F-4D97-AF65-F5344CB8AC3E}">
        <p14:creationId xmlns:p14="http://schemas.microsoft.com/office/powerpoint/2010/main" val="113295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ldschirmfoto 2015-06-07 um 20.15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971"/>
            <a:ext cx="9144000" cy="612502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Candidate for UHECR source: Gamma-ray bursts (GRBs)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2574" y="1391290"/>
            <a:ext cx="3956761" cy="4393791"/>
          </a:xfrm>
        </p:spPr>
        <p:txBody>
          <a:bodyPr/>
          <a:lstStyle/>
          <a:p>
            <a:r>
              <a:rPr lang="en-US" sz="2000" dirty="0">
                <a:solidFill>
                  <a:srgbClr val="FFFFFF"/>
                </a:solidFill>
              </a:rPr>
              <a:t>Most energetic electromagnetic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(gamma-ray) outburst class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Several populations, such as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Long-duration bursts (~10 – 100s), 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from collapses of massive stars?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Short-duration bursts (~ 0.1 – 1 s), 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from neutron star mergers?</a:t>
            </a:r>
            <a:br>
              <a:rPr lang="en-US" sz="16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Observed light curves come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in large variety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8324" y="6519446"/>
            <a:ext cx="165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"/>
                <a:cs typeface="Times"/>
              </a:rPr>
              <a:t>Source: NASA</a:t>
            </a:r>
          </a:p>
        </p:txBody>
      </p:sp>
      <p:pic>
        <p:nvPicPr>
          <p:cNvPr id="8" name="Picture 7" descr="Bildschirmfoto 2015-06-07 um 20.20.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76772"/>
            <a:ext cx="4671384" cy="46531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5975" y="1049759"/>
            <a:ext cx="1421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Daniel </a:t>
            </a:r>
            <a:r>
              <a:rPr lang="en-US" b="1" dirty="0" err="1">
                <a:solidFill>
                  <a:schemeClr val="accent1"/>
                </a:solidFill>
                <a:latin typeface="Times"/>
                <a:cs typeface="Times"/>
              </a:rPr>
              <a:t>Perley</a:t>
            </a:r>
            <a:endParaRPr lang="en-US" b="1" dirty="0">
              <a:solidFill>
                <a:schemeClr val="accent1"/>
              </a:solidFill>
              <a:latin typeface="Times"/>
              <a:cs typeface="Times"/>
            </a:endParaRPr>
          </a:p>
        </p:txBody>
      </p:sp>
      <p:sp>
        <p:nvSpPr>
          <p:cNvPr id="2" name="Pfeil nach rechts 1"/>
          <p:cNvSpPr/>
          <p:nvPr/>
        </p:nvSpPr>
        <p:spPr bwMode="auto">
          <a:xfrm>
            <a:off x="2570205" y="4460789"/>
            <a:ext cx="1470454" cy="333633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6553200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W. Winter</a:t>
            </a:r>
          </a:p>
        </p:txBody>
      </p:sp>
    </p:spTree>
    <p:extLst>
      <p:ext uri="{BB962C8B-B14F-4D97-AF65-F5344CB8AC3E}">
        <p14:creationId xmlns:p14="http://schemas.microsoft.com/office/powerpoint/2010/main" val="111728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GRB - Internal shock model</a:t>
            </a:r>
          </a:p>
        </p:txBody>
      </p:sp>
      <p:pic>
        <p:nvPicPr>
          <p:cNvPr id="17233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0" r="1550" b="4110"/>
          <a:stretch/>
        </p:blipFill>
        <p:spPr bwMode="auto">
          <a:xfrm>
            <a:off x="1987343" y="746609"/>
            <a:ext cx="6329344" cy="369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23396" name="Text Box 4"/>
          <p:cNvSpPr txBox="1">
            <a:spLocks noChangeArrowheads="1"/>
          </p:cNvSpPr>
          <p:nvPr/>
        </p:nvSpPr>
        <p:spPr bwMode="auto">
          <a:xfrm>
            <a:off x="381000" y="764704"/>
            <a:ext cx="2514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00A5EB"/>
                </a:solidFill>
                <a:latin typeface="Times New Roman" charset="0"/>
              </a:rPr>
              <a:t>(Source: SWIFT)</a:t>
            </a:r>
          </a:p>
        </p:txBody>
      </p:sp>
      <p:sp>
        <p:nvSpPr>
          <p:cNvPr id="1723398" name="Text Box 6"/>
          <p:cNvSpPr txBox="1">
            <a:spLocks noChangeArrowheads="1"/>
          </p:cNvSpPr>
          <p:nvPr/>
        </p:nvSpPr>
        <p:spPr bwMode="auto">
          <a:xfrm>
            <a:off x="638042" y="1752012"/>
            <a:ext cx="1305757" cy="83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3300"/>
                </a:solidFill>
              </a:rPr>
              <a:t>“Isotropic </a:t>
            </a:r>
            <a:br>
              <a:rPr lang="en-US" sz="1600" dirty="0">
                <a:solidFill>
                  <a:srgbClr val="FF3300"/>
                </a:solidFill>
              </a:rPr>
            </a:br>
            <a:r>
              <a:rPr lang="en-US" sz="1600" dirty="0">
                <a:solidFill>
                  <a:srgbClr val="FF3300"/>
                </a:solidFill>
              </a:rPr>
              <a:t>equivalent</a:t>
            </a:r>
            <a:br>
              <a:rPr lang="en-US" sz="1600" dirty="0">
                <a:solidFill>
                  <a:srgbClr val="FF3300"/>
                </a:solidFill>
              </a:rPr>
            </a:br>
            <a:r>
              <a:rPr lang="en-US" sz="1600" dirty="0">
                <a:solidFill>
                  <a:srgbClr val="FF3300"/>
                </a:solidFill>
              </a:rPr>
              <a:t>energy“</a:t>
            </a:r>
          </a:p>
        </p:txBody>
      </p:sp>
      <p:sp>
        <p:nvSpPr>
          <p:cNvPr id="1723399" name="Text Box 7"/>
          <p:cNvSpPr txBox="1">
            <a:spLocks noChangeArrowheads="1"/>
          </p:cNvSpPr>
          <p:nvPr/>
        </p:nvSpPr>
        <p:spPr bwMode="auto">
          <a:xfrm>
            <a:off x="4060303" y="815033"/>
            <a:ext cx="19225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3300"/>
                </a:solidFill>
                <a:latin typeface="Symbol" charset="0"/>
              </a:rPr>
              <a:t>G ~ 200-1000</a:t>
            </a:r>
          </a:p>
        </p:txBody>
      </p:sp>
      <p:sp>
        <p:nvSpPr>
          <p:cNvPr id="1723404" name="Text Box 12"/>
          <p:cNvSpPr txBox="1">
            <a:spLocks noChangeArrowheads="1"/>
          </p:cNvSpPr>
          <p:nvPr/>
        </p:nvSpPr>
        <p:spPr bwMode="auto">
          <a:xfrm>
            <a:off x="2455566" y="1413458"/>
            <a:ext cx="1250881" cy="338554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Engine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529654" y="3767392"/>
            <a:ext cx="176275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Prompt phase: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collision of shells</a:t>
            </a:r>
            <a:br>
              <a:rPr lang="en-US" dirty="0">
                <a:latin typeface="Calibri" charset="0"/>
                <a:ea typeface="Calibri" charset="0"/>
                <a:cs typeface="Calibri" charset="0"/>
              </a:rPr>
            </a:br>
            <a:r>
              <a:rPr lang="en-US" dirty="0">
                <a:latin typeface="Calibri" charset="0"/>
                <a:ea typeface="Calibri" charset="0"/>
                <a:cs typeface="Calibri" charset="0"/>
                <a:sym typeface="Wingdings" charset="0"/>
              </a:rPr>
              <a:t>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Shocks</a:t>
            </a:r>
            <a:br>
              <a:rPr lang="en-US" dirty="0">
                <a:latin typeface="Calibri" charset="0"/>
                <a:ea typeface="Calibri" charset="0"/>
                <a:cs typeface="Calibri" charset="0"/>
              </a:rPr>
            </a:br>
            <a:r>
              <a:rPr lang="en-US" dirty="0">
                <a:latin typeface="Calibri" charset="0"/>
                <a:ea typeface="Calibri" charset="0"/>
                <a:cs typeface="Calibri" charset="0"/>
                <a:sym typeface="Wingdings" charset="0"/>
              </a:rPr>
              <a:t>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Particle acc.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88473" y="4466891"/>
            <a:ext cx="4341181" cy="1908126"/>
          </a:xfrm>
        </p:spPr>
        <p:txBody>
          <a:bodyPr/>
          <a:lstStyle/>
          <a:p>
            <a:r>
              <a:rPr lang="en-US" dirty="0"/>
              <a:t>Maximum energy of escaping UHECR depends on competition between acceleration and cooling (of individual particle species)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547037" y="5848489"/>
            <a:ext cx="181705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g, 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and CR non-trivially coupled</a:t>
            </a:r>
          </a:p>
        </p:txBody>
      </p:sp>
      <p:sp>
        <p:nvSpPr>
          <p:cNvPr id="12" name="Pfeil nach rechts 11"/>
          <p:cNvSpPr/>
          <p:nvPr/>
        </p:nvSpPr>
        <p:spPr bwMode="auto">
          <a:xfrm>
            <a:off x="425587" y="5973376"/>
            <a:ext cx="923278" cy="169277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Bild 12"/>
          <p:cNvPicPr/>
          <p:nvPr/>
        </p:nvPicPr>
        <p:blipFill>
          <a:blip r:embed="rId4"/>
          <a:stretch/>
        </p:blipFill>
        <p:spPr>
          <a:xfrm>
            <a:off x="4341181" y="5215234"/>
            <a:ext cx="3598223" cy="10261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67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candidates: Active Galactic Nuclei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7" t="25553" r="33149" b="22894"/>
          <a:stretch/>
        </p:blipFill>
        <p:spPr>
          <a:xfrm>
            <a:off x="95715" y="758412"/>
            <a:ext cx="3660789" cy="2736530"/>
          </a:xfrm>
        </p:spPr>
      </p:pic>
      <p:sp>
        <p:nvSpPr>
          <p:cNvPr id="6" name="Textfeld 5"/>
          <p:cNvSpPr txBox="1"/>
          <p:nvPr/>
        </p:nvSpPr>
        <p:spPr>
          <a:xfrm>
            <a:off x="5326264" y="1075977"/>
            <a:ext cx="3370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K. </a:t>
            </a:r>
            <a:r>
              <a:rPr lang="en-US" sz="1200" dirty="0" err="1">
                <a:solidFill>
                  <a:srgbClr val="00B0F0"/>
                </a:solidFill>
              </a:rPr>
              <a:t>Murase</a:t>
            </a:r>
            <a:r>
              <a:rPr lang="en-US" sz="1200" dirty="0">
                <a:solidFill>
                  <a:srgbClr val="00B0F0"/>
                </a:solidFill>
              </a:rPr>
              <a:t> et al. </a:t>
            </a:r>
            <a:r>
              <a:rPr lang="is-IS" sz="1200" dirty="0">
                <a:solidFill>
                  <a:srgbClr val="00B0F0"/>
                </a:solidFill>
              </a:rPr>
              <a:t>Phys.Rev.D 90 (2014) 023007</a:t>
            </a:r>
            <a:endParaRPr lang="en-US" sz="1200" dirty="0">
              <a:solidFill>
                <a:srgbClr val="00B0F0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t="22686" r="41481" b="37114"/>
          <a:stretch/>
        </p:blipFill>
        <p:spPr>
          <a:xfrm>
            <a:off x="4725454" y="1423285"/>
            <a:ext cx="3971603" cy="2798886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52156" y="4826977"/>
            <a:ext cx="4144901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6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1800" kern="0" dirty="0"/>
              <a:t>Longer dynamical time scales than GRB</a:t>
            </a:r>
          </a:p>
          <a:p>
            <a:pPr eaLnBrk="1" hangingPunct="1"/>
            <a:r>
              <a:rPr lang="en-US" sz="1800" kern="0" dirty="0"/>
              <a:t>Other processes can limit maximum energy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1" t="31244" r="47692" b="22683"/>
          <a:stretch/>
        </p:blipFill>
        <p:spPr>
          <a:xfrm>
            <a:off x="292100" y="3746691"/>
            <a:ext cx="3660789" cy="2598593"/>
          </a:xfrm>
        </p:spPr>
      </p:pic>
      <p:sp>
        <p:nvSpPr>
          <p:cNvPr id="10" name="Textfeld 9"/>
          <p:cNvSpPr txBox="1"/>
          <p:nvPr/>
        </p:nvSpPr>
        <p:spPr>
          <a:xfrm>
            <a:off x="2521695" y="4063909"/>
            <a:ext cx="1037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continuum jet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719012" y="5612423"/>
            <a:ext cx="1037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accretion disc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01602" y="4063909"/>
            <a:ext cx="810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00B050"/>
                </a:solidFill>
              </a:rPr>
              <a:t>dust torus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269427" y="3535318"/>
            <a:ext cx="1968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Target </a:t>
            </a:r>
            <a:r>
              <a:rPr lang="en-US" sz="1400">
                <a:solidFill>
                  <a:srgbClr val="00B0F0"/>
                </a:solidFill>
              </a:rPr>
              <a:t>photon density</a:t>
            </a:r>
          </a:p>
        </p:txBody>
      </p:sp>
    </p:spTree>
    <p:extLst>
      <p:ext uri="{BB962C8B-B14F-4D97-AF65-F5344CB8AC3E}">
        <p14:creationId xmlns:p14="http://schemas.microsoft.com/office/powerpoint/2010/main" val="208056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of radiation zone</a:t>
            </a:r>
          </a:p>
        </p:txBody>
      </p:sp>
      <p:grpSp>
        <p:nvGrpSpPr>
          <p:cNvPr id="56" name="Gruppierung 55"/>
          <p:cNvGrpSpPr/>
          <p:nvPr/>
        </p:nvGrpSpPr>
        <p:grpSpPr>
          <a:xfrm>
            <a:off x="1336289" y="3969760"/>
            <a:ext cx="5140124" cy="1998137"/>
            <a:chOff x="3669115" y="20204"/>
            <a:chExt cx="5494905" cy="2031724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3705119" y="1097741"/>
              <a:ext cx="20522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glow rad="114300">
                <a:schemeClr val="accent1">
                  <a:alpha val="61000"/>
                </a:schemeClr>
              </a:glow>
              <a:outerShdw dist="35921" dir="2700000" algn="ctr" rotWithShape="0">
                <a:schemeClr val="bg2"/>
              </a:outerShdw>
            </a:effectLst>
            <a:extLst/>
          </p:spPr>
        </p:cxnSp>
        <p:sp>
          <p:nvSpPr>
            <p:cNvPr id="11" name="TextBox 10"/>
            <p:cNvSpPr txBox="1"/>
            <p:nvPr/>
          </p:nvSpPr>
          <p:spPr>
            <a:xfrm>
              <a:off x="3669115" y="665693"/>
              <a:ext cx="1764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charset="0"/>
                  <a:ea typeface="Calibri" charset="0"/>
                  <a:cs typeface="Calibri" charset="0"/>
                </a:rPr>
                <a:t>Beam of p, A, …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906166" y="308236"/>
              <a:ext cx="1764196" cy="1584176"/>
            </a:xfrm>
            <a:prstGeom prst="ellipse">
              <a:avLst/>
            </a:prstGeom>
            <a:solidFill>
              <a:srgbClr val="EF41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Radiation</a:t>
              </a:r>
              <a:r>
                <a:rPr kumimoji="0" lang="en-US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 zone:</a:t>
              </a:r>
              <a:br>
                <a:rPr kumimoji="0" lang="en-US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</a:br>
              <a:r>
                <a:rPr lang="en-US" dirty="0" err="1">
                  <a:latin typeface="Calibri" charset="0"/>
                  <a:ea typeface="Calibri" charset="0"/>
                  <a:cs typeface="Calibri" charset="0"/>
                </a:rPr>
                <a:t>A</a:t>
              </a:r>
              <a:r>
                <a:rPr kumimoji="0" lang="en-US" sz="1600" b="0" i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p</a:t>
              </a:r>
              <a:r>
                <a:rPr kumimoji="0" lang="en-US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,  </a:t>
              </a:r>
              <a:r>
                <a:rPr lang="en-US" dirty="0">
                  <a:latin typeface="Calibri" charset="0"/>
                  <a:ea typeface="Calibri" charset="0"/>
                  <a:cs typeface="Calibri" charset="0"/>
                </a:rPr>
                <a:t>A</a:t>
              </a:r>
              <a:r>
                <a:rPr kumimoji="0" lang="en-US" sz="16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Symbol" charset="2"/>
                  <a:ea typeface="Symbol" charset="2"/>
                  <a:cs typeface="Symbol" charset="2"/>
                </a:rPr>
                <a:t>g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Interactions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7814378" y="1100324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glow rad="114300">
                <a:schemeClr val="accent1">
                  <a:alpha val="61000"/>
                </a:schemeClr>
              </a:glow>
              <a:outerShdw dist="35921" dir="2700000" algn="ctr" rotWithShape="0">
                <a:schemeClr val="bg2"/>
              </a:outerShdw>
            </a:effectLst>
            <a:extLst/>
          </p:spPr>
        </p:cxnSp>
        <p:sp>
          <p:nvSpPr>
            <p:cNvPr id="35" name="TextBox 34"/>
            <p:cNvSpPr txBox="1"/>
            <p:nvPr/>
          </p:nvSpPr>
          <p:spPr>
            <a:xfrm>
              <a:off x="8399199" y="906049"/>
              <a:ext cx="764821" cy="375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charset="0"/>
                  <a:ea typeface="Calibri" charset="0"/>
                  <a:cs typeface="Calibri" charset="0"/>
                </a:rPr>
                <a:t>Q</a:t>
              </a:r>
              <a:r>
                <a:rPr lang="en-US" sz="1800" baseline="-25000" dirty="0" err="1">
                  <a:latin typeface="Calibri" charset="0"/>
                  <a:ea typeface="Calibri" charset="0"/>
                  <a:cs typeface="Calibri" charset="0"/>
                </a:rPr>
                <a:t>A’,out</a:t>
              </a:r>
              <a:endParaRPr lang="en-US" sz="18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 flipV="1">
              <a:off x="7598354" y="272232"/>
              <a:ext cx="288032" cy="2520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glow rad="114300">
                <a:srgbClr val="FFFF00">
                  <a:alpha val="61000"/>
                </a:srgbClr>
              </a:glow>
              <a:outerShdw dist="35921" dir="2700000" algn="ctr" rotWithShape="0">
                <a:schemeClr val="bg2"/>
              </a:outerShdw>
            </a:effectLst>
            <a:extLst/>
          </p:spPr>
        </p:cxnSp>
        <p:sp>
          <p:nvSpPr>
            <p:cNvPr id="48" name="TextBox 47"/>
            <p:cNvSpPr txBox="1"/>
            <p:nvPr/>
          </p:nvSpPr>
          <p:spPr>
            <a:xfrm>
              <a:off x="7886386" y="20204"/>
              <a:ext cx="864096" cy="375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charset="0"/>
                  <a:ea typeface="Calibri" charset="0"/>
                  <a:cs typeface="Calibri" charset="0"/>
                </a:rPr>
                <a:t>Q</a:t>
              </a:r>
              <a:r>
                <a:rPr lang="en-US" sz="1800" baseline="-25000" dirty="0" err="1">
                  <a:latin typeface="Symbol" charset="2"/>
                  <a:ea typeface="Symbol" charset="2"/>
                  <a:cs typeface="Symbol" charset="2"/>
                </a:rPr>
                <a:t>n</a:t>
              </a:r>
              <a:r>
                <a:rPr lang="en-US" sz="1800" baseline="-25000" dirty="0" err="1">
                  <a:latin typeface="Calibri" charset="0"/>
                  <a:ea typeface="Calibri" charset="0"/>
                  <a:cs typeface="Calibri" charset="0"/>
                </a:rPr>
                <a:t>,out</a:t>
              </a:r>
              <a:endParaRPr lang="en-US" sz="18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>
              <a:off x="7562350" y="1568376"/>
              <a:ext cx="432048" cy="766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glow rad="114300">
                <a:srgbClr val="FF0000">
                  <a:alpha val="61000"/>
                </a:srgbClr>
              </a:glow>
              <a:outerShdw dist="35921" dir="2700000" algn="ctr" rotWithShape="0">
                <a:schemeClr val="bg2"/>
              </a:outerShdw>
            </a:effectLst>
            <a:extLst/>
          </p:spPr>
        </p:cxnSp>
        <p:sp>
          <p:nvSpPr>
            <p:cNvPr id="52" name="TextBox 51"/>
            <p:cNvSpPr txBox="1"/>
            <p:nvPr/>
          </p:nvSpPr>
          <p:spPr>
            <a:xfrm>
              <a:off x="7346326" y="1676388"/>
              <a:ext cx="864096" cy="375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charset="0"/>
                  <a:ea typeface="Calibri" charset="0"/>
                  <a:cs typeface="Calibri" charset="0"/>
                </a:rPr>
                <a:t>Q</a:t>
              </a:r>
              <a:r>
                <a:rPr lang="en-US" sz="1800" baseline="-25000" dirty="0" err="1">
                  <a:latin typeface="Symbol" charset="2"/>
                  <a:ea typeface="Symbol" charset="2"/>
                  <a:cs typeface="Symbol" charset="2"/>
                </a:rPr>
                <a:t>g</a:t>
              </a:r>
              <a:r>
                <a:rPr lang="en-US" sz="1800" baseline="-25000" dirty="0" err="1">
                  <a:latin typeface="Calibri" charset="0"/>
                  <a:ea typeface="Calibri" charset="0"/>
                  <a:cs typeface="Calibri" charset="0"/>
                </a:rPr>
                <a:t>,out</a:t>
              </a:r>
              <a:endParaRPr lang="en-US" sz="18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15" name="Bild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85" y="1598462"/>
            <a:ext cx="4990767" cy="588400"/>
          </a:xfrm>
          <a:prstGeom prst="rect">
            <a:avLst/>
          </a:prstGeom>
        </p:spPr>
      </p:pic>
      <p:cxnSp>
        <p:nvCxnSpPr>
          <p:cNvPr id="37" name="Gerade Verbindung mit Pfeil 36"/>
          <p:cNvCxnSpPr/>
          <p:nvPr/>
        </p:nvCxnSpPr>
        <p:spPr bwMode="auto">
          <a:xfrm flipH="1" flipV="1">
            <a:off x="5945565" y="2104290"/>
            <a:ext cx="656311" cy="4965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A5EB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>
            <a:off x="123997" y="2454609"/>
            <a:ext cx="179462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Evolution of density for particle species </a:t>
            </a:r>
            <a:r>
              <a:rPr lang="en-US" sz="1400" dirty="0" err="1"/>
              <a:t>i</a:t>
            </a:r>
            <a:endParaRPr lang="en-US" sz="1400" dirty="0"/>
          </a:p>
        </p:txBody>
      </p:sp>
      <p:sp>
        <p:nvSpPr>
          <p:cNvPr id="42" name="Textfeld 41"/>
          <p:cNvSpPr txBox="1"/>
          <p:nvPr/>
        </p:nvSpPr>
        <p:spPr>
          <a:xfrm>
            <a:off x="2246293" y="2454609"/>
            <a:ext cx="128717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Energy loss:</a:t>
            </a:r>
          </a:p>
          <a:p>
            <a:r>
              <a:rPr lang="en-US" sz="1400" dirty="0"/>
              <a:t>  synchrotron</a:t>
            </a:r>
          </a:p>
          <a:p>
            <a:r>
              <a:rPr lang="en-US" sz="1400" dirty="0"/>
              <a:t>  adiabatic</a:t>
            </a:r>
          </a:p>
          <a:p>
            <a:r>
              <a:rPr lang="is-IS" sz="1400" dirty="0"/>
              <a:t>  …</a:t>
            </a:r>
            <a:endParaRPr lang="en-US" sz="1400" dirty="0"/>
          </a:p>
        </p:txBody>
      </p:sp>
      <p:sp>
        <p:nvSpPr>
          <p:cNvPr id="43" name="Textfeld 42"/>
          <p:cNvSpPr txBox="1"/>
          <p:nvPr/>
        </p:nvSpPr>
        <p:spPr>
          <a:xfrm>
            <a:off x="4144196" y="2381575"/>
            <a:ext cx="1891340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Escape:</a:t>
            </a:r>
          </a:p>
          <a:p>
            <a:r>
              <a:rPr lang="en-US" sz="1400" dirty="0"/>
              <a:t>  dynamical timescale</a:t>
            </a:r>
          </a:p>
          <a:p>
            <a:r>
              <a:rPr lang="en-US" sz="1400" dirty="0"/>
              <a:t>  interactions</a:t>
            </a:r>
          </a:p>
          <a:p>
            <a:r>
              <a:rPr lang="is-IS" sz="1400" dirty="0"/>
              <a:t>  decays  </a:t>
            </a:r>
          </a:p>
          <a:p>
            <a:r>
              <a:rPr lang="is-IS" sz="1400" dirty="0"/>
              <a:t>  …</a:t>
            </a:r>
            <a:endParaRPr lang="en-US" sz="1400" dirty="0"/>
          </a:p>
        </p:txBody>
      </p:sp>
      <p:sp>
        <p:nvSpPr>
          <p:cNvPr id="39" name="Rechteck 38"/>
          <p:cNvSpPr/>
          <p:nvPr/>
        </p:nvSpPr>
        <p:spPr>
          <a:xfrm>
            <a:off x="638693" y="917724"/>
            <a:ext cx="5963183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Boltzmann Equations for each particle species (and energy bin) </a:t>
            </a:r>
          </a:p>
        </p:txBody>
      </p:sp>
      <p:pic>
        <p:nvPicPr>
          <p:cNvPr id="50" name="Bild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14" y="2673981"/>
            <a:ext cx="2624835" cy="292370"/>
          </a:xfrm>
          <a:prstGeom prst="rect">
            <a:avLst/>
          </a:prstGeom>
        </p:spPr>
      </p:pic>
      <p:sp>
        <p:nvSpPr>
          <p:cNvPr id="55" name="Textfeld 54"/>
          <p:cNvSpPr txBox="1"/>
          <p:nvPr/>
        </p:nvSpPr>
        <p:spPr>
          <a:xfrm>
            <a:off x="6727358" y="3164992"/>
            <a:ext cx="2084855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Injection from:</a:t>
            </a:r>
          </a:p>
          <a:p>
            <a:r>
              <a:rPr lang="en-US" sz="1400" dirty="0"/>
              <a:t>  acceleration zone</a:t>
            </a:r>
          </a:p>
          <a:p>
            <a:r>
              <a:rPr lang="en-US" sz="1400" dirty="0"/>
              <a:t>  interactions or decays</a:t>
            </a:r>
          </a:p>
        </p:txBody>
      </p:sp>
    </p:spTree>
    <p:extLst>
      <p:ext uri="{BB962C8B-B14F-4D97-AF65-F5344CB8AC3E}">
        <p14:creationId xmlns:p14="http://schemas.microsoft.com/office/powerpoint/2010/main" val="1084492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nuclear physics enter?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6" y="977901"/>
            <a:ext cx="4691654" cy="477700"/>
          </a:xfrm>
        </p:spPr>
        <p:txBody>
          <a:bodyPr/>
          <a:lstStyle/>
          <a:p>
            <a:r>
              <a:rPr lang="en-US" dirty="0"/>
              <a:t>How often does a nucleus/particle in a source interact?</a:t>
            </a: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" y="2032493"/>
            <a:ext cx="4252404" cy="1237879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34830" y="3693515"/>
            <a:ext cx="4413066" cy="220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Depends on target photon field n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g</a:t>
            </a:r>
          </a:p>
          <a:p>
            <a:r>
              <a:rPr lang="en-US" dirty="0"/>
              <a:t>n</a:t>
            </a:r>
            <a:r>
              <a:rPr lang="en-US" baseline="-25000" dirty="0">
                <a:latin typeface="Symbol" charset="2"/>
                <a:ea typeface="Symbol" charset="2"/>
                <a:cs typeface="Symbol" charset="2"/>
              </a:rPr>
              <a:t>g </a:t>
            </a:r>
            <a:r>
              <a:rPr lang="en-US" dirty="0"/>
              <a:t>isotropic in shock rest frame</a:t>
            </a:r>
          </a:p>
          <a:p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i="1" baseline="-25000" dirty="0" err="1"/>
              <a:t>j</a:t>
            </a:r>
            <a:r>
              <a:rPr lang="en-US" baseline="30000" dirty="0" err="1"/>
              <a:t>abs</a:t>
            </a:r>
            <a:r>
              <a:rPr lang="en-US" dirty="0"/>
              <a:t> from </a:t>
            </a:r>
            <a:r>
              <a:rPr lang="en-US" b="1" dirty="0"/>
              <a:t>nuclear models </a:t>
            </a:r>
            <a:r>
              <a:rPr lang="en-US" dirty="0"/>
              <a:t>or parametrizations</a:t>
            </a:r>
          </a:p>
          <a:p>
            <a:r>
              <a:rPr lang="en-US" i="1" dirty="0"/>
              <a:t>j</a:t>
            </a:r>
            <a:r>
              <a:rPr lang="en-US" dirty="0"/>
              <a:t> = p, n,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/>
              <a:t>, </a:t>
            </a:r>
            <a:r>
              <a:rPr lang="is-IS" dirty="0"/>
              <a:t>… </a:t>
            </a:r>
            <a:r>
              <a:rPr lang="is-IS" baseline="30000" dirty="0"/>
              <a:t>12</a:t>
            </a:r>
            <a:r>
              <a:rPr lang="is-IS" dirty="0"/>
              <a:t>C, ...</a:t>
            </a:r>
            <a:r>
              <a:rPr lang="is-IS" baseline="30000" dirty="0"/>
              <a:t>56</a:t>
            </a:r>
            <a:r>
              <a:rPr lang="is-IS" dirty="0"/>
              <a:t>Fe</a:t>
            </a:r>
            <a:endParaRPr lang="en-US" baseline="-25000" dirty="0">
              <a:latin typeface="Symbol" charset="2"/>
              <a:ea typeface="Symbol" charset="2"/>
              <a:cs typeface="Symbol" charset="2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11" y="2539689"/>
            <a:ext cx="2344634" cy="5948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792330" y="1688279"/>
            <a:ext cx="255676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Photon energy in nucleus rest frame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429714" y="3693515"/>
            <a:ext cx="3282003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high energy nucleus</a:t>
            </a:r>
          </a:p>
          <a:p>
            <a:pPr algn="ctr"/>
            <a:r>
              <a:rPr lang="en-US" sz="1800" b="1" dirty="0">
                <a:solidFill>
                  <a:srgbClr val="FF0000"/>
                </a:solidFill>
              </a:rPr>
              <a:t>+</a:t>
            </a:r>
          </a:p>
          <a:p>
            <a:pPr algn="ctr"/>
            <a:r>
              <a:rPr lang="en-US" sz="1800" b="1" dirty="0">
                <a:solidFill>
                  <a:srgbClr val="FF0000"/>
                </a:solidFill>
              </a:rPr>
              <a:t>“low” energy photon</a:t>
            </a:r>
          </a:p>
          <a:p>
            <a:pPr algn="ctr"/>
            <a:r>
              <a:rPr lang="en-US" sz="1800" b="1" dirty="0">
                <a:solidFill>
                  <a:srgbClr val="FF0000"/>
                </a:solidFill>
              </a:rPr>
              <a:t>=</a:t>
            </a:r>
          </a:p>
          <a:p>
            <a:pPr algn="ctr"/>
            <a:r>
              <a:rPr lang="en-US" sz="1800" b="1" dirty="0">
                <a:solidFill>
                  <a:srgbClr val="FF0000"/>
                </a:solidFill>
              </a:rPr>
              <a:t>photo-nuclear physics in MeV – GeV range</a:t>
            </a:r>
          </a:p>
        </p:txBody>
      </p:sp>
    </p:spTree>
    <p:extLst>
      <p:ext uri="{BB962C8B-B14F-4D97-AF65-F5344CB8AC3E}">
        <p14:creationId xmlns:p14="http://schemas.microsoft.com/office/powerpoint/2010/main" val="12537879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pi^0 \rightarrow \gamma + \gamma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3059"/>
</p:tagLst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1332</Words>
  <Application>Microsoft Office PowerPoint</Application>
  <PresentationFormat>On-screen Show (4:3)</PresentationFormat>
  <Paragraphs>213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Symbol</vt:lpstr>
      <vt:lpstr>Times</vt:lpstr>
      <vt:lpstr>Times New Roman</vt:lpstr>
      <vt:lpstr>Wingdings</vt:lpstr>
      <vt:lpstr>2_DESY_Vortrag_3-1</vt:lpstr>
      <vt:lpstr>Nuclear physics meets sources of UHECR</vt:lpstr>
      <vt:lpstr>The universe in multiple messengers</vt:lpstr>
      <vt:lpstr>Cosmic vs. terrestrial particle accelerators</vt:lpstr>
      <vt:lpstr>Acceleration of heavy nuclei and their role for neutrinos</vt:lpstr>
      <vt:lpstr>Candidate for UHECR source: Gamma-ray bursts (GRBs)</vt:lpstr>
      <vt:lpstr>GRB - Internal shock model</vt:lpstr>
      <vt:lpstr>Source candidates: Active Galactic Nuclei</vt:lpstr>
      <vt:lpstr>Modelling of radiation zone</vt:lpstr>
      <vt:lpstr>How does nuclear physics enter?</vt:lpstr>
      <vt:lpstr>Typical astrophysical “photo-disintegration” models</vt:lpstr>
      <vt:lpstr>Elemental composition in disintegration chain of GRB</vt:lpstr>
      <vt:lpstr>Known nuclear absorption cross sections up to mid-heavy isotopes</vt:lpstr>
      <vt:lpstr>How good are the models? (Example 1: Calcium-40)</vt:lpstr>
      <vt:lpstr>How good are the models? (Example 1: Calcium-40)</vt:lpstr>
      <vt:lpstr>Effect on CR composition at the source</vt:lpstr>
      <vt:lpstr>Neutrino production at the source</vt:lpstr>
      <vt:lpstr>Flavor compositition expected from ideal scenarios</vt:lpstr>
      <vt:lpstr>“De-idealization“ </vt:lpstr>
      <vt:lpstr>Discrimination between scenarios</vt:lpstr>
      <vt:lpstr>Glashow events from sources of cosmic ray nuclei</vt:lpstr>
      <vt:lpstr>Summary/Conclusion</vt:lpstr>
      <vt:lpstr>Backup</vt:lpstr>
      <vt:lpstr>Treatment of uncertinaties</vt:lpstr>
      <vt:lpstr>How can such a model explain the observed light curves?</vt:lpstr>
      <vt:lpstr>Example 2: Sodium-23</vt:lpstr>
      <vt:lpstr>How do cosmic rays escape from the source?</vt:lpstr>
      <vt:lpstr>In the presence of strong B: Secondary cooling</vt:lpstr>
      <vt:lpstr>A simple toy model for the source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Anatoli Fedynitch</cp:lastModifiedBy>
  <cp:revision>400</cp:revision>
  <cp:lastPrinted>2016-08-30T08:02:10Z</cp:lastPrinted>
  <dcterms:created xsi:type="dcterms:W3CDTF">2008-04-14T12:45:38Z</dcterms:created>
  <dcterms:modified xsi:type="dcterms:W3CDTF">2016-12-12T11:56:42Z</dcterms:modified>
</cp:coreProperties>
</file>