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462" r:id="rId2"/>
    <p:sldId id="420" r:id="rId3"/>
    <p:sldId id="421" r:id="rId4"/>
    <p:sldId id="431" r:id="rId5"/>
    <p:sldId id="423" r:id="rId6"/>
    <p:sldId id="438" r:id="rId7"/>
    <p:sldId id="439" r:id="rId8"/>
    <p:sldId id="440" r:id="rId9"/>
    <p:sldId id="448" r:id="rId10"/>
    <p:sldId id="452" r:id="rId11"/>
    <p:sldId id="441" r:id="rId12"/>
    <p:sldId id="473" r:id="rId13"/>
    <p:sldId id="474" r:id="rId14"/>
    <p:sldId id="424" r:id="rId15"/>
    <p:sldId id="425" r:id="rId16"/>
    <p:sldId id="427" r:id="rId17"/>
    <p:sldId id="432" r:id="rId18"/>
    <p:sldId id="429" r:id="rId19"/>
    <p:sldId id="467" r:id="rId20"/>
    <p:sldId id="428" r:id="rId21"/>
    <p:sldId id="451" r:id="rId22"/>
    <p:sldId id="453" r:id="rId23"/>
    <p:sldId id="456" r:id="rId24"/>
    <p:sldId id="457" r:id="rId25"/>
    <p:sldId id="470" r:id="rId26"/>
    <p:sldId id="458" r:id="rId27"/>
    <p:sldId id="459" r:id="rId28"/>
    <p:sldId id="460" r:id="rId29"/>
    <p:sldId id="461" r:id="rId30"/>
    <p:sldId id="430" r:id="rId31"/>
    <p:sldId id="450" r:id="rId32"/>
    <p:sldId id="471" r:id="rId33"/>
    <p:sldId id="472" r:id="rId34"/>
    <p:sldId id="468" r:id="rId35"/>
    <p:sldId id="469" r:id="rId3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E14"/>
    <a:srgbClr val="808080"/>
    <a:srgbClr val="00A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7670" autoAdjust="0"/>
  </p:normalViewPr>
  <p:slideViewPr>
    <p:cSldViewPr>
      <p:cViewPr>
        <p:scale>
          <a:sx n="100" d="100"/>
          <a:sy n="100" d="100"/>
        </p:scale>
        <p:origin x="-992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56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0173C-6BB3-499D-A5FA-C8AD4B77BC7E}" type="datetimeFigureOut">
              <a:rPr lang="de-DE" smtClean="0"/>
              <a:t>11/12/16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43A65-084C-4EDD-993C-D4CA64D6087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858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500E6-75AB-4307-A60D-6BB5B867AF6F}" type="datetimeFigureOut">
              <a:rPr lang="de-DE" smtClean="0"/>
              <a:t>11/12/16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50125-575E-4301-B8DB-EF8A0FB164E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25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2C9C414-701B-495F-9A51-A201CFAE86EB}" type="slidenum">
              <a:rPr lang="de-DE" sz="1200" smtClean="0">
                <a:latin typeface="Times New Roman" pitchFamily="18" charset="0"/>
              </a:rPr>
              <a:pPr/>
              <a:t>1</a:t>
            </a:fld>
            <a:endParaRPr lang="de-DE" sz="1200" smtClean="0"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Tortendiagramm</a:t>
            </a:r>
            <a:r>
              <a:rPr lang="en-US" dirty="0" smtClean="0"/>
              <a:t> based on 200 FTE, </a:t>
            </a:r>
            <a:r>
              <a:rPr lang="en-US" dirty="0" err="1" smtClean="0"/>
              <a:t>incuidng</a:t>
            </a:r>
            <a:r>
              <a:rPr lang="en-US" dirty="0" smtClean="0"/>
              <a:t> 138 scientists and 60 PhD (o.5 FTE)</a:t>
            </a:r>
          </a:p>
          <a:p>
            <a:endParaRPr lang="en-US" dirty="0" smtClean="0"/>
          </a:p>
          <a:p>
            <a:r>
              <a:rPr lang="en-US" dirty="0" smtClean="0"/>
              <a:t>Allied </a:t>
            </a:r>
            <a:r>
              <a:rPr lang="en-US" dirty="0" err="1" smtClean="0"/>
              <a:t>programme</a:t>
            </a:r>
            <a:r>
              <a:rPr lang="en-US" dirty="0" smtClean="0"/>
              <a:t> participants are LK2 personnel at </a:t>
            </a:r>
            <a:r>
              <a:rPr lang="en-US" dirty="0" err="1" smtClean="0"/>
              <a:t>GridKa</a:t>
            </a:r>
            <a:r>
              <a:rPr lang="en-US" dirty="0" smtClean="0"/>
              <a:t> </a:t>
            </a:r>
            <a:r>
              <a:rPr lang="en-US" dirty="0" err="1" smtClean="0"/>
              <a:t>dn</a:t>
            </a:r>
            <a:r>
              <a:rPr lang="en-US" dirty="0" smtClean="0"/>
              <a:t> Tier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50125-575E-4301-B8DB-EF8A0FB164E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065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DAF </a:t>
            </a:r>
            <a:r>
              <a:rPr lang="mr-IN" dirty="0" smtClean="0"/>
              <a:t>–</a:t>
            </a:r>
            <a:r>
              <a:rPr lang="en-US" dirty="0" smtClean="0"/>
              <a:t> 255 m2 ISO 6 cleanroom in 25c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50125-575E-4301-B8DB-EF8A0FB164E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562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987"/>
            <a:ext cx="5486400" cy="4114508"/>
          </a:xfrm>
          <a:prstGeom prst="rect">
            <a:avLst/>
          </a:prstGeom>
        </p:spPr>
        <p:txBody>
          <a:bodyPr lIns="87472" tIns="43736" rIns="87472" bIns="43736"/>
          <a:lstStyle/>
          <a:p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Kannst</a:t>
            </a:r>
            <a:r>
              <a:rPr lang="en-US" dirty="0"/>
              <a:t> Du </a:t>
            </a:r>
            <a:r>
              <a:rPr lang="en-US" dirty="0" err="1"/>
              <a:t>mir</a:t>
            </a:r>
            <a:r>
              <a:rPr lang="en-US" dirty="0"/>
              <a:t> in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Satz</a:t>
            </a:r>
            <a:r>
              <a:rPr lang="en-US" dirty="0"/>
              <a:t> (</a:t>
            </a:r>
            <a:r>
              <a:rPr lang="en-US" dirty="0" err="1"/>
              <a:t>naiv</a:t>
            </a:r>
            <a:r>
              <a:rPr lang="en-US" dirty="0"/>
              <a:t>, </a:t>
            </a:r>
            <a:r>
              <a:rPr lang="en-US" dirty="0" err="1"/>
              <a:t>ich</a:t>
            </a:r>
            <a:r>
              <a:rPr lang="en-US" dirty="0"/>
              <a:t> </a:t>
            </a:r>
            <a:r>
              <a:rPr lang="en-US" dirty="0" err="1"/>
              <a:t>weiss</a:t>
            </a:r>
            <a:r>
              <a:rPr lang="en-US" dirty="0"/>
              <a:t> …) den </a:t>
            </a:r>
            <a:r>
              <a:rPr lang="en-US" dirty="0" err="1"/>
              <a:t>Unterschied</a:t>
            </a:r>
            <a:r>
              <a:rPr lang="en-US" dirty="0"/>
              <a:t> </a:t>
            </a:r>
            <a:r>
              <a:rPr lang="en-US" dirty="0" err="1"/>
              <a:t>zwischen</a:t>
            </a:r>
            <a:r>
              <a:rPr lang="en-US" dirty="0"/>
              <a:t> pre/post-</a:t>
            </a:r>
            <a:r>
              <a:rPr lang="en-US" dirty="0" err="1"/>
              <a:t>inflationaeren</a:t>
            </a:r>
            <a:r>
              <a:rPr lang="en-US" dirty="0"/>
              <a:t> </a:t>
            </a:r>
            <a:r>
              <a:rPr lang="en-US" dirty="0" err="1"/>
              <a:t>Axionen</a:t>
            </a:r>
            <a:r>
              <a:rPr lang="en-US" dirty="0"/>
              <a:t> </a:t>
            </a:r>
            <a:r>
              <a:rPr lang="en-US" dirty="0" err="1"/>
              <a:t>erklären</a:t>
            </a:r>
            <a:r>
              <a:rPr lang="en-US" dirty="0"/>
              <a:t>? </a:t>
            </a:r>
          </a:p>
          <a:p>
            <a:endParaRPr lang="en-US" dirty="0"/>
          </a:p>
          <a:p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geht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um die </a:t>
            </a:r>
            <a:r>
              <a:rPr lang="en-US" dirty="0" err="1"/>
              <a:t>Frage</a:t>
            </a:r>
            <a:r>
              <a:rPr lang="en-US" dirty="0"/>
              <a:t>, </a:t>
            </a:r>
            <a:r>
              <a:rPr lang="en-US" dirty="0" err="1"/>
              <a:t>ob</a:t>
            </a:r>
            <a:r>
              <a:rPr lang="en-US" dirty="0"/>
              <a:t> die </a:t>
            </a:r>
            <a:r>
              <a:rPr lang="en-US" dirty="0" err="1"/>
              <a:t>Peccei</a:t>
            </a:r>
            <a:r>
              <a:rPr lang="en-US" dirty="0"/>
              <a:t> Quinn </a:t>
            </a:r>
            <a:r>
              <a:rPr lang="en-US" dirty="0" err="1"/>
              <a:t>Symmetrie</a:t>
            </a:r>
            <a:r>
              <a:rPr lang="en-US" dirty="0"/>
              <a:t> </a:t>
            </a:r>
            <a:r>
              <a:rPr lang="en-US" dirty="0" err="1"/>
              <a:t>beim</a:t>
            </a:r>
            <a:r>
              <a:rPr lang="en-US" dirty="0"/>
              <a:t> </a:t>
            </a:r>
            <a:r>
              <a:rPr lang="en-US" dirty="0" err="1"/>
              <a:t>Aufheizen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der Inflation </a:t>
            </a:r>
            <a:r>
              <a:rPr lang="en-US" dirty="0" err="1"/>
              <a:t>wieder</a:t>
            </a:r>
            <a:r>
              <a:rPr lang="en-US" dirty="0"/>
              <a:t> </a:t>
            </a:r>
            <a:r>
              <a:rPr lang="en-US" dirty="0" err="1"/>
              <a:t>restauriert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. </a:t>
            </a:r>
          </a:p>
          <a:p>
            <a:r>
              <a:rPr lang="en-US" dirty="0" err="1"/>
              <a:t>Diesen</a:t>
            </a:r>
            <a:r>
              <a:rPr lang="en-US" dirty="0"/>
              <a:t> Fall </a:t>
            </a:r>
            <a:r>
              <a:rPr lang="en-US" dirty="0" err="1"/>
              <a:t>bezeichnet</a:t>
            </a:r>
            <a:r>
              <a:rPr lang="en-US" dirty="0"/>
              <a:t> man </a:t>
            </a:r>
            <a:r>
              <a:rPr lang="en-US" dirty="0" err="1"/>
              <a:t>als</a:t>
            </a:r>
            <a:r>
              <a:rPr lang="en-US" dirty="0"/>
              <a:t> post-inflationary PQ symmetry breaking scenario.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CAA26-3EC7-4C76-8B6B-D929F35C612B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5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Status now: length lock and auto-alignment on 20 m cavity in ALPS 2a lab working stably. </a:t>
            </a:r>
          </a:p>
          <a:p>
            <a:r>
              <a:rPr lang="en-US" dirty="0" smtClean="0"/>
              <a:t>Good cavity performance</a:t>
            </a:r>
          </a:p>
          <a:p>
            <a:r>
              <a:rPr lang="en-US" dirty="0" smtClean="0"/>
              <a:t>Now working on production</a:t>
            </a:r>
            <a:r>
              <a:rPr lang="en-US" baseline="0" dirty="0" smtClean="0"/>
              <a:t> cavity before the wall </a:t>
            </a:r>
            <a:r>
              <a:rPr lang="mr-IN" baseline="0" dirty="0" smtClean="0"/>
              <a:t>–</a:t>
            </a:r>
            <a:r>
              <a:rPr lang="en-US" baseline="0" dirty="0" smtClean="0"/>
              <a:t> demonstrate power built-up of 5000</a:t>
            </a:r>
            <a:endParaRPr lang="en-US" dirty="0" smtClean="0"/>
          </a:p>
          <a:p>
            <a:r>
              <a:rPr lang="en-US" dirty="0" smtClean="0"/>
              <a:t>Next steps: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Continue high-power tests of production cavity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Implement central bread-board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Operate and </a:t>
            </a:r>
            <a:r>
              <a:rPr lang="en-US" baseline="0" dirty="0" err="1" smtClean="0"/>
              <a:t>characterise</a:t>
            </a:r>
            <a:r>
              <a:rPr lang="en-US" baseline="0" dirty="0" smtClean="0"/>
              <a:t> regeneration cavity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Simultaneously operate both cavities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Develop towards 20 HERA magnets </a:t>
            </a:r>
            <a:r>
              <a:rPr lang="mr-IN" baseline="0" dirty="0" smtClean="0"/>
              <a:t>–</a:t>
            </a:r>
            <a:r>
              <a:rPr lang="en-US" baseline="0" dirty="0" smtClean="0"/>
              <a:t> ALPS 2c for 100 m in Hera north hall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50125-575E-4301-B8DB-EF8A0FB164E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608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 = </a:t>
            </a:r>
            <a:r>
              <a:rPr lang="en-US" dirty="0" err="1" smtClean="0"/>
              <a:t>Zerfallskonstanten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Das </a:t>
            </a:r>
            <a:r>
              <a:rPr lang="en-US" dirty="0" err="1" smtClean="0"/>
              <a:t>Histogramm</a:t>
            </a:r>
            <a:r>
              <a:rPr lang="en-US" dirty="0" smtClean="0"/>
              <a:t> hat </a:t>
            </a:r>
            <a:r>
              <a:rPr lang="en-US" dirty="0" err="1" smtClean="0"/>
              <a:t>nichts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g-2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tun</a:t>
            </a:r>
            <a:r>
              <a:rPr lang="en-US" dirty="0" smtClean="0"/>
              <a:t>, </a:t>
            </a:r>
            <a:r>
              <a:rPr lang="en-US" dirty="0" err="1" smtClean="0"/>
              <a:t>zeigt</a:t>
            </a:r>
            <a:r>
              <a:rPr lang="en-US" dirty="0" smtClean="0"/>
              <a:t> </a:t>
            </a:r>
            <a:r>
              <a:rPr lang="en-US" dirty="0" err="1" smtClean="0"/>
              <a:t>nur</a:t>
            </a:r>
            <a:r>
              <a:rPr lang="en-US" dirty="0" smtClean="0"/>
              <a:t>, </a:t>
            </a:r>
            <a:r>
              <a:rPr lang="en-US" dirty="0" err="1" smtClean="0"/>
              <a:t>dass</a:t>
            </a:r>
            <a:r>
              <a:rPr lang="en-US" dirty="0" smtClean="0"/>
              <a:t> </a:t>
            </a:r>
            <a:r>
              <a:rPr lang="en-US" dirty="0" err="1" smtClean="0"/>
              <a:t>wir</a:t>
            </a:r>
            <a:r>
              <a:rPr lang="en-US" dirty="0" smtClean="0"/>
              <a:t> an der phys. </a:t>
            </a:r>
            <a:r>
              <a:rPr lang="en-US" dirty="0" err="1" smtClean="0"/>
              <a:t>Pionmasse</a:t>
            </a:r>
            <a:r>
              <a:rPr lang="en-US" dirty="0" smtClean="0"/>
              <a:t> </a:t>
            </a:r>
            <a:r>
              <a:rPr lang="en-US" dirty="0" err="1" smtClean="0"/>
              <a:t>arbeiten</a:t>
            </a:r>
            <a:r>
              <a:rPr lang="en-US" dirty="0" smtClean="0"/>
              <a:t> und </a:t>
            </a:r>
            <a:r>
              <a:rPr lang="en-US" dirty="0" err="1" smtClean="0"/>
              <a:t>damit</a:t>
            </a:r>
            <a:r>
              <a:rPr lang="en-US" dirty="0" smtClean="0"/>
              <a:t> dieses </a:t>
            </a:r>
            <a:r>
              <a:rPr lang="en-US" dirty="0" err="1" smtClean="0"/>
              <a:t>wichtige</a:t>
            </a:r>
            <a:r>
              <a:rPr lang="en-US" dirty="0" smtClean="0"/>
              <a:t> Limit </a:t>
            </a:r>
            <a:r>
              <a:rPr lang="en-US" dirty="0" err="1" smtClean="0"/>
              <a:t>erreicht</a:t>
            </a:r>
            <a:r>
              <a:rPr lang="en-US" dirty="0" smtClean="0"/>
              <a:t> </a:t>
            </a:r>
            <a:r>
              <a:rPr lang="en-US" dirty="0" err="1" smtClean="0"/>
              <a:t>habe</a:t>
            </a:r>
            <a:r>
              <a:rPr lang="en-US" dirty="0" smtClean="0"/>
              <a:t>, was </a:t>
            </a:r>
            <a:r>
              <a:rPr lang="en-US" dirty="0" err="1" smtClean="0"/>
              <a:t>zusammen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den </a:t>
            </a:r>
            <a:r>
              <a:rPr lang="en-US" dirty="0" err="1" smtClean="0"/>
              <a:t>neuen</a:t>
            </a:r>
            <a:r>
              <a:rPr lang="en-US" dirty="0" smtClean="0"/>
              <a:t> </a:t>
            </a:r>
            <a:r>
              <a:rPr lang="en-US" dirty="0" err="1" smtClean="0"/>
              <a:t>Methoden</a:t>
            </a:r>
            <a:r>
              <a:rPr lang="en-US" dirty="0" smtClean="0"/>
              <a:t> </a:t>
            </a:r>
            <a:r>
              <a:rPr lang="en-US" dirty="0" err="1" smtClean="0"/>
              <a:t>auch</a:t>
            </a:r>
            <a:r>
              <a:rPr lang="en-US" baseline="0" dirty="0" smtClean="0"/>
              <a:t> g-2 </a:t>
            </a:r>
            <a:r>
              <a:rPr lang="en-US" baseline="0" dirty="0" err="1" smtClean="0"/>
              <a:t>zugute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wird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50125-575E-4301-B8DB-EF8A0FB164E2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31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038854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de-DE" dirty="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23307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33819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1474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34938" y="-34471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597352"/>
            <a:ext cx="2895600" cy="1440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/>
              <a:t> </a:t>
            </a:r>
          </a:p>
        </p:txBody>
      </p:sp>
      <p:sp>
        <p:nvSpPr>
          <p:cNvPr id="11" name="Textfeld 17"/>
          <p:cNvSpPr txBox="1">
            <a:spLocks noChangeArrowheads="1"/>
          </p:cNvSpPr>
          <p:nvPr userDrawn="1"/>
        </p:nvSpPr>
        <p:spPr bwMode="auto">
          <a:xfrm>
            <a:off x="252413" y="6618288"/>
            <a:ext cx="399732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/>
            <a:r>
              <a:rPr lang="de-DE" sz="800" kern="1200" dirty="0" smtClean="0">
                <a:solidFill>
                  <a:srgbClr val="777777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TSS: MUTAG 2016 </a:t>
            </a:r>
            <a:r>
              <a:rPr lang="mr-IN" sz="800" kern="1200" dirty="0" smtClean="0">
                <a:solidFill>
                  <a:srgbClr val="777777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–</a:t>
            </a:r>
            <a:r>
              <a:rPr lang="de-DE" sz="800" kern="1200" dirty="0" smtClean="0">
                <a:solidFill>
                  <a:srgbClr val="777777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de-DE" sz="800" kern="1200" dirty="0" smtClean="0">
                <a:solidFill>
                  <a:srgbClr val="777777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Fundamental</a:t>
            </a:r>
            <a:r>
              <a:rPr lang="de-DE" sz="800" kern="1200" baseline="0" dirty="0" smtClean="0">
                <a:solidFill>
                  <a:srgbClr val="777777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de-DE" sz="800" kern="1200" baseline="0" dirty="0" err="1" smtClean="0">
                <a:solidFill>
                  <a:srgbClr val="777777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Particles</a:t>
            </a:r>
            <a:r>
              <a:rPr lang="de-DE" sz="800" kern="1200" baseline="0" dirty="0" smtClean="0">
                <a:solidFill>
                  <a:srgbClr val="777777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de-DE" sz="800" kern="1200" baseline="0" dirty="0" err="1" smtClean="0">
                <a:solidFill>
                  <a:srgbClr val="777777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and</a:t>
            </a:r>
            <a:r>
              <a:rPr lang="de-DE" sz="800" kern="1200" baseline="0" dirty="0" smtClean="0">
                <a:solidFill>
                  <a:srgbClr val="777777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Forces</a:t>
            </a:r>
            <a:endParaRPr lang="en-US" sz="800" kern="1200" dirty="0" smtClean="0">
              <a:solidFill>
                <a:srgbClr val="777777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6438900" y="6496843"/>
            <a:ext cx="253920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lang="de-DE" sz="800" kern="1200">
                <a:solidFill>
                  <a:srgbClr val="777777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dirty="0" smtClean="0"/>
              <a:t>12 </a:t>
            </a:r>
            <a:r>
              <a:rPr lang="nn-NO" dirty="0" err="1" smtClean="0"/>
              <a:t>December</a:t>
            </a:r>
            <a:r>
              <a:rPr lang="nn-NO" dirty="0" smtClean="0"/>
              <a:t> 2016  • </a:t>
            </a:r>
            <a:fld id="{1621A7BA-14BA-41F9-9A3D-D90E5D1BF0FB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42868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rgbClr val="00A6E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s://arxiv.org/abs/1605.01043" TargetMode="External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5.gif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4.png"/><Relationship Id="rId6" Type="http://schemas.openxmlformats.org/officeDocument/2006/relationships/image" Target="../media/image65.emf"/><Relationship Id="rId7" Type="http://schemas.openxmlformats.org/officeDocument/2006/relationships/image" Target="../media/image66.png"/><Relationship Id="rId8" Type="http://schemas.openxmlformats.org/officeDocument/2006/relationships/image" Target="../media/image67.jpeg"/><Relationship Id="rId9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Image result for Spanien"/>
          <p:cNvSpPr>
            <a:spLocks noChangeAspect="1" noChangeArrowheads="1"/>
          </p:cNvSpPr>
          <p:nvPr/>
        </p:nvSpPr>
        <p:spPr bwMode="auto">
          <a:xfrm>
            <a:off x="155575" y="-685800"/>
            <a:ext cx="21621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6" descr="Image result for Spanien"/>
          <p:cNvSpPr>
            <a:spLocks noChangeAspect="1" noChangeArrowheads="1"/>
          </p:cNvSpPr>
          <p:nvPr/>
        </p:nvSpPr>
        <p:spPr bwMode="auto">
          <a:xfrm>
            <a:off x="307975" y="-533400"/>
            <a:ext cx="21621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8" descr="Image result for Spanien"/>
          <p:cNvSpPr>
            <a:spLocks noChangeAspect="1" noChangeArrowheads="1"/>
          </p:cNvSpPr>
          <p:nvPr/>
        </p:nvSpPr>
        <p:spPr bwMode="auto">
          <a:xfrm>
            <a:off x="460375" y="-381000"/>
            <a:ext cx="21621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9321" y="6283920"/>
            <a:ext cx="9145016" cy="548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" y="2310740"/>
            <a:ext cx="2378646" cy="2294874"/>
          </a:xfrm>
          <a:prstGeom prst="rect">
            <a:avLst/>
          </a:prstGeom>
        </p:spPr>
      </p:pic>
      <p:pic>
        <p:nvPicPr>
          <p:cNvPr id="16" name="Bild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67"/>
          <a:stretch/>
        </p:blipFill>
        <p:spPr bwMode="auto">
          <a:xfrm>
            <a:off x="4355976" y="2310740"/>
            <a:ext cx="3048000" cy="235504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MS-PAS-HIG-16-020_Figure_01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614" y="2306414"/>
            <a:ext cx="2479030" cy="229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1699" y="2311935"/>
            <a:ext cx="2407712" cy="2269193"/>
          </a:xfrm>
          <a:prstGeom prst="rect">
            <a:avLst/>
          </a:prstGeom>
        </p:spPr>
      </p:pic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4565292"/>
            <a:ext cx="9144000" cy="72000"/>
          </a:xfrm>
          <a:prstGeom prst="rect">
            <a:avLst/>
          </a:prstGeom>
          <a:gradFill rotWithShape="1">
            <a:gsLst>
              <a:gs pos="0">
                <a:srgbClr val="00A6EB"/>
              </a:gs>
              <a:gs pos="100000">
                <a:srgbClr val="91DE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2257598"/>
            <a:ext cx="9144000" cy="72000"/>
          </a:xfrm>
          <a:prstGeom prst="rect">
            <a:avLst/>
          </a:prstGeom>
          <a:gradFill rotWithShape="1">
            <a:gsLst>
              <a:gs pos="0">
                <a:srgbClr val="00A6EB"/>
              </a:gs>
              <a:gs pos="100000">
                <a:srgbClr val="91DE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287338" y="368300"/>
            <a:ext cx="8274050" cy="814388"/>
          </a:xfrm>
          <a:prstGeom prst="rect">
            <a:avLst/>
          </a:prstGeom>
        </p:spPr>
        <p:txBody>
          <a:bodyPr lIns="0" tIns="0" rIns="0" bIns="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ts val="2900"/>
              </a:lnSpc>
              <a:spcAft>
                <a:spcPts val="1200"/>
              </a:spcAft>
            </a:pPr>
            <a:r>
              <a:rPr lang="de-DE" sz="3200" b="1" dirty="0" err="1" smtClean="0">
                <a:solidFill>
                  <a:srgbClr val="00A6EB"/>
                </a:solidFill>
                <a:ea typeface="ＭＳ Ｐゴシック" pitchFamily="34" charset="-128"/>
              </a:rPr>
              <a:t>From</a:t>
            </a:r>
            <a:r>
              <a:rPr lang="de-DE" sz="3200" b="1" dirty="0" smtClean="0">
                <a:solidFill>
                  <a:srgbClr val="00A6EB"/>
                </a:solidFill>
                <a:ea typeface="ＭＳ Ｐゴシック" pitchFamily="34" charset="-128"/>
              </a:rPr>
              <a:t> POF 3 </a:t>
            </a:r>
            <a:r>
              <a:rPr lang="de-DE" sz="3200" b="1" dirty="0" err="1" smtClean="0">
                <a:solidFill>
                  <a:srgbClr val="00A6EB"/>
                </a:solidFill>
                <a:ea typeface="ＭＳ Ｐゴシック" pitchFamily="34" charset="-128"/>
              </a:rPr>
              <a:t>to</a:t>
            </a:r>
            <a:r>
              <a:rPr lang="de-DE" sz="3200" b="1" dirty="0" smtClean="0">
                <a:solidFill>
                  <a:srgbClr val="00A6EB"/>
                </a:solidFill>
                <a:ea typeface="ＭＳ Ｐゴシック" pitchFamily="34" charset="-128"/>
              </a:rPr>
              <a:t> POF 4</a:t>
            </a:r>
          </a:p>
          <a:p>
            <a:pPr algn="l" eaLnBrk="1" hangingPunct="1">
              <a:lnSpc>
                <a:spcPts val="2900"/>
              </a:lnSpc>
              <a:spcAft>
                <a:spcPts val="1200"/>
              </a:spcAft>
            </a:pPr>
            <a:r>
              <a:rPr lang="de-DE" b="1" dirty="0" smtClean="0">
                <a:solidFill>
                  <a:srgbClr val="00A6EB"/>
                </a:solidFill>
                <a:ea typeface="ＭＳ Ｐゴシック" pitchFamily="34" charset="-128"/>
              </a:rPr>
              <a:t>Fundamental </a:t>
            </a:r>
            <a:r>
              <a:rPr lang="de-DE" b="1" dirty="0" err="1" smtClean="0">
                <a:solidFill>
                  <a:srgbClr val="00A6EB"/>
                </a:solidFill>
                <a:ea typeface="ＭＳ Ｐゴシック" pitchFamily="34" charset="-128"/>
              </a:rPr>
              <a:t>Particles</a:t>
            </a:r>
            <a:r>
              <a:rPr lang="de-DE" b="1" dirty="0" smtClean="0">
                <a:solidFill>
                  <a:srgbClr val="00A6EB"/>
                </a:solidFill>
                <a:ea typeface="ＭＳ Ｐゴシック" pitchFamily="34" charset="-128"/>
              </a:rPr>
              <a:t> </a:t>
            </a:r>
            <a:r>
              <a:rPr lang="de-DE" b="1" dirty="0" err="1" smtClean="0">
                <a:solidFill>
                  <a:srgbClr val="00A6EB"/>
                </a:solidFill>
                <a:ea typeface="ＭＳ Ｐゴシック" pitchFamily="34" charset="-128"/>
              </a:rPr>
              <a:t>and</a:t>
            </a:r>
            <a:r>
              <a:rPr lang="de-DE" b="1" dirty="0" smtClean="0">
                <a:solidFill>
                  <a:srgbClr val="00A6EB"/>
                </a:solidFill>
                <a:ea typeface="ＭＳ Ｐゴシック" pitchFamily="34" charset="-128"/>
              </a:rPr>
              <a:t> Forces</a:t>
            </a:r>
            <a:r>
              <a:rPr lang="en-GB" sz="4800" b="1" dirty="0" smtClean="0">
                <a:solidFill>
                  <a:srgbClr val="F28E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 </a:t>
            </a:r>
            <a:r>
              <a:rPr lang="en-GB" sz="3200" dirty="0">
                <a:solidFill>
                  <a:srgbClr val="00A6EB"/>
                </a:solidFill>
                <a:ea typeface="ＭＳ Ｐゴシック" pitchFamily="34" charset="-128"/>
              </a:rPr>
              <a:t/>
            </a:r>
            <a:br>
              <a:rPr lang="en-GB" sz="3200" dirty="0">
                <a:solidFill>
                  <a:srgbClr val="00A6EB"/>
                </a:solidFill>
                <a:ea typeface="ＭＳ Ｐゴシック" pitchFamily="34" charset="-128"/>
              </a:rPr>
            </a:br>
            <a:endParaRPr lang="en-GB" sz="3200" dirty="0">
              <a:solidFill>
                <a:srgbClr val="00A6EB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291" y="4891343"/>
            <a:ext cx="35792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Thomas Schörner-Sadenius</a:t>
            </a:r>
            <a:br>
              <a:rPr lang="de-DE" sz="2400" dirty="0" smtClean="0"/>
            </a:br>
            <a:r>
              <a:rPr lang="de-DE" sz="2000" dirty="0" smtClean="0"/>
              <a:t>(on behalf </a:t>
            </a:r>
            <a:r>
              <a:rPr lang="de-DE" sz="2000" dirty="0" err="1" smtClean="0"/>
              <a:t>of</a:t>
            </a:r>
            <a:r>
              <a:rPr lang="de-DE" sz="2000" dirty="0" smtClean="0"/>
              <a:t> Joachim </a:t>
            </a:r>
            <a:r>
              <a:rPr lang="de-DE" sz="2000" dirty="0" err="1" smtClean="0"/>
              <a:t>Mnich</a:t>
            </a:r>
            <a:r>
              <a:rPr lang="de-DE" sz="2000" dirty="0" smtClean="0"/>
              <a:t>) 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MUTAG 2016</a:t>
            </a:r>
          </a:p>
          <a:p>
            <a:r>
              <a:rPr lang="de-DE" sz="2400" dirty="0" smtClean="0">
                <a:solidFill>
                  <a:srgbClr val="808080"/>
                </a:solidFill>
              </a:rPr>
              <a:t>Mainz, 12 </a:t>
            </a:r>
            <a:r>
              <a:rPr lang="de-DE" sz="2400" dirty="0" err="1" smtClean="0">
                <a:solidFill>
                  <a:srgbClr val="808080"/>
                </a:solidFill>
              </a:rPr>
              <a:t>December</a:t>
            </a:r>
            <a:r>
              <a:rPr lang="de-DE" sz="2400" dirty="0" smtClean="0">
                <a:solidFill>
                  <a:srgbClr val="808080"/>
                </a:solidFill>
              </a:rPr>
              <a:t> 2016</a:t>
            </a:r>
          </a:p>
        </p:txBody>
      </p:sp>
      <p:pic>
        <p:nvPicPr>
          <p:cNvPr id="19" name="Picture 18" descr="DESY-Logo-cyan-RGB_ger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494116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2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Highlights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9512" y="620688"/>
            <a:ext cx="87129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079500" indent="-10795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7800" indent="-177800">
              <a:spcBef>
                <a:spcPct val="50000"/>
              </a:spcBef>
            </a:pPr>
            <a:r>
              <a:rPr lang="de-DE" altLang="ja-JP" sz="1600" dirty="0" smtClean="0">
                <a:solidFill>
                  <a:srgbClr val="F29F00"/>
                </a:solidFill>
              </a:rPr>
              <a:t>&gt; </a:t>
            </a:r>
            <a:r>
              <a:rPr lang="de-DE" altLang="ja-JP" sz="1600" dirty="0" err="1"/>
              <a:t>P</a:t>
            </a:r>
            <a:r>
              <a:rPr lang="de-DE" altLang="ja-JP" sz="1600" dirty="0" err="1" smtClean="0"/>
              <a:t>reparations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for</a:t>
            </a:r>
            <a:r>
              <a:rPr lang="de-DE" altLang="ja-JP" sz="1600" dirty="0" smtClean="0"/>
              <a:t> Belle II: </a:t>
            </a:r>
            <a:r>
              <a:rPr lang="de-DE" altLang="ja-JP" sz="1600" dirty="0" err="1" smtClean="0"/>
              <a:t>pixel</a:t>
            </a:r>
            <a:r>
              <a:rPr lang="de-DE" altLang="ja-JP" sz="1600" dirty="0" smtClean="0"/>
              <a:t> DEPFET </a:t>
            </a:r>
            <a:r>
              <a:rPr lang="de-DE" altLang="ja-JP" sz="1600" dirty="0" err="1" smtClean="0"/>
              <a:t>detector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built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by</a:t>
            </a:r>
            <a:r>
              <a:rPr lang="de-DE" altLang="ja-JP" sz="1600" dirty="0" smtClean="0"/>
              <a:t> German </a:t>
            </a:r>
            <a:r>
              <a:rPr lang="de-DE" altLang="ja-JP" sz="1600" dirty="0" err="1" smtClean="0"/>
              <a:t>groups</a:t>
            </a:r>
            <a:r>
              <a:rPr lang="de-DE" altLang="ja-JP" sz="1600" dirty="0" smtClean="0"/>
              <a:t>; </a:t>
            </a:r>
            <a:r>
              <a:rPr lang="de-DE" altLang="ja-JP" sz="1600" dirty="0" err="1" smtClean="0"/>
              <a:t>many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crucial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contributions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from</a:t>
            </a:r>
            <a:r>
              <a:rPr lang="de-DE" altLang="ja-JP" sz="1600" dirty="0" smtClean="0"/>
              <a:t> DESY: </a:t>
            </a:r>
            <a:r>
              <a:rPr lang="de-DE" altLang="ja-JP" sz="1600" dirty="0" err="1" smtClean="0"/>
              <a:t>vacuum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system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for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inner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region</a:t>
            </a:r>
            <a:r>
              <a:rPr lang="de-DE" altLang="ja-JP" sz="1600" dirty="0" smtClean="0"/>
              <a:t>, </a:t>
            </a:r>
            <a:r>
              <a:rPr lang="de-DE" altLang="ja-JP" sz="1600" dirty="0" err="1" smtClean="0"/>
              <a:t>vertex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region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infrastructure</a:t>
            </a:r>
            <a:r>
              <a:rPr lang="de-DE" altLang="ja-JP" sz="1600" dirty="0" smtClean="0"/>
              <a:t>, </a:t>
            </a:r>
            <a:r>
              <a:rPr lang="de-DE" altLang="ja-JP" sz="1600" dirty="0" err="1" smtClean="0"/>
              <a:t>cooling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system</a:t>
            </a:r>
            <a:r>
              <a:rPr lang="de-DE" altLang="ja-JP" sz="1600" dirty="0" smtClean="0"/>
              <a:t>, </a:t>
            </a:r>
            <a:r>
              <a:rPr lang="de-DE" altLang="ja-JP" sz="1600" dirty="0" err="1" smtClean="0"/>
              <a:t>testbeams</a:t>
            </a:r>
            <a:r>
              <a:rPr lang="de-DE" altLang="ja-JP" sz="1600" dirty="0" smtClean="0"/>
              <a:t> ...</a:t>
            </a:r>
            <a:endParaRPr lang="de-DE" altLang="ja-JP" sz="1600" dirty="0" smtClean="0">
              <a:sym typeface="Wingding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556792"/>
            <a:ext cx="7276159" cy="4887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95" y="205573"/>
            <a:ext cx="9007639" cy="6203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86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Highlights</a:t>
            </a: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de-DE" sz="1800" dirty="0" smtClean="0">
                <a:solidFill>
                  <a:srgbClr val="F29F00"/>
                </a:solidFill>
              </a:rPr>
              <a:t>Dark matter ... Puzzle </a:t>
            </a:r>
            <a:r>
              <a:rPr lang="de-DE" sz="1800" dirty="0" err="1" smtClean="0">
                <a:solidFill>
                  <a:srgbClr val="F29F00"/>
                </a:solidFill>
              </a:rPr>
              <a:t>solved</a:t>
            </a:r>
            <a:r>
              <a:rPr lang="de-DE" sz="1800" dirty="0" smtClean="0">
                <a:solidFill>
                  <a:srgbClr val="F29F00"/>
                </a:solidFill>
              </a:rPr>
              <a:t>? </a:t>
            </a:r>
            <a:endParaRPr lang="de-DE" sz="1800" dirty="0">
              <a:solidFill>
                <a:srgbClr val="F29F00"/>
              </a:solidFill>
            </a:endParaRPr>
          </a:p>
        </p:txBody>
      </p:sp>
      <p:pic>
        <p:nvPicPr>
          <p:cNvPr id="16" name="Picture 15" descr="DM.N@$.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908720"/>
            <a:ext cx="5854568" cy="556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35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229600" cy="562074"/>
          </a:xfrm>
        </p:spPr>
        <p:txBody>
          <a:bodyPr/>
          <a:lstStyle/>
          <a:p>
            <a:r>
              <a:rPr lang="en-US" dirty="0" smtClean="0"/>
              <a:t>Highlights </a:t>
            </a:r>
            <a:r>
              <a:rPr lang="mr-IN" dirty="0" smtClean="0"/>
              <a:t>–</a:t>
            </a:r>
            <a:r>
              <a:rPr lang="en-US" dirty="0" smtClean="0"/>
              <a:t> Nature </a:t>
            </a:r>
            <a:r>
              <a:rPr lang="en-US" dirty="0" smtClean="0"/>
              <a:t>539 (2016) 69-71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836" y="855363"/>
            <a:ext cx="4624603" cy="2227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28E14"/>
                </a:solidFill>
              </a:rPr>
              <a:t>&gt; </a:t>
            </a:r>
            <a:r>
              <a:rPr lang="en-US" sz="1800" dirty="0" smtClean="0"/>
              <a:t>Determination of </a:t>
            </a:r>
            <a:r>
              <a:rPr lang="en-US" sz="1800" dirty="0" err="1" smtClean="0"/>
              <a:t>axion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800" dirty="0"/>
              <a:t> </a:t>
            </a:r>
            <a:r>
              <a:rPr lang="en-US" sz="1800" dirty="0" smtClean="0"/>
              <a:t>  mass using lattice QCD</a:t>
            </a:r>
          </a:p>
          <a:p>
            <a:pPr marL="363538" lvl="1" indent="-100013"/>
            <a:r>
              <a:rPr lang="en-US" sz="1600" dirty="0" smtClean="0">
                <a:solidFill>
                  <a:srgbClr val="00A6EB"/>
                </a:solidFill>
              </a:rPr>
              <a:t> </a:t>
            </a:r>
            <a:r>
              <a:rPr lang="en-US" sz="1600" dirty="0" err="1" smtClean="0">
                <a:solidFill>
                  <a:srgbClr val="00A6EB"/>
                </a:solidFill>
              </a:rPr>
              <a:t>Axions</a:t>
            </a:r>
            <a:r>
              <a:rPr lang="en-US" sz="1600" dirty="0" smtClean="0">
                <a:solidFill>
                  <a:srgbClr val="00A6EB"/>
                </a:solidFill>
              </a:rPr>
              <a:t>: promising DM </a:t>
            </a:r>
            <a:br>
              <a:rPr lang="en-US" sz="1600" dirty="0" smtClean="0">
                <a:solidFill>
                  <a:srgbClr val="00A6EB"/>
                </a:solidFill>
              </a:rPr>
            </a:br>
            <a:r>
              <a:rPr lang="en-US" sz="1600" dirty="0" smtClean="0">
                <a:solidFill>
                  <a:srgbClr val="00A6EB"/>
                </a:solidFill>
              </a:rPr>
              <a:t> candidates!</a:t>
            </a:r>
          </a:p>
          <a:p>
            <a:pPr marL="363538" lvl="1" indent="-100013"/>
            <a:r>
              <a:rPr lang="en-US" sz="1600" dirty="0" smtClean="0">
                <a:solidFill>
                  <a:srgbClr val="00A6EB"/>
                </a:solidFill>
              </a:rPr>
              <a:t> Calculations performed on </a:t>
            </a:r>
            <a:br>
              <a:rPr lang="en-US" sz="1600" dirty="0" smtClean="0">
                <a:solidFill>
                  <a:srgbClr val="00A6EB"/>
                </a:solidFill>
              </a:rPr>
            </a:br>
            <a:r>
              <a:rPr lang="en-US" sz="1600" dirty="0" smtClean="0">
                <a:solidFill>
                  <a:srgbClr val="00A6EB"/>
                </a:solidFill>
              </a:rPr>
              <a:t> </a:t>
            </a:r>
            <a:r>
              <a:rPr lang="en-US" sz="1600" dirty="0" err="1" smtClean="0">
                <a:solidFill>
                  <a:srgbClr val="00A6EB"/>
                </a:solidFill>
              </a:rPr>
              <a:t>JuQUEEN</a:t>
            </a:r>
            <a:r>
              <a:rPr lang="en-US" sz="1600" dirty="0" smtClean="0">
                <a:solidFill>
                  <a:srgbClr val="00A6EB"/>
                </a:solidFill>
              </a:rPr>
              <a:t> HPC / </a:t>
            </a:r>
            <a:r>
              <a:rPr lang="en-US" sz="1600" dirty="0" err="1" smtClean="0">
                <a:solidFill>
                  <a:srgbClr val="00A6EB"/>
                </a:solidFill>
              </a:rPr>
              <a:t>Jülich</a:t>
            </a:r>
            <a:endParaRPr lang="en-US" sz="1600" dirty="0" smtClean="0">
              <a:solidFill>
                <a:srgbClr val="00A6EB"/>
              </a:solidFill>
            </a:endParaRPr>
          </a:p>
          <a:p>
            <a:pPr marL="363538" lvl="1" indent="-100013"/>
            <a:r>
              <a:rPr lang="en-US" sz="1600" dirty="0" smtClean="0">
                <a:solidFill>
                  <a:srgbClr val="00A6EB"/>
                </a:solidFill>
              </a:rPr>
              <a:t> For post-inflation </a:t>
            </a:r>
            <a:r>
              <a:rPr lang="en-US" sz="1600" dirty="0" err="1" smtClean="0">
                <a:solidFill>
                  <a:srgbClr val="00A6EB"/>
                </a:solidFill>
              </a:rPr>
              <a:t>axion</a:t>
            </a:r>
            <a:r>
              <a:rPr lang="en-US" sz="1600" dirty="0" smtClean="0">
                <a:solidFill>
                  <a:srgbClr val="00A6EB"/>
                </a:solidFill>
              </a:rPr>
              <a:t> scenario </a:t>
            </a:r>
            <a:r>
              <a:rPr lang="en-US" sz="1600" dirty="0" err="1" smtClean="0">
                <a:solidFill>
                  <a:srgbClr val="00A6EB"/>
                </a:solidFill>
              </a:rPr>
              <a:t>axion</a:t>
            </a:r>
            <a:r>
              <a:rPr lang="en-US" sz="1600" dirty="0" smtClean="0">
                <a:solidFill>
                  <a:srgbClr val="00A6EB"/>
                </a:solidFill>
              </a:rPr>
              <a:t> </a:t>
            </a:r>
            <a:br>
              <a:rPr lang="en-US" sz="1600" dirty="0" smtClean="0">
                <a:solidFill>
                  <a:srgbClr val="00A6EB"/>
                </a:solidFill>
              </a:rPr>
            </a:br>
            <a:r>
              <a:rPr lang="en-US" sz="1600" dirty="0" smtClean="0">
                <a:solidFill>
                  <a:srgbClr val="00A6EB"/>
                </a:solidFill>
              </a:rPr>
              <a:t> mass narrowed down: 50-1500 µ</a:t>
            </a:r>
            <a:r>
              <a:rPr lang="en-US" sz="1600" dirty="0" err="1" smtClean="0">
                <a:solidFill>
                  <a:srgbClr val="00A6EB"/>
                </a:solidFill>
              </a:rPr>
              <a:t>eV</a:t>
            </a:r>
            <a:r>
              <a:rPr lang="en-US" sz="1600" dirty="0" smtClean="0">
                <a:solidFill>
                  <a:srgbClr val="00A6EB"/>
                </a:solidFill>
              </a:rPr>
              <a:t>!</a:t>
            </a:r>
          </a:p>
        </p:txBody>
      </p:sp>
      <p:pic>
        <p:nvPicPr>
          <p:cNvPr id="5" name="Picture 4" descr="Screen Shot 2016-11-08 at 18.01.1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7" y="846533"/>
            <a:ext cx="5441579" cy="1502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299775" y="2390455"/>
            <a:ext cx="4844225" cy="2227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28E14"/>
                </a:solidFill>
              </a:rPr>
              <a:t>&gt; </a:t>
            </a:r>
            <a:r>
              <a:rPr lang="en-US" sz="1800" dirty="0" smtClean="0"/>
              <a:t>In next years, post-inflation </a:t>
            </a:r>
            <a:r>
              <a:rPr lang="en-US" sz="1800" dirty="0" err="1" smtClean="0"/>
              <a:t>axions</a:t>
            </a:r>
            <a:r>
              <a:rPr lang="en-US" sz="1800" dirty="0" smtClean="0"/>
              <a:t> to be  </a:t>
            </a:r>
            <a:br>
              <a:rPr lang="en-US" sz="1800" dirty="0" smtClean="0"/>
            </a:br>
            <a:r>
              <a:rPr lang="en-US" sz="1800" dirty="0" smtClean="0"/>
              <a:t>   confirmed or ruled out by experiment</a:t>
            </a:r>
          </a:p>
          <a:p>
            <a:pPr marL="447675" lvl="1" defTabSz="1069975"/>
            <a:r>
              <a:rPr lang="en-US" sz="1600" dirty="0" smtClean="0">
                <a:solidFill>
                  <a:srgbClr val="00A6EB"/>
                </a:solidFill>
              </a:rPr>
              <a:t>MADMAX, Orpheus, antenna dish </a:t>
            </a:r>
            <a:r>
              <a:rPr lang="en-US" sz="1600" dirty="0" smtClean="0">
                <a:solidFill>
                  <a:srgbClr val="00A6EB"/>
                </a:solidFill>
              </a:rPr>
              <a:t>experiments </a:t>
            </a:r>
            <a:r>
              <a:rPr lang="mr-IN" sz="1600" dirty="0" smtClean="0">
                <a:solidFill>
                  <a:srgbClr val="00A6EB"/>
                </a:solidFill>
              </a:rPr>
              <a:t>…</a:t>
            </a:r>
            <a:endParaRPr lang="en-US" sz="1600" dirty="0" smtClean="0">
              <a:solidFill>
                <a:srgbClr val="00A6EB"/>
              </a:solidFill>
            </a:endParaRPr>
          </a:p>
        </p:txBody>
      </p:sp>
      <p:pic>
        <p:nvPicPr>
          <p:cNvPr id="8" name="Bild 7" descr="Untitle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14" y="3418962"/>
            <a:ext cx="6892472" cy="3169164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5259400" y="5772563"/>
            <a:ext cx="3057016" cy="307777"/>
          </a:xfrm>
          <a:prstGeom prst="rect">
            <a:avLst/>
          </a:prstGeom>
          <a:solidFill>
            <a:srgbClr val="00A5EB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[Horns, Lindner, </a:t>
            </a:r>
            <a:r>
              <a:rPr lang="de-DE" sz="1400" dirty="0" err="1" smtClean="0">
                <a:solidFill>
                  <a:schemeClr val="bg1"/>
                </a:solidFill>
              </a:rPr>
              <a:t>Lobanov</a:t>
            </a:r>
            <a:r>
              <a:rPr lang="de-DE" sz="1400" dirty="0" smtClean="0">
                <a:solidFill>
                  <a:schemeClr val="bg1"/>
                </a:solidFill>
              </a:rPr>
              <a:t>, Ringwald 14]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en-US" sz="1800" dirty="0" smtClean="0">
                <a:solidFill>
                  <a:srgbClr val="F29F00"/>
                </a:solidFill>
              </a:rPr>
              <a:t>DESY (</a:t>
            </a:r>
            <a:r>
              <a:rPr lang="en-US" sz="1800" dirty="0" err="1" smtClean="0">
                <a:solidFill>
                  <a:srgbClr val="F29F00"/>
                </a:solidFill>
              </a:rPr>
              <a:t>Ringwald</a:t>
            </a:r>
            <a:r>
              <a:rPr lang="en-US" sz="1800" dirty="0" smtClean="0">
                <a:solidFill>
                  <a:srgbClr val="F29F00"/>
                </a:solidFill>
              </a:rPr>
              <a:t>),</a:t>
            </a:r>
            <a:r>
              <a:rPr lang="en-US" sz="1800" dirty="0" smtClean="0">
                <a:solidFill>
                  <a:srgbClr val="F29F00"/>
                </a:solidFill>
              </a:rPr>
              <a:t> Wuppertal (Fodor, </a:t>
            </a:r>
            <a:r>
              <a:rPr lang="en-US" sz="1800" dirty="0" err="1" smtClean="0">
                <a:solidFill>
                  <a:srgbClr val="F29F00"/>
                </a:solidFill>
              </a:rPr>
              <a:t>Kampert</a:t>
            </a:r>
            <a:r>
              <a:rPr lang="en-US" sz="1800" dirty="0" smtClean="0">
                <a:solidFill>
                  <a:srgbClr val="F29F00"/>
                </a:solidFill>
              </a:rPr>
              <a:t>), </a:t>
            </a:r>
            <a:r>
              <a:rPr lang="mr-IN" sz="1800" dirty="0" smtClean="0">
                <a:solidFill>
                  <a:srgbClr val="F29F00"/>
                </a:solidFill>
              </a:rPr>
              <a:t>…</a:t>
            </a:r>
            <a:r>
              <a:rPr lang="en-US" sz="1800" dirty="0" smtClean="0">
                <a:solidFill>
                  <a:srgbClr val="F29F00"/>
                </a:solidFill>
              </a:rPr>
              <a:t> </a:t>
            </a:r>
            <a:endParaRPr lang="de-DE" sz="1800" dirty="0">
              <a:solidFill>
                <a:srgbClr val="F29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Highlights</a:t>
            </a: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de-DE" sz="1800" dirty="0" smtClean="0">
                <a:solidFill>
                  <a:srgbClr val="F29F00"/>
                </a:solidFill>
              </a:rPr>
              <a:t>ALPS </a:t>
            </a:r>
            <a:r>
              <a:rPr lang="mr-IN" sz="1800" dirty="0" smtClean="0">
                <a:solidFill>
                  <a:srgbClr val="F29F00"/>
                </a:solidFill>
              </a:rPr>
              <a:t>–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proceeding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towards</a:t>
            </a:r>
            <a:r>
              <a:rPr lang="de-DE" sz="1800" dirty="0" smtClean="0">
                <a:solidFill>
                  <a:srgbClr val="F29F00"/>
                </a:solidFill>
              </a:rPr>
              <a:t> 100 m </a:t>
            </a:r>
            <a:r>
              <a:rPr lang="de-DE" sz="1800" dirty="0" err="1" smtClean="0">
                <a:solidFill>
                  <a:srgbClr val="F29F00"/>
                </a:solidFill>
              </a:rPr>
              <a:t>optics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cavities</a:t>
            </a:r>
            <a:r>
              <a:rPr lang="de-DE" sz="1800" dirty="0" smtClean="0">
                <a:solidFill>
                  <a:srgbClr val="F29F00"/>
                </a:solidFill>
              </a:rPr>
              <a:t>!</a:t>
            </a:r>
            <a:endParaRPr lang="de-DE" sz="1800" dirty="0">
              <a:solidFill>
                <a:srgbClr val="F29F00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9512" y="988273"/>
            <a:ext cx="4320480" cy="15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079500" indent="-10795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de-DE" altLang="ja-JP" sz="1800" dirty="0" smtClean="0">
                <a:solidFill>
                  <a:srgbClr val="F28E14"/>
                </a:solidFill>
              </a:rPr>
              <a:t>&gt; </a:t>
            </a:r>
            <a:r>
              <a:rPr lang="de-DE" altLang="ja-JP" sz="1800" dirty="0" smtClean="0"/>
              <a:t>Search </a:t>
            </a:r>
            <a:r>
              <a:rPr lang="de-DE" altLang="ja-JP" sz="1800" dirty="0" err="1" smtClean="0"/>
              <a:t>for</a:t>
            </a:r>
            <a:r>
              <a:rPr lang="de-DE" altLang="ja-JP" sz="1800" dirty="0" smtClean="0"/>
              <a:t> light </a:t>
            </a:r>
            <a:r>
              <a:rPr lang="de-DE" altLang="ja-JP" sz="1800" dirty="0" err="1" smtClean="0"/>
              <a:t>dark</a:t>
            </a:r>
            <a:r>
              <a:rPr lang="de-DE" altLang="ja-JP" sz="1800" dirty="0" smtClean="0"/>
              <a:t> matter </a:t>
            </a:r>
            <a:r>
              <a:rPr lang="de-DE" altLang="ja-JP" sz="1800" dirty="0"/>
              <a:t>(</a:t>
            </a:r>
            <a:r>
              <a:rPr lang="de-DE" altLang="ja-JP" sz="1800" dirty="0" smtClean="0"/>
              <a:t>WISPs):</a:t>
            </a:r>
          </a:p>
          <a:p>
            <a:pPr marL="0" indent="177800">
              <a:lnSpc>
                <a:spcPct val="80000"/>
              </a:lnSpc>
              <a:spcBef>
                <a:spcPct val="50000"/>
              </a:spcBef>
            </a:pPr>
            <a:r>
              <a:rPr lang="en-US" sz="1600" dirty="0" smtClean="0">
                <a:solidFill>
                  <a:srgbClr val="00A6EB"/>
                </a:solidFill>
              </a:rPr>
              <a:t>-- Evidence </a:t>
            </a:r>
            <a:r>
              <a:rPr lang="en-US" sz="1600" dirty="0">
                <a:solidFill>
                  <a:srgbClr val="00A6EB"/>
                </a:solidFill>
              </a:rPr>
              <a:t>for an ALP with </a:t>
            </a:r>
            <a:br>
              <a:rPr lang="en-US" sz="1600" dirty="0">
                <a:solidFill>
                  <a:srgbClr val="00A6EB"/>
                </a:solidFill>
              </a:rPr>
            </a:br>
            <a:r>
              <a:rPr lang="en-US" sz="1600" dirty="0">
                <a:solidFill>
                  <a:srgbClr val="00A6EB"/>
                </a:solidFill>
              </a:rPr>
              <a:t> </a:t>
            </a:r>
            <a:r>
              <a:rPr lang="en-US" sz="1600" dirty="0" smtClean="0">
                <a:solidFill>
                  <a:srgbClr val="00A6EB"/>
                </a:solidFill>
              </a:rPr>
              <a:t>      m &lt; 10</a:t>
            </a:r>
            <a:r>
              <a:rPr lang="en-US" sz="1600" baseline="30000" dirty="0">
                <a:solidFill>
                  <a:srgbClr val="00A6EB"/>
                </a:solidFill>
              </a:rPr>
              <a:t>-12</a:t>
            </a:r>
            <a:r>
              <a:rPr lang="en-US" sz="1600" dirty="0">
                <a:solidFill>
                  <a:srgbClr val="00A6EB"/>
                </a:solidFill>
              </a:rPr>
              <a:t> </a:t>
            </a:r>
            <a:r>
              <a:rPr lang="en-US" sz="1600" dirty="0" err="1">
                <a:solidFill>
                  <a:srgbClr val="00A6EB"/>
                </a:solidFill>
              </a:rPr>
              <a:t>eV</a:t>
            </a:r>
            <a:r>
              <a:rPr lang="en-US" sz="1600" dirty="0">
                <a:solidFill>
                  <a:srgbClr val="00A6EB"/>
                </a:solidFill>
              </a:rPr>
              <a:t> and </a:t>
            </a:r>
            <a:r>
              <a:rPr lang="en-US" sz="1600" dirty="0" smtClean="0">
                <a:solidFill>
                  <a:srgbClr val="00A6EB"/>
                </a:solidFill>
              </a:rPr>
              <a:t>g </a:t>
            </a:r>
            <a:r>
              <a:rPr lang="en-US" sz="1600" dirty="0">
                <a:solidFill>
                  <a:srgbClr val="00A6EB"/>
                </a:solidFill>
              </a:rPr>
              <a:t>= 1-5·10</a:t>
            </a:r>
            <a:r>
              <a:rPr lang="en-US" sz="1600" baseline="30000" dirty="0">
                <a:solidFill>
                  <a:srgbClr val="00A6EB"/>
                </a:solidFill>
              </a:rPr>
              <a:t>-12</a:t>
            </a:r>
            <a:r>
              <a:rPr lang="en-US" sz="1600" dirty="0">
                <a:solidFill>
                  <a:srgbClr val="00A6EB"/>
                </a:solidFill>
              </a:rPr>
              <a:t> 1/</a:t>
            </a:r>
            <a:r>
              <a:rPr lang="en-US" sz="1600" dirty="0" err="1">
                <a:solidFill>
                  <a:srgbClr val="00A6EB"/>
                </a:solidFill>
              </a:rPr>
              <a:t>GeV</a:t>
            </a:r>
            <a:r>
              <a:rPr lang="en-US" sz="1600" dirty="0">
                <a:solidFill>
                  <a:srgbClr val="00A6EB"/>
                </a:solidFill>
              </a:rPr>
              <a:t> </a:t>
            </a:r>
            <a:r>
              <a:rPr lang="en-US" sz="1600" dirty="0" smtClean="0">
                <a:solidFill>
                  <a:srgbClr val="00A6EB"/>
                </a:solidFill>
              </a:rPr>
              <a:t>?</a:t>
            </a:r>
            <a:endParaRPr lang="en-US" sz="1800" dirty="0"/>
          </a:p>
          <a:p>
            <a:pPr marL="0" indent="0">
              <a:spcBef>
                <a:spcPct val="50000"/>
              </a:spcBef>
            </a:pPr>
            <a:r>
              <a:rPr lang="de-DE" altLang="ja-JP" sz="1800" dirty="0">
                <a:solidFill>
                  <a:srgbClr val="F28E14"/>
                </a:solidFill>
              </a:rPr>
              <a:t>&gt; </a:t>
            </a:r>
            <a:r>
              <a:rPr lang="de-DE" altLang="ja-JP" sz="1800" dirty="0" err="1" smtClean="0"/>
              <a:t>Upcoming</a:t>
            </a:r>
            <a:r>
              <a:rPr lang="de-DE" altLang="ja-JP" sz="1800" dirty="0" smtClean="0"/>
              <a:t> </a:t>
            </a:r>
            <a:r>
              <a:rPr lang="de-DE" altLang="ja-JP" sz="1800" dirty="0" err="1" smtClean="0"/>
              <a:t>and</a:t>
            </a:r>
            <a:r>
              <a:rPr lang="de-DE" altLang="ja-JP" sz="1800" dirty="0" smtClean="0"/>
              <a:t> </a:t>
            </a:r>
            <a:r>
              <a:rPr lang="de-DE" altLang="ja-JP" sz="1800" dirty="0" err="1" smtClean="0"/>
              <a:t>planned</a:t>
            </a:r>
            <a:r>
              <a:rPr lang="de-DE" altLang="ja-JP" sz="1800" dirty="0" smtClean="0"/>
              <a:t> </a:t>
            </a:r>
            <a:r>
              <a:rPr lang="de-DE" altLang="ja-JP" sz="1800" dirty="0" err="1" smtClean="0"/>
              <a:t>experiments</a:t>
            </a:r>
            <a:r>
              <a:rPr lang="de-DE" altLang="ja-JP" sz="1800" dirty="0" smtClean="0"/>
              <a:t> </a:t>
            </a:r>
            <a:br>
              <a:rPr lang="de-DE" altLang="ja-JP" sz="1800" dirty="0" smtClean="0"/>
            </a:br>
            <a:r>
              <a:rPr lang="de-DE" altLang="ja-JP" sz="1800" dirty="0" smtClean="0"/>
              <a:t>   will </a:t>
            </a:r>
            <a:r>
              <a:rPr lang="de-DE" altLang="ja-JP" sz="1800" dirty="0" err="1" smtClean="0"/>
              <a:t>greatly</a:t>
            </a:r>
            <a:r>
              <a:rPr lang="de-DE" altLang="ja-JP" sz="1800" dirty="0" smtClean="0"/>
              <a:t> </a:t>
            </a:r>
            <a:r>
              <a:rPr lang="de-DE" altLang="ja-JP" sz="1800" dirty="0" err="1" smtClean="0"/>
              <a:t>enhance</a:t>
            </a:r>
            <a:r>
              <a:rPr lang="de-DE" altLang="ja-JP" sz="1800" dirty="0" smtClean="0"/>
              <a:t> </a:t>
            </a:r>
            <a:r>
              <a:rPr lang="de-DE" altLang="ja-JP" sz="1800" dirty="0" err="1" smtClean="0"/>
              <a:t>sensitivity</a:t>
            </a:r>
            <a:r>
              <a:rPr lang="de-DE" altLang="ja-JP" sz="1800" dirty="0" smtClean="0"/>
              <a:t>!</a:t>
            </a:r>
            <a:endParaRPr lang="en-GB" sz="1800" dirty="0" smtClean="0">
              <a:ea typeface="ＭＳ Ｐゴシック" pitchFamily="34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3649" y="188640"/>
            <a:ext cx="3466823" cy="1518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4168" y="1628800"/>
            <a:ext cx="2905851" cy="307777"/>
          </a:xfrm>
          <a:prstGeom prst="rect">
            <a:avLst/>
          </a:prstGeom>
          <a:solidFill>
            <a:srgbClr val="00A6EB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(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  <a:hlinkClick r:id="rId4"/>
              </a:rPr>
              <a:t>https://arxiv.org/abs/1605.01043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4176464" cy="258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79512" y="2924944"/>
            <a:ext cx="446449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079500" indent="-10795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de-DE" altLang="ja-JP" sz="1800" dirty="0" smtClean="0">
                <a:solidFill>
                  <a:srgbClr val="F28E14"/>
                </a:solidFill>
              </a:rPr>
              <a:t>&gt; </a:t>
            </a:r>
            <a:r>
              <a:rPr lang="de-DE" altLang="ja-JP" sz="1800" dirty="0" smtClean="0"/>
              <a:t>ALPS „light </a:t>
            </a:r>
            <a:r>
              <a:rPr lang="de-DE" altLang="ja-JP" sz="1800" dirty="0" err="1" smtClean="0"/>
              <a:t>shining</a:t>
            </a:r>
            <a:r>
              <a:rPr lang="de-DE" altLang="ja-JP" sz="1800" dirty="0" smtClean="0"/>
              <a:t> </a:t>
            </a:r>
            <a:r>
              <a:rPr lang="de-DE" altLang="ja-JP" sz="1800" dirty="0" err="1" smtClean="0"/>
              <a:t>through</a:t>
            </a:r>
            <a:r>
              <a:rPr lang="de-DE" altLang="ja-JP" sz="1800" dirty="0" smtClean="0"/>
              <a:t> </a:t>
            </a:r>
            <a:r>
              <a:rPr lang="de-DE" altLang="ja-JP" sz="1800" dirty="0" err="1" smtClean="0"/>
              <a:t>the</a:t>
            </a:r>
            <a:r>
              <a:rPr lang="de-DE" altLang="ja-JP" sz="1800" dirty="0" smtClean="0"/>
              <a:t> </a:t>
            </a:r>
            <a:r>
              <a:rPr lang="de-DE" altLang="ja-JP" sz="1800" dirty="0" smtClean="0"/>
              <a:t>wall“ </a:t>
            </a:r>
            <a:r>
              <a:rPr lang="de-DE" altLang="ja-JP" sz="1800" dirty="0" err="1" smtClean="0"/>
              <a:t>experiment</a:t>
            </a:r>
            <a:r>
              <a:rPr lang="de-DE" altLang="ja-JP" sz="1800" dirty="0" smtClean="0"/>
              <a:t> </a:t>
            </a:r>
            <a:r>
              <a:rPr lang="de-DE" altLang="ja-JP" sz="1800" dirty="0" err="1" smtClean="0"/>
              <a:t>progressing</a:t>
            </a:r>
            <a:r>
              <a:rPr lang="de-DE" altLang="ja-JP" sz="1800" dirty="0" smtClean="0"/>
              <a:t> </a:t>
            </a:r>
            <a:r>
              <a:rPr lang="de-DE" altLang="ja-JP" sz="1800" dirty="0" err="1" smtClean="0"/>
              <a:t>well</a:t>
            </a:r>
            <a:r>
              <a:rPr lang="de-DE" altLang="ja-JP" sz="1800" dirty="0" smtClean="0"/>
              <a:t>:</a:t>
            </a:r>
          </a:p>
          <a:p>
            <a:pPr marL="0" indent="177800">
              <a:spcBef>
                <a:spcPct val="50000"/>
              </a:spcBef>
            </a:pP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-- ALPS I (2007-10)</a:t>
            </a:r>
          </a:p>
          <a:p>
            <a:pPr marL="0" indent="177800">
              <a:spcBef>
                <a:spcPct val="50000"/>
              </a:spcBef>
            </a:pP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-- ALPS </a:t>
            </a:r>
            <a:r>
              <a:rPr lang="en-GB" sz="1600" dirty="0" err="1" smtClean="0">
                <a:solidFill>
                  <a:srgbClr val="00A6EB"/>
                </a:solidFill>
                <a:ea typeface="ＭＳ Ｐゴシック" pitchFamily="34" charset="-128"/>
              </a:rPr>
              <a:t>IIa</a:t>
            </a: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 now being prepared (2 dipoles, </a:t>
            </a:r>
            <a:b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</a:b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      power built-up, laser, detectors, etc.)</a:t>
            </a:r>
          </a:p>
          <a:p>
            <a:pPr marL="0" indent="177800">
              <a:spcBef>
                <a:spcPct val="50000"/>
              </a:spcBef>
            </a:pP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-- ALPS </a:t>
            </a:r>
            <a:r>
              <a:rPr lang="en-GB" sz="1600" dirty="0" err="1" smtClean="0">
                <a:solidFill>
                  <a:srgbClr val="00A6EB"/>
                </a:solidFill>
                <a:ea typeface="ＭＳ Ｐゴシック" pitchFamily="34" charset="-128"/>
              </a:rPr>
              <a:t>IIc</a:t>
            </a: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 (2019) with 20 dipoles!</a:t>
            </a:r>
          </a:p>
        </p:txBody>
      </p:sp>
      <p:pic>
        <p:nvPicPr>
          <p:cNvPr id="6" name="Picture 5" descr="Screen Shot 2016-12-07 at 11.04.35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4987702"/>
            <a:ext cx="4392488" cy="1177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Shot 2016-12-07 at 11.08.37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968863"/>
            <a:ext cx="3888432" cy="1196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30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Highlights</a:t>
            </a: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de-DE" sz="1800" dirty="0" smtClean="0">
                <a:solidFill>
                  <a:srgbClr val="F29F00"/>
                </a:solidFill>
              </a:rPr>
              <a:t>High-level </a:t>
            </a:r>
            <a:r>
              <a:rPr lang="de-DE" sz="1800" dirty="0" err="1" smtClean="0">
                <a:solidFill>
                  <a:srgbClr val="F29F00"/>
                </a:solidFill>
              </a:rPr>
              <a:t>recruitments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to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the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topic</a:t>
            </a:r>
            <a:endParaRPr lang="de-DE" sz="1800" dirty="0">
              <a:solidFill>
                <a:srgbClr val="F29F00"/>
              </a:solidFill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399587"/>
            <a:ext cx="1740826" cy="18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116632"/>
            <a:ext cx="1508962" cy="22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Elisabetta_Gall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322" y="1911404"/>
            <a:ext cx="1740826" cy="200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3637" y="2596651"/>
            <a:ext cx="1790067" cy="2068100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777" y="1800528"/>
            <a:ext cx="1534591" cy="23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-1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9745" y="4488424"/>
            <a:ext cx="1668731" cy="1848556"/>
          </a:xfrm>
          <a:prstGeom prst="rect">
            <a:avLst/>
          </a:prstGeom>
        </p:spPr>
      </p:pic>
      <p:pic>
        <p:nvPicPr>
          <p:cNvPr id="13" name="Picture 12" descr="-2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1074" y="4224667"/>
            <a:ext cx="1590922" cy="2110812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5052750" cy="547260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  <a:t>Geraldine </a:t>
            </a:r>
            <a:r>
              <a:rPr lang="de-DE" sz="1600" dirty="0" err="1" smtClean="0">
                <a:latin typeface="Arial" charset="0"/>
                <a:ea typeface="ＭＳ Ｐゴシック" charset="0"/>
                <a:cs typeface="ＭＳ Ｐゴシック" charset="0"/>
              </a:rPr>
              <a:t>Servant</a:t>
            </a:r>
            <a: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  <a:t>: 	</a:t>
            </a:r>
            <a:r>
              <a:rPr lang="de-DE" sz="1600" dirty="0" err="1" smtClean="0">
                <a:latin typeface="Arial" charset="0"/>
                <a:ea typeface="ＭＳ Ｐゴシック" charset="0"/>
                <a:cs typeface="ＭＳ Ｐゴシック" charset="0"/>
              </a:rPr>
              <a:t>Cosmology</a:t>
            </a:r>
            <a: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  <a:t> / </a:t>
            </a:r>
            <a:r>
              <a:rPr lang="de-DE" sz="1600" dirty="0" err="1" smtClean="0">
                <a:latin typeface="Arial" charset="0"/>
                <a:ea typeface="ＭＳ Ｐゴシック" charset="0"/>
                <a:cs typeface="ＭＳ Ｐゴシック" charset="0"/>
              </a:rPr>
              <a:t>phenomenology</a:t>
            </a:r>
            <a: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  <a:t>		</a:t>
            </a:r>
            <a:r>
              <a:rPr lang="de-DE" sz="1600" b="0" dirty="0" smtClean="0">
                <a:latin typeface="Arial" charset="0"/>
                <a:ea typeface="ＭＳ Ｐゴシック" charset="0"/>
                <a:cs typeface="ＭＳ Ｐゴシック" charset="0"/>
              </a:rPr>
              <a:t>Barcelona </a:t>
            </a:r>
            <a:r>
              <a:rPr lang="de-DE" sz="1600" b="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 DESY/UHH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  <a:t>Christophe </a:t>
            </a:r>
            <a:r>
              <a:rPr lang="de-DE" sz="1600" dirty="0" err="1" smtClean="0">
                <a:latin typeface="Arial" charset="0"/>
                <a:ea typeface="ＭＳ Ｐゴシック" charset="0"/>
                <a:cs typeface="ＭＳ Ｐゴシック" charset="0"/>
              </a:rPr>
              <a:t>Grojean</a:t>
            </a:r>
            <a: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de-DE" sz="1600" dirty="0" err="1" smtClean="0">
                <a:latin typeface="Arial" charset="0"/>
                <a:ea typeface="ＭＳ Ｐゴシック" charset="0"/>
                <a:cs typeface="ＭＳ Ｐゴシック" charset="0"/>
              </a:rPr>
              <a:t>Phenomenology</a:t>
            </a:r>
            <a: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  <a:t>		</a:t>
            </a:r>
            <a:r>
              <a:rPr lang="de-DE" sz="1600" b="0" dirty="0" smtClean="0">
                <a:latin typeface="Arial" charset="0"/>
                <a:ea typeface="ＭＳ Ｐゴシック" charset="0"/>
                <a:cs typeface="ＭＳ Ｐゴシック" charset="0"/>
              </a:rPr>
              <a:t>Barcelona </a:t>
            </a:r>
            <a:r>
              <a:rPr lang="de-DE" sz="1600" b="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 DESY/HUB</a:t>
            </a:r>
            <a:endParaRPr lang="de-DE" sz="1600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  <a:t>Elisabetta Gallo: 	CMS / ILC </a:t>
            </a:r>
            <a:b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  <a:t>		</a:t>
            </a:r>
            <a:r>
              <a:rPr lang="de-DE" sz="1600" b="0" dirty="0" smtClean="0">
                <a:latin typeface="Arial" charset="0"/>
                <a:ea typeface="ＭＳ Ｐゴシック" charset="0"/>
                <a:cs typeface="ＭＳ Ｐゴシック" charset="0"/>
              </a:rPr>
              <a:t>Florence </a:t>
            </a:r>
            <a:r>
              <a:rPr lang="de-DE" sz="1600" b="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 DESY/UHH</a:t>
            </a:r>
            <a:endParaRPr lang="de-DE" sz="1600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  <a:t>Kerstin </a:t>
            </a:r>
            <a:r>
              <a:rPr lang="de-DE" sz="1600" dirty="0" err="1" smtClean="0">
                <a:latin typeface="Arial" charset="0"/>
                <a:ea typeface="ＭＳ Ｐゴシック" charset="0"/>
                <a:cs typeface="ＭＳ Ｐゴシック" charset="0"/>
              </a:rPr>
              <a:t>Borras</a:t>
            </a:r>
            <a: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  <a:t>: 	CMS </a:t>
            </a:r>
            <a:b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de-DE" sz="1600" dirty="0" smtClean="0">
                <a:latin typeface="Arial" charset="0"/>
                <a:ea typeface="ＭＳ Ｐゴシック" charset="0"/>
                <a:cs typeface="ＭＳ Ｐゴシック" charset="0"/>
              </a:rPr>
              <a:t>		</a:t>
            </a:r>
            <a:r>
              <a:rPr lang="de-DE" sz="1600" b="0" dirty="0" smtClean="0">
                <a:latin typeface="Arial" charset="0"/>
                <a:ea typeface="ＭＳ Ｐゴシック" charset="0"/>
                <a:cs typeface="ＭＳ Ｐゴシック" charset="0"/>
              </a:rPr>
              <a:t>DESY </a:t>
            </a:r>
            <a:r>
              <a:rPr lang="de-DE" sz="1600" b="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 DESY/RWTH</a:t>
            </a:r>
            <a:endParaRPr lang="de-DE" sz="1600" b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600" dirty="0" smtClean="0">
                <a:latin typeface="Arial" charset="0"/>
                <a:ea typeface="ＭＳ Ｐゴシック" charset="0"/>
              </a:rPr>
              <a:t>Christian Schwanenberger: CMS</a:t>
            </a:r>
            <a:br>
              <a:rPr lang="de-DE" sz="1600" dirty="0" smtClean="0">
                <a:latin typeface="Arial" charset="0"/>
                <a:ea typeface="ＭＳ Ｐゴシック" charset="0"/>
              </a:rPr>
            </a:br>
            <a:r>
              <a:rPr lang="de-DE" sz="1600" dirty="0" smtClean="0">
                <a:latin typeface="Arial" charset="0"/>
                <a:ea typeface="ＭＳ Ｐゴシック" charset="0"/>
              </a:rPr>
              <a:t>		</a:t>
            </a:r>
            <a:r>
              <a:rPr lang="de-DE" sz="1600" b="0" dirty="0" smtClean="0">
                <a:latin typeface="Arial" charset="0"/>
                <a:ea typeface="ＭＳ Ｐゴシック" charset="0"/>
              </a:rPr>
              <a:t>Manchester </a:t>
            </a:r>
            <a:r>
              <a:rPr lang="de-DE" sz="1600" b="0" dirty="0" smtClean="0">
                <a:latin typeface="Arial" charset="0"/>
                <a:ea typeface="ＭＳ Ｐゴシック" charset="0"/>
                <a:sym typeface="Wingdings"/>
              </a:rPr>
              <a:t> DESY</a:t>
            </a:r>
            <a:endParaRPr lang="de-DE" sz="1600" b="0" dirty="0" smtClean="0">
              <a:latin typeface="Arial" charset="0"/>
              <a:ea typeface="ＭＳ Ｐゴシック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600" dirty="0" err="1" smtClean="0">
                <a:latin typeface="Arial" charset="0"/>
                <a:ea typeface="ＭＳ Ｐゴシック" charset="0"/>
              </a:rPr>
              <a:t>Krisztian</a:t>
            </a:r>
            <a:r>
              <a:rPr lang="de-DE" sz="1600" dirty="0" smtClean="0">
                <a:latin typeface="Arial" charset="0"/>
                <a:ea typeface="ＭＳ Ｐゴシック" charset="0"/>
              </a:rPr>
              <a:t> Peters: 	ATLAS </a:t>
            </a:r>
            <a:br>
              <a:rPr lang="de-DE" sz="1600" dirty="0" smtClean="0">
                <a:latin typeface="Arial" charset="0"/>
                <a:ea typeface="ＭＳ Ｐゴシック" charset="0"/>
              </a:rPr>
            </a:br>
            <a:r>
              <a:rPr lang="de-DE" sz="1600" dirty="0" smtClean="0">
                <a:latin typeface="Arial" charset="0"/>
                <a:ea typeface="ＭＳ Ｐゴシック" charset="0"/>
              </a:rPr>
              <a:t>		</a:t>
            </a:r>
            <a:r>
              <a:rPr lang="de-DE" sz="1600" b="0" dirty="0" smtClean="0">
                <a:latin typeface="Arial" charset="0"/>
                <a:ea typeface="ＭＳ Ｐゴシック" charset="0"/>
              </a:rPr>
              <a:t>CERN </a:t>
            </a:r>
            <a:r>
              <a:rPr lang="de-DE" sz="1600" b="0" dirty="0" smtClean="0">
                <a:latin typeface="Arial" charset="0"/>
                <a:ea typeface="ＭＳ Ｐゴシック" charset="0"/>
                <a:sym typeface="Wingdings"/>
              </a:rPr>
              <a:t> DESY</a:t>
            </a:r>
            <a:endParaRPr lang="de-DE" sz="1600" b="0" dirty="0" smtClean="0">
              <a:latin typeface="Arial" charset="0"/>
              <a:ea typeface="ＭＳ Ｐゴシック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600" dirty="0" smtClean="0">
                <a:latin typeface="Arial" charset="0"/>
                <a:ea typeface="ＭＳ Ｐゴシック" charset="0"/>
              </a:rPr>
              <a:t>Beate Heinemann: 	ATLAS </a:t>
            </a:r>
            <a:br>
              <a:rPr lang="de-DE" sz="1600" dirty="0" smtClean="0">
                <a:latin typeface="Arial" charset="0"/>
                <a:ea typeface="ＭＳ Ｐゴシック" charset="0"/>
              </a:rPr>
            </a:br>
            <a:r>
              <a:rPr lang="de-DE" sz="1600" dirty="0" smtClean="0">
                <a:latin typeface="Arial" charset="0"/>
                <a:ea typeface="ＭＳ Ｐゴシック" charset="0"/>
              </a:rPr>
              <a:t>		</a:t>
            </a:r>
            <a:r>
              <a:rPr lang="de-DE" sz="1600" b="0" dirty="0" smtClean="0">
                <a:latin typeface="Arial" charset="0"/>
                <a:ea typeface="ＭＳ Ｐゴシック" charset="0"/>
              </a:rPr>
              <a:t>Berkeley </a:t>
            </a:r>
            <a:r>
              <a:rPr lang="de-DE" sz="1600" b="0" dirty="0" smtClean="0">
                <a:latin typeface="Arial" charset="0"/>
                <a:ea typeface="ＭＳ Ｐゴシック" charset="0"/>
                <a:sym typeface="Wingdings"/>
              </a:rPr>
              <a:t> DESY/Freiburg</a:t>
            </a:r>
            <a:br>
              <a:rPr lang="de-DE" sz="1600" b="0" dirty="0" smtClean="0">
                <a:latin typeface="Arial" charset="0"/>
                <a:ea typeface="ＭＳ Ｐゴシック" charset="0"/>
                <a:sym typeface="Wingdings"/>
              </a:rPr>
            </a:br>
            <a:endParaRPr lang="de-DE" sz="1600" b="0" dirty="0" smtClean="0">
              <a:latin typeface="Arial" charset="0"/>
              <a:ea typeface="ＭＳ Ｐゴシック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600" dirty="0" err="1" smtClean="0">
                <a:latin typeface="Arial" charset="0"/>
                <a:ea typeface="ＭＳ Ｐゴシック" charset="0"/>
              </a:rPr>
              <a:t>Recent</a:t>
            </a:r>
            <a:r>
              <a:rPr lang="de-DE" sz="1600" dirty="0" smtClean="0">
                <a:latin typeface="Arial" charset="0"/>
                <a:ea typeface="ＭＳ Ｐゴシック" charset="0"/>
              </a:rPr>
              <a:t> ERC </a:t>
            </a:r>
            <a:r>
              <a:rPr lang="de-DE" sz="1600" dirty="0" err="1" smtClean="0">
                <a:latin typeface="Arial" charset="0"/>
                <a:ea typeface="ＭＳ Ｐゴシック" charset="0"/>
              </a:rPr>
              <a:t>grants</a:t>
            </a:r>
            <a:r>
              <a:rPr lang="de-DE" sz="1600" dirty="0" smtClean="0">
                <a:latin typeface="Arial" charset="0"/>
                <a:ea typeface="ＭＳ Ｐゴシック" charset="0"/>
              </a:rPr>
              <a:t>: </a:t>
            </a:r>
            <a:endParaRPr lang="de-DE" sz="1600" b="0" dirty="0" smtClean="0">
              <a:solidFill>
                <a:srgbClr val="00A5EB"/>
              </a:solidFill>
              <a:latin typeface="Arial" charset="0"/>
              <a:ea typeface="ＭＳ Ｐゴシック" charset="0"/>
            </a:endParaRPr>
          </a:p>
          <a:p>
            <a:pPr marL="177800" lvl="1" indent="-177800">
              <a:lnSpc>
                <a:spcPct val="90000"/>
              </a:lnSpc>
            </a:pPr>
            <a:r>
              <a:rPr lang="de-DE" sz="1500" b="0" dirty="0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  <a:t>Kay Schmidt-</a:t>
            </a:r>
            <a:r>
              <a:rPr lang="de-DE" sz="1500" b="0" dirty="0" err="1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  <a:t>Hoberg</a:t>
            </a:r>
            <a:r>
              <a:rPr lang="de-DE" sz="1500" b="0" dirty="0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  <a:t>: ERC </a:t>
            </a:r>
            <a:r>
              <a:rPr lang="de-DE" sz="1500" b="0" dirty="0" err="1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  <a:t>Starting</a:t>
            </a:r>
            <a:r>
              <a:rPr lang="de-DE" sz="1500" b="0" dirty="0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  <a:t> Grant </a:t>
            </a:r>
          </a:p>
          <a:p>
            <a:pPr marL="177800" lvl="1" indent="-177800">
              <a:lnSpc>
                <a:spcPct val="90000"/>
              </a:lnSpc>
            </a:pPr>
            <a:r>
              <a:rPr lang="de-DE" sz="1500" b="0" dirty="0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  <a:t>Alexander Westphal: ERC </a:t>
            </a:r>
            <a:r>
              <a:rPr lang="de-DE" sz="1500" b="0" dirty="0" err="1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  <a:t>Consolidator</a:t>
            </a:r>
            <a:r>
              <a:rPr lang="de-DE" sz="1500" b="0" dirty="0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  <a:t> Grant</a:t>
            </a:r>
          </a:p>
          <a:p>
            <a:pPr marL="177800" lvl="1" indent="-177800">
              <a:lnSpc>
                <a:spcPct val="90000"/>
              </a:lnSpc>
            </a:pPr>
            <a:r>
              <a:rPr lang="de-DE" sz="1500" b="0" dirty="0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  <a:t>Kerstin </a:t>
            </a:r>
            <a:r>
              <a:rPr lang="de-DE" sz="1500" b="0" dirty="0" err="1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  <a:t>Tackmann</a:t>
            </a:r>
            <a:r>
              <a:rPr lang="de-DE" sz="1500" b="0" dirty="0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  <a:t>: ERC </a:t>
            </a:r>
            <a:r>
              <a:rPr lang="de-DE" sz="1500" b="0" dirty="0" err="1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  <a:t>Starting</a:t>
            </a:r>
            <a:r>
              <a:rPr lang="de-DE" sz="1500" b="0" dirty="0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  <a:t> Grant</a:t>
            </a:r>
          </a:p>
          <a:p>
            <a:pPr marL="177800" lvl="1" indent="-177800">
              <a:lnSpc>
                <a:spcPct val="90000"/>
              </a:lnSpc>
            </a:pPr>
            <a:r>
              <a:rPr lang="de-DE" sz="1500" b="0" dirty="0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  <a:t>(Kristin Lohwasser: ERC </a:t>
            </a:r>
            <a:r>
              <a:rPr lang="de-DE" sz="1500" b="0" dirty="0" err="1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  <a:t>Starting</a:t>
            </a:r>
            <a:r>
              <a:rPr lang="de-DE" sz="1500" b="0" dirty="0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  <a:t> Grant)</a:t>
            </a:r>
            <a:br>
              <a:rPr lang="de-DE" sz="1500" b="0" dirty="0" smtClean="0">
                <a:solidFill>
                  <a:srgbClr val="00A5EB"/>
                </a:solidFill>
                <a:latin typeface="Arial" charset="0"/>
                <a:ea typeface="ＭＳ Ｐゴシック" charset="0"/>
              </a:rPr>
            </a:br>
            <a:endParaRPr lang="de-DE" sz="1500" b="0" dirty="0" smtClean="0">
              <a:solidFill>
                <a:srgbClr val="00A5EB"/>
              </a:solidFill>
              <a:latin typeface="Arial" charset="0"/>
              <a:ea typeface="ＭＳ Ｐゴシック" charset="0"/>
            </a:endParaRPr>
          </a:p>
          <a:p>
            <a:pPr marL="0" lvl="1" indent="0">
              <a:lnSpc>
                <a:spcPct val="90000"/>
              </a:lnSpc>
              <a:buNone/>
            </a:pPr>
            <a:r>
              <a:rPr lang="de-DE" sz="1600" dirty="0" err="1" smtClean="0">
                <a:latin typeface="Arial" charset="0"/>
                <a:ea typeface="ＭＳ Ｐゴシック" charset="0"/>
              </a:rPr>
              <a:t>Several</a:t>
            </a:r>
            <a:r>
              <a:rPr lang="de-DE" sz="1600" dirty="0" smtClean="0">
                <a:latin typeface="Arial" charset="0"/>
                <a:ea typeface="ＭＳ Ｐゴシック" charset="0"/>
              </a:rPr>
              <a:t> YIGs </a:t>
            </a:r>
            <a:r>
              <a:rPr lang="de-DE" sz="1600" dirty="0" smtClean="0">
                <a:latin typeface="Arial" charset="0"/>
                <a:ea typeface="ＭＳ Ｐゴシック" charset="0"/>
                <a:sym typeface="Wingdings"/>
              </a:rPr>
              <a:t> strong </a:t>
            </a:r>
            <a:r>
              <a:rPr lang="de-DE" sz="1600" dirty="0" err="1" smtClean="0">
                <a:latin typeface="Arial" charset="0"/>
                <a:ea typeface="ＭＳ Ｐゴシック" charset="0"/>
                <a:sym typeface="Wingdings"/>
              </a:rPr>
              <a:t>university</a:t>
            </a:r>
            <a:r>
              <a:rPr lang="de-DE" sz="1600" dirty="0" smtClean="0">
                <a:latin typeface="Arial" charset="0"/>
                <a:ea typeface="ＭＳ Ｐゴシック" charset="0"/>
                <a:sym typeface="Wingdings"/>
              </a:rPr>
              <a:t> </a:t>
            </a:r>
            <a:r>
              <a:rPr lang="de-DE" sz="1600" dirty="0" err="1" smtClean="0">
                <a:latin typeface="Arial" charset="0"/>
                <a:ea typeface="ＭＳ Ｐゴシック" charset="0"/>
                <a:sym typeface="Wingdings"/>
              </a:rPr>
              <a:t>collaborations</a:t>
            </a:r>
            <a:endParaRPr lang="de-DE" sz="16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6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Highlights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9512" y="1052736"/>
            <a:ext cx="504056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079500" indent="-10795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de-DE" altLang="ja-JP" sz="1800" dirty="0" smtClean="0">
                <a:solidFill>
                  <a:srgbClr val="F29F00"/>
                </a:solidFill>
              </a:rPr>
              <a:t>&gt;</a:t>
            </a:r>
            <a:r>
              <a:rPr lang="de-DE" altLang="ja-JP" sz="1800" dirty="0" smtClean="0">
                <a:solidFill>
                  <a:srgbClr val="FF6600"/>
                </a:solidFill>
              </a:rPr>
              <a:t> </a:t>
            </a:r>
            <a:r>
              <a:rPr lang="en-GB" altLang="ja-JP" sz="1800" dirty="0" err="1" smtClean="0">
                <a:ea typeface="ＭＳ Ｐゴシック" pitchFamily="34" charset="-128"/>
              </a:rPr>
              <a:t>Eckhard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 err="1" smtClean="0">
                <a:ea typeface="ＭＳ Ｐゴシック" pitchFamily="34" charset="-128"/>
              </a:rPr>
              <a:t>Elsen</a:t>
            </a:r>
            <a:r>
              <a:rPr lang="en-GB" altLang="ja-JP" sz="1800" dirty="0" smtClean="0">
                <a:ea typeface="ＭＳ Ｐゴシック" pitchFamily="34" charset="-128"/>
              </a:rPr>
              <a:t> r</a:t>
            </a:r>
            <a:r>
              <a:rPr lang="en-GB" sz="1800" dirty="0" smtClean="0">
                <a:ea typeface="ＭＳ Ｐゴシック" pitchFamily="34" charset="-128"/>
              </a:rPr>
              <a:t>ecruited as CERN Director </a:t>
            </a:r>
            <a:br>
              <a:rPr lang="en-GB" sz="1800" dirty="0" smtClean="0">
                <a:ea typeface="ＭＳ Ｐゴシック" pitchFamily="34" charset="-128"/>
              </a:rPr>
            </a:br>
            <a:r>
              <a:rPr lang="en-GB" sz="1800" dirty="0" smtClean="0">
                <a:ea typeface="ＭＳ Ｐゴシック" pitchFamily="34" charset="-128"/>
              </a:rPr>
              <a:t>   for </a:t>
            </a:r>
            <a:r>
              <a:rPr lang="en-GB" sz="1800" dirty="0">
                <a:ea typeface="ＭＳ Ｐゴシック" pitchFamily="34" charset="-128"/>
              </a:rPr>
              <a:t>R</a:t>
            </a:r>
            <a:r>
              <a:rPr lang="en-GB" sz="1800" dirty="0" smtClean="0">
                <a:ea typeface="ＭＳ Ｐゴシック" pitchFamily="34" charset="-128"/>
              </a:rPr>
              <a:t>esearch and Scientific Computing</a:t>
            </a:r>
          </a:p>
          <a:p>
            <a:pPr marL="0" indent="0">
              <a:spcBef>
                <a:spcPct val="50000"/>
              </a:spcBef>
            </a:pPr>
            <a:r>
              <a:rPr lang="de-DE" altLang="ja-JP" sz="1800" dirty="0" smtClean="0">
                <a:solidFill>
                  <a:srgbClr val="F29F00"/>
                </a:solidFill>
              </a:rPr>
              <a:t>&gt;</a:t>
            </a:r>
            <a:r>
              <a:rPr lang="de-DE" altLang="ja-JP" sz="1800" dirty="0" smtClean="0">
                <a:solidFill>
                  <a:srgbClr val="FF6600"/>
                </a:solidFill>
              </a:rPr>
              <a:t> </a:t>
            </a:r>
            <a:r>
              <a:rPr lang="en-GB" altLang="ja-JP" sz="1800" dirty="0" smtClean="0">
                <a:ea typeface="ＭＳ Ｐゴシック" pitchFamily="34" charset="-128"/>
              </a:rPr>
              <a:t>Term 2015-2019</a:t>
            </a:r>
          </a:p>
          <a:p>
            <a:pPr marL="0" indent="0">
              <a:spcBef>
                <a:spcPct val="50000"/>
              </a:spcBef>
            </a:pPr>
            <a:endParaRPr lang="en-GB" sz="1800" dirty="0" smtClean="0">
              <a:ea typeface="ＭＳ Ｐゴシック" pitchFamily="34" charset="-128"/>
            </a:endParaRPr>
          </a:p>
          <a:p>
            <a:pPr marL="0" indent="0">
              <a:spcBef>
                <a:spcPct val="50000"/>
              </a:spcBef>
            </a:pPr>
            <a:endParaRPr lang="en-GB" sz="1800" dirty="0">
              <a:ea typeface="ＭＳ Ｐゴシック" pitchFamily="34" charset="-128"/>
            </a:endParaRPr>
          </a:p>
          <a:p>
            <a:pPr marL="0" indent="0">
              <a:spcBef>
                <a:spcPct val="50000"/>
              </a:spcBef>
            </a:pPr>
            <a:endParaRPr lang="en-GB" sz="1800" dirty="0" smtClean="0">
              <a:ea typeface="ＭＳ Ｐゴシック" pitchFamily="34" charset="-128"/>
            </a:endParaRPr>
          </a:p>
          <a:p>
            <a:pPr marL="0" indent="0">
              <a:spcBef>
                <a:spcPct val="50000"/>
              </a:spcBef>
            </a:pPr>
            <a:r>
              <a:rPr lang="en-GB" sz="1800" dirty="0" smtClean="0">
                <a:ea typeface="ＭＳ Ｐゴシック" pitchFamily="34" charset="-128"/>
              </a:rPr>
              <a:t/>
            </a:r>
            <a:br>
              <a:rPr lang="en-GB" sz="1800" dirty="0" smtClean="0">
                <a:ea typeface="ＭＳ Ｐゴシック" pitchFamily="34" charset="-128"/>
              </a:rPr>
            </a:br>
            <a:endParaRPr lang="en-GB" sz="1800" dirty="0">
              <a:ea typeface="ＭＳ Ｐゴシック" pitchFamily="34" charset="-128"/>
            </a:endParaRPr>
          </a:p>
          <a:p>
            <a:pPr marL="0" indent="0">
              <a:spcBef>
                <a:spcPct val="50000"/>
              </a:spcBef>
            </a:pPr>
            <a:r>
              <a:rPr lang="de-DE" altLang="ja-JP" sz="1800" dirty="0">
                <a:solidFill>
                  <a:srgbClr val="F29F00"/>
                </a:solidFill>
              </a:rPr>
              <a:t>&gt;</a:t>
            </a:r>
            <a:r>
              <a:rPr lang="de-DE" altLang="ja-JP" sz="1800" dirty="0">
                <a:solidFill>
                  <a:srgbClr val="FF6600"/>
                </a:solidFill>
              </a:rPr>
              <a:t> </a:t>
            </a:r>
            <a:r>
              <a:rPr lang="en-GB" altLang="ja-JP" sz="1800" dirty="0" smtClean="0">
                <a:ea typeface="ＭＳ Ｐゴシック" pitchFamily="34" charset="-128"/>
              </a:rPr>
              <a:t>Theorist </a:t>
            </a:r>
            <a:r>
              <a:rPr lang="en-GB" altLang="ja-JP" sz="1800" dirty="0" err="1" smtClean="0">
                <a:ea typeface="ＭＳ Ｐゴシック" pitchFamily="34" charset="-128"/>
              </a:rPr>
              <a:t>Wilfried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 err="1" smtClean="0">
                <a:ea typeface="ＭＳ Ｐゴシック" pitchFamily="34" charset="-128"/>
              </a:rPr>
              <a:t>Buchmüller</a:t>
            </a:r>
            <a:r>
              <a:rPr lang="en-GB" altLang="ja-JP" sz="1800" dirty="0" smtClean="0">
                <a:ea typeface="ＭＳ Ｐゴシック" pitchFamily="34" charset="-128"/>
              </a:rPr>
              <a:t> retired </a:t>
            </a:r>
            <a:r>
              <a:rPr lang="mr-IN" altLang="ja-JP" sz="1800" dirty="0" smtClean="0">
                <a:ea typeface="ＭＳ Ｐゴシック" pitchFamily="34" charset="-128"/>
              </a:rPr>
              <a:t>–</a:t>
            </a:r>
            <a:r>
              <a:rPr lang="en-GB" altLang="ja-JP" sz="1800" dirty="0" smtClean="0">
                <a:ea typeface="ＭＳ Ｐゴシック" pitchFamily="34" charset="-128"/>
              </a:rPr>
              <a:t> but still </a:t>
            </a:r>
            <a:br>
              <a:rPr lang="en-GB" altLang="ja-JP" sz="1800" dirty="0" smtClean="0">
                <a:ea typeface="ＭＳ Ｐゴシック" pitchFamily="34" charset="-128"/>
              </a:rPr>
            </a:br>
            <a:r>
              <a:rPr lang="en-GB" altLang="ja-JP" sz="1800" dirty="0" smtClean="0">
                <a:ea typeface="ＭＳ Ｐゴシック" pitchFamily="34" charset="-128"/>
              </a:rPr>
              <a:t>    active with modified status!</a:t>
            </a:r>
            <a:endParaRPr lang="en-GB" sz="1800" dirty="0">
              <a:ea typeface="ＭＳ Ｐゴシック" pitchFamily="34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404664"/>
            <a:ext cx="2200444" cy="27363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7" y="3284984"/>
            <a:ext cx="220728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9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Strategies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dirty="0" err="1" smtClean="0">
                <a:ea typeface="ＭＳ Ｐゴシック" pitchFamily="34" charset="-128"/>
              </a:rPr>
              <a:t>and</a:t>
            </a:r>
            <a:r>
              <a:rPr lang="de-DE" dirty="0" smtClean="0">
                <a:ea typeface="ＭＳ Ｐゴシック" pitchFamily="34" charset="-128"/>
              </a:rPr>
              <a:t> </a:t>
            </a:r>
            <a:r>
              <a:rPr lang="de-DE" dirty="0" err="1" smtClean="0">
                <a:ea typeface="ＭＳ Ｐゴシック" pitchFamily="34" charset="-128"/>
              </a:rPr>
              <a:t>roadmaps</a:t>
            </a:r>
            <a:endParaRPr lang="de-DE" sz="3000" b="1" dirty="0" smtClean="0">
              <a:solidFill>
                <a:srgbClr val="00A6EB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de-DE" sz="1800" dirty="0" smtClean="0">
                <a:solidFill>
                  <a:srgbClr val="F29F00"/>
                </a:solidFill>
              </a:rPr>
              <a:t>In global </a:t>
            </a:r>
            <a:r>
              <a:rPr lang="de-DE" sz="1800" dirty="0" err="1" smtClean="0">
                <a:solidFill>
                  <a:srgbClr val="F29F00"/>
                </a:solidFill>
              </a:rPr>
              <a:t>particle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physics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endParaRPr lang="de-DE" sz="1800" dirty="0">
              <a:solidFill>
                <a:srgbClr val="F29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9536" y="3084430"/>
            <a:ext cx="4745967" cy="1846143"/>
            <a:chOff x="4638830" y="697667"/>
            <a:chExt cx="4276570" cy="2399703"/>
          </a:xfrm>
          <a:solidFill>
            <a:srgbClr val="00A5EB"/>
          </a:solidFill>
        </p:grpSpPr>
        <p:sp>
          <p:nvSpPr>
            <p:cNvPr id="8" name="Rounded Rectangle 7"/>
            <p:cNvSpPr/>
            <p:nvPr/>
          </p:nvSpPr>
          <p:spPr bwMode="auto">
            <a:xfrm>
              <a:off x="4638830" y="697667"/>
              <a:ext cx="4276570" cy="2399703"/>
            </a:xfrm>
            <a:prstGeom prst="roundRect">
              <a:avLst/>
            </a:prstGeom>
            <a:grpFill/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4890325" y="793257"/>
              <a:ext cx="3684408" cy="218492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German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Committee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for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Particle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Physics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(KET, Nov. 2012) </a:t>
              </a:r>
              <a:b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de-DE" sz="1600" dirty="0" smtClean="0">
                  <a:latin typeface="Arial"/>
                  <a:cs typeface="Arial"/>
                </a:rPr>
                <a:t>– </a:t>
              </a:r>
              <a:r>
                <a:rPr lang="de-DE" sz="1600" dirty="0" err="1" smtClean="0">
                  <a:latin typeface="Arial"/>
                  <a:cs typeface="Arial"/>
                </a:rPr>
                <a:t>highest</a:t>
              </a:r>
              <a:r>
                <a:rPr lang="de-DE" sz="1600" dirty="0" smtClean="0">
                  <a:latin typeface="Arial"/>
                  <a:cs typeface="Arial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</a:rPr>
                <a:t>priority</a:t>
              </a:r>
              <a:r>
                <a:rPr lang="de-DE" sz="1600" dirty="0" smtClean="0">
                  <a:latin typeface="Arial"/>
                  <a:cs typeface="Arial"/>
                </a:rPr>
                <a:t>: LHC </a:t>
              </a:r>
              <a:br>
                <a:rPr lang="de-DE" sz="1600" dirty="0" smtClean="0">
                  <a:latin typeface="Arial"/>
                  <a:cs typeface="Arial"/>
                </a:rPr>
              </a:br>
              <a:r>
                <a:rPr lang="de-DE" sz="1600" dirty="0" smtClean="0">
                  <a:latin typeface="Arial"/>
                  <a:cs typeface="Arial"/>
                </a:rPr>
                <a:t>   </a:t>
              </a:r>
              <a:r>
                <a:rPr lang="de-DE" sz="1600" dirty="0" err="1" smtClean="0">
                  <a:latin typeface="Arial"/>
                  <a:cs typeface="Arial"/>
                </a:rPr>
                <a:t>exploitation</a:t>
              </a:r>
              <a:r>
                <a:rPr lang="de-DE" sz="1600" dirty="0" smtClean="0">
                  <a:latin typeface="Arial"/>
                  <a:cs typeface="Arial"/>
                </a:rPr>
                <a:t> (incl. </a:t>
              </a:r>
              <a:r>
                <a:rPr lang="de-DE" sz="1600" dirty="0" err="1" smtClean="0">
                  <a:latin typeface="Arial"/>
                  <a:cs typeface="Arial"/>
                </a:rPr>
                <a:t>phase</a:t>
              </a:r>
              <a:r>
                <a:rPr lang="de-DE" sz="1600" dirty="0" smtClean="0">
                  <a:latin typeface="Arial"/>
                  <a:cs typeface="Arial"/>
                </a:rPr>
                <a:t> 2)</a:t>
              </a:r>
            </a:p>
            <a:p>
              <a:pPr marL="0" indent="0">
                <a:buNone/>
              </a:pPr>
              <a:r>
                <a:rPr lang="de-DE" sz="1600" dirty="0" smtClean="0">
                  <a:latin typeface="Arial"/>
                  <a:cs typeface="Arial"/>
                </a:rPr>
                <a:t>– strong </a:t>
              </a:r>
              <a:r>
                <a:rPr lang="de-DE" sz="1600" dirty="0" err="1" smtClean="0">
                  <a:latin typeface="Arial"/>
                  <a:cs typeface="Arial"/>
                </a:rPr>
                <a:t>support</a:t>
              </a:r>
              <a:r>
                <a:rPr lang="de-DE" sz="1600" dirty="0" smtClean="0">
                  <a:latin typeface="Arial"/>
                  <a:cs typeface="Arial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</a:rPr>
                <a:t>for</a:t>
              </a:r>
              <a:r>
                <a:rPr lang="de-DE" sz="1600" dirty="0" smtClean="0">
                  <a:latin typeface="Arial"/>
                  <a:cs typeface="Arial"/>
                </a:rPr>
                <a:t/>
              </a:r>
              <a:br>
                <a:rPr lang="de-DE" sz="1600" dirty="0" smtClean="0">
                  <a:latin typeface="Arial"/>
                  <a:cs typeface="Arial"/>
                </a:rPr>
              </a:br>
              <a:r>
                <a:rPr lang="de-DE" sz="1600" dirty="0" smtClean="0">
                  <a:latin typeface="Arial"/>
                  <a:cs typeface="Arial"/>
                </a:rPr>
                <a:t>   </a:t>
              </a:r>
              <a:r>
                <a:rPr lang="de-DE" sz="1600" dirty="0" err="1" smtClean="0">
                  <a:latin typeface="Arial"/>
                  <a:cs typeface="Arial"/>
                </a:rPr>
                <a:t>Japanese</a:t>
              </a:r>
              <a:r>
                <a:rPr lang="de-DE" sz="1600" dirty="0" smtClean="0">
                  <a:latin typeface="Arial"/>
                  <a:cs typeface="Arial"/>
                </a:rPr>
                <a:t> ILC </a:t>
              </a:r>
              <a:r>
                <a:rPr lang="de-DE" sz="1600" dirty="0" err="1" smtClean="0">
                  <a:latin typeface="Arial"/>
                  <a:cs typeface="Arial"/>
                </a:rPr>
                <a:t>plans</a:t>
              </a:r>
              <a:endParaRPr lang="de-DE" sz="1600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11960" y="692696"/>
            <a:ext cx="4745967" cy="2348586"/>
            <a:chOff x="4638830" y="697667"/>
            <a:chExt cx="4276570" cy="2399703"/>
          </a:xfrm>
          <a:solidFill>
            <a:srgbClr val="00A5EB"/>
          </a:solidFill>
        </p:grpSpPr>
        <p:sp>
          <p:nvSpPr>
            <p:cNvPr id="11" name="Rounded Rectangle 10"/>
            <p:cNvSpPr/>
            <p:nvPr/>
          </p:nvSpPr>
          <p:spPr bwMode="auto">
            <a:xfrm>
              <a:off x="4638830" y="697667"/>
              <a:ext cx="4276570" cy="2399703"/>
            </a:xfrm>
            <a:prstGeom prst="roundRect">
              <a:avLst/>
            </a:prstGeom>
            <a:grpFill/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4890325" y="793257"/>
              <a:ext cx="3684408" cy="218492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Update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of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European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Strategy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for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by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CERN Council (May 2013)</a:t>
              </a:r>
              <a:b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de-DE" sz="1600" dirty="0" smtClean="0">
                  <a:latin typeface="Arial"/>
                  <a:cs typeface="Arial"/>
                </a:rPr>
                <a:t>– </a:t>
              </a:r>
              <a:r>
                <a:rPr lang="de-DE" sz="1600" dirty="0">
                  <a:latin typeface="Arial"/>
                  <a:cs typeface="Arial"/>
                </a:rPr>
                <a:t>L</a:t>
              </a:r>
              <a:r>
                <a:rPr lang="de-DE" sz="1600" dirty="0" smtClean="0">
                  <a:latin typeface="Arial"/>
                  <a:cs typeface="Arial"/>
                </a:rPr>
                <a:t>HC, incl. HL-LHC</a:t>
              </a:r>
            </a:p>
            <a:p>
              <a:pPr marL="0" indent="0">
                <a:buNone/>
              </a:pPr>
              <a:r>
                <a:rPr lang="de-DE" sz="1600" dirty="0" smtClean="0">
                  <a:latin typeface="Arial"/>
                  <a:cs typeface="Arial"/>
                </a:rPr>
                <a:t>– </a:t>
              </a:r>
              <a:r>
                <a:rPr lang="de-DE" sz="1600" dirty="0" err="1" smtClean="0">
                  <a:latin typeface="Arial"/>
                  <a:cs typeface="Arial"/>
                </a:rPr>
                <a:t>accelerator</a:t>
              </a:r>
              <a:r>
                <a:rPr lang="de-DE" sz="1600" dirty="0" smtClean="0">
                  <a:latin typeface="Arial"/>
                  <a:cs typeface="Arial"/>
                </a:rPr>
                <a:t> R&amp;D</a:t>
              </a:r>
            </a:p>
            <a:p>
              <a:pPr marL="0" indent="0">
                <a:buNone/>
              </a:pPr>
              <a:r>
                <a:rPr lang="de-DE" sz="1600" dirty="0" smtClean="0">
                  <a:latin typeface="Arial"/>
                  <a:cs typeface="Arial"/>
                </a:rPr>
                <a:t>– strong </a:t>
              </a:r>
              <a:r>
                <a:rPr lang="de-DE" sz="1600" dirty="0" err="1" smtClean="0">
                  <a:latin typeface="Arial"/>
                  <a:cs typeface="Arial"/>
                </a:rPr>
                <a:t>support</a:t>
              </a:r>
              <a:r>
                <a:rPr lang="de-DE" sz="1600" dirty="0" smtClean="0">
                  <a:latin typeface="Arial"/>
                  <a:cs typeface="Arial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</a:rPr>
                <a:t>for</a:t>
              </a:r>
              <a:r>
                <a:rPr lang="de-DE" sz="1600" dirty="0" smtClean="0">
                  <a:latin typeface="Arial"/>
                  <a:cs typeface="Arial"/>
                </a:rPr>
                <a:t> ILC</a:t>
              </a:r>
            </a:p>
            <a:p>
              <a:pPr marL="0" indent="0">
                <a:buNone/>
              </a:pPr>
              <a:r>
                <a:rPr lang="de-DE" sz="1600" dirty="0" smtClean="0">
                  <a:latin typeface="Arial"/>
                  <a:cs typeface="Arial"/>
                </a:rPr>
                <a:t>– </a:t>
              </a:r>
              <a:r>
                <a:rPr lang="de-DE" sz="1600" dirty="0" err="1" smtClean="0">
                  <a:latin typeface="Arial"/>
                  <a:cs typeface="Arial"/>
                </a:rPr>
                <a:t>importance</a:t>
              </a:r>
              <a:r>
                <a:rPr lang="de-DE" sz="1600" dirty="0" smtClean="0">
                  <a:latin typeface="Arial"/>
                  <a:cs typeface="Arial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</a:rPr>
                <a:t>of</a:t>
              </a:r>
              <a:r>
                <a:rPr lang="de-DE" sz="1600" dirty="0" smtClean="0">
                  <a:latin typeface="Arial"/>
                  <a:cs typeface="Arial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</a:rPr>
                <a:t>theory</a:t>
              </a:r>
              <a:endParaRPr lang="de-DE" sz="1600" dirty="0">
                <a:latin typeface="Arial"/>
                <a:cs typeface="Arial"/>
              </a:endParaRPr>
            </a:p>
            <a:p>
              <a:pPr marL="0" indent="0">
                <a:buNone/>
              </a:pPr>
              <a:r>
                <a:rPr lang="de-DE" sz="1600" dirty="0" smtClean="0">
                  <a:latin typeface="Arial"/>
                  <a:cs typeface="Arial"/>
                </a:rPr>
                <a:t>– </a:t>
              </a:r>
              <a:r>
                <a:rPr lang="de-DE" sz="1600" dirty="0" err="1" smtClean="0">
                  <a:latin typeface="Arial"/>
                  <a:cs typeface="Arial"/>
                </a:rPr>
                <a:t>role</a:t>
              </a:r>
              <a:r>
                <a:rPr lang="de-DE" sz="1600" dirty="0" smtClean="0">
                  <a:latin typeface="Arial"/>
                  <a:cs typeface="Arial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</a:rPr>
                <a:t>of</a:t>
              </a:r>
              <a:r>
                <a:rPr lang="de-DE" sz="1600" dirty="0" smtClean="0">
                  <a:latin typeface="Arial"/>
                  <a:cs typeface="Arial"/>
                </a:rPr>
                <a:t> national </a:t>
              </a:r>
              <a:r>
                <a:rPr lang="de-DE" sz="1600" dirty="0" err="1" smtClean="0">
                  <a:latin typeface="Arial"/>
                  <a:cs typeface="Arial"/>
                </a:rPr>
                <a:t>labs</a:t>
              </a:r>
              <a:endParaRPr lang="de-DE" sz="1600" dirty="0">
                <a:latin typeface="Arial"/>
                <a:cs typeface="Arial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8547" y="1995124"/>
              <a:ext cx="1533348" cy="83547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3933056"/>
            <a:ext cx="1263467" cy="92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67544" y="1052736"/>
            <a:ext cx="3172025" cy="1478391"/>
            <a:chOff x="4638830" y="697667"/>
            <a:chExt cx="4276570" cy="2399703"/>
          </a:xfrm>
          <a:solidFill>
            <a:srgbClr val="00A5EB"/>
          </a:solidFill>
        </p:grpSpPr>
        <p:sp>
          <p:nvSpPr>
            <p:cNvPr id="17" name="Rounded Rectangle 16"/>
            <p:cNvSpPr/>
            <p:nvPr/>
          </p:nvSpPr>
          <p:spPr bwMode="auto">
            <a:xfrm>
              <a:off x="4638830" y="697667"/>
              <a:ext cx="4276570" cy="2399703"/>
            </a:xfrm>
            <a:prstGeom prst="roundRect">
              <a:avLst/>
            </a:prstGeom>
            <a:grpFill/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890325" y="793257"/>
              <a:ext cx="3684408" cy="218492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USA: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Snowmass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conclusions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and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recommendations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to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P5 in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line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with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worldwide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strategy</a:t>
              </a: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statements</a:t>
              </a:r>
              <a:endParaRPr lang="de-DE" sz="1600" dirty="0">
                <a:latin typeface="Arial"/>
                <a:cs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37242" y="3829923"/>
            <a:ext cx="3992227" cy="1478391"/>
            <a:chOff x="4638830" y="697667"/>
            <a:chExt cx="4276570" cy="2399703"/>
          </a:xfrm>
          <a:solidFill>
            <a:srgbClr val="00A5EB"/>
          </a:solidFill>
        </p:grpSpPr>
        <p:sp>
          <p:nvSpPr>
            <p:cNvPr id="20" name="Rounded Rectangle 19"/>
            <p:cNvSpPr/>
            <p:nvPr/>
          </p:nvSpPr>
          <p:spPr bwMode="auto">
            <a:xfrm>
              <a:off x="4638830" y="697667"/>
              <a:ext cx="4276570" cy="2399703"/>
            </a:xfrm>
            <a:prstGeom prst="roundRect">
              <a:avLst/>
            </a:prstGeom>
            <a:grpFill/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4890325" y="793257"/>
              <a:ext cx="3684408" cy="218492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Japan: Future HEP Projects </a:t>
              </a:r>
              <a:br>
                <a:rPr lang="de-DE" sz="1800" dirty="0" smtClean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de-DE" sz="1600" dirty="0" smtClean="0">
                  <a:latin typeface="Arial"/>
                  <a:cs typeface="Arial"/>
                </a:rPr>
                <a:t>– „... Japan </a:t>
              </a:r>
              <a:r>
                <a:rPr lang="de-DE" sz="1600" dirty="0" err="1" smtClean="0">
                  <a:latin typeface="Arial"/>
                  <a:cs typeface="Arial"/>
                </a:rPr>
                <a:t>should</a:t>
              </a:r>
              <a:r>
                <a:rPr lang="de-DE" sz="1600" dirty="0" smtClean="0">
                  <a:latin typeface="Arial"/>
                  <a:cs typeface="Arial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</a:rPr>
                <a:t>take</a:t>
              </a:r>
              <a:r>
                <a:rPr lang="de-DE" sz="1600" dirty="0" smtClean="0">
                  <a:latin typeface="Arial"/>
                  <a:cs typeface="Arial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</a:rPr>
                <a:t>the</a:t>
              </a:r>
              <a:r>
                <a:rPr lang="de-DE" sz="1600" dirty="0" smtClean="0">
                  <a:latin typeface="Arial"/>
                  <a:cs typeface="Arial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</a:rPr>
                <a:t>leadership</a:t>
              </a:r>
              <a:r>
                <a:rPr lang="de-DE" sz="1600" dirty="0" smtClean="0">
                  <a:latin typeface="Arial"/>
                  <a:cs typeface="Arial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</a:rPr>
                <a:t>role</a:t>
              </a:r>
              <a:r>
                <a:rPr lang="de-DE" sz="1600" dirty="0" smtClean="0">
                  <a:latin typeface="Arial"/>
                  <a:cs typeface="Arial"/>
                </a:rPr>
                <a:t> in an </a:t>
              </a:r>
              <a:r>
                <a:rPr lang="de-DE" sz="1600" dirty="0" err="1" smtClean="0">
                  <a:latin typeface="Arial"/>
                  <a:cs typeface="Arial"/>
                </a:rPr>
                <a:t>early</a:t>
              </a:r>
              <a:r>
                <a:rPr lang="de-DE" sz="1600" dirty="0" smtClean="0">
                  <a:latin typeface="Arial"/>
                  <a:cs typeface="Arial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</a:rPr>
                <a:t>realisation</a:t>
              </a:r>
              <a:r>
                <a:rPr lang="de-DE" sz="1600" dirty="0" smtClean="0">
                  <a:latin typeface="Arial"/>
                  <a:cs typeface="Arial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</a:rPr>
                <a:t>of</a:t>
              </a:r>
              <a:r>
                <a:rPr lang="de-DE" sz="1600" dirty="0" smtClean="0">
                  <a:latin typeface="Arial"/>
                  <a:cs typeface="Arial"/>
                </a:rPr>
                <a:t> an </a:t>
              </a:r>
              <a:r>
                <a:rPr lang="de-DE" sz="1600" dirty="0" err="1" smtClean="0">
                  <a:latin typeface="Arial"/>
                  <a:cs typeface="Arial"/>
                </a:rPr>
                <a:t>e+e</a:t>
              </a:r>
              <a:r>
                <a:rPr lang="de-DE" sz="1600" dirty="0" smtClean="0">
                  <a:latin typeface="Arial"/>
                  <a:cs typeface="Arial"/>
                </a:rPr>
                <a:t>- linear </a:t>
              </a:r>
              <a:r>
                <a:rPr lang="de-DE" sz="1600" dirty="0" err="1" smtClean="0">
                  <a:latin typeface="Arial"/>
                  <a:cs typeface="Arial"/>
                </a:rPr>
                <a:t>collider</a:t>
              </a:r>
              <a:r>
                <a:rPr lang="de-DE" sz="1600" dirty="0" smtClean="0">
                  <a:latin typeface="Arial"/>
                  <a:cs typeface="Arial"/>
                </a:rPr>
                <a:t>.“</a:t>
              </a:r>
              <a:endParaRPr lang="de-DE" sz="1600" dirty="0">
                <a:latin typeface="Arial"/>
                <a:cs typeface="Arial"/>
              </a:endParaRPr>
            </a:p>
          </p:txBody>
        </p:sp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251520" y="5517232"/>
            <a:ext cx="8725459" cy="1008112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28E14"/>
              </a:buClr>
              <a:buFont typeface="Lucida Grande"/>
              <a:buChar char="&gt;"/>
            </a:pPr>
            <a:r>
              <a:rPr lang="de-DE" sz="1900" b="0" dirty="0" smtClean="0"/>
              <a:t>Different </a:t>
            </a:r>
            <a:r>
              <a:rPr lang="de-DE" sz="1900" b="0" dirty="0" err="1" smtClean="0"/>
              <a:t>flavours</a:t>
            </a:r>
            <a:r>
              <a:rPr lang="de-DE" sz="1900" b="0" dirty="0" smtClean="0"/>
              <a:t> in different </a:t>
            </a:r>
            <a:r>
              <a:rPr lang="de-DE" sz="1900" b="0" dirty="0" err="1" smtClean="0"/>
              <a:t>regions</a:t>
            </a:r>
            <a:r>
              <a:rPr lang="de-DE" sz="1900" b="0" dirty="0" smtClean="0"/>
              <a:t> </a:t>
            </a:r>
            <a:r>
              <a:rPr lang="de-DE" sz="1900" b="0" dirty="0" err="1" smtClean="0"/>
              <a:t>of</a:t>
            </a:r>
            <a:r>
              <a:rPr lang="de-DE" sz="1900" b="0" dirty="0" smtClean="0"/>
              <a:t> </a:t>
            </a:r>
            <a:r>
              <a:rPr lang="de-DE" sz="1900" b="0" dirty="0" err="1" smtClean="0"/>
              <a:t>the</a:t>
            </a:r>
            <a:r>
              <a:rPr lang="de-DE" sz="1900" b="0" dirty="0" smtClean="0"/>
              <a:t> </a:t>
            </a:r>
            <a:r>
              <a:rPr lang="de-DE" sz="1900" b="0" dirty="0" err="1" smtClean="0"/>
              <a:t>world</a:t>
            </a:r>
            <a:endParaRPr lang="de-DE" sz="1900" b="0" dirty="0" smtClean="0"/>
          </a:p>
          <a:p>
            <a:pPr>
              <a:buClr>
                <a:srgbClr val="F28E14"/>
              </a:buClr>
              <a:buFont typeface="Lucida Grande"/>
              <a:buChar char="&gt;"/>
            </a:pPr>
            <a:r>
              <a:rPr lang="de-DE" sz="1900" b="0" dirty="0" smtClean="0"/>
              <a:t>But well-</a:t>
            </a:r>
            <a:r>
              <a:rPr lang="de-DE" sz="1900" b="0" dirty="0" err="1" smtClean="0"/>
              <a:t>coordinated</a:t>
            </a:r>
            <a:r>
              <a:rPr lang="de-DE" sz="1900" b="0" dirty="0" smtClean="0"/>
              <a:t> global </a:t>
            </a:r>
            <a:r>
              <a:rPr lang="de-DE" sz="1900" b="0" dirty="0" err="1" smtClean="0"/>
              <a:t>approach</a:t>
            </a:r>
            <a:r>
              <a:rPr lang="de-DE" sz="1900" b="0" dirty="0" smtClean="0"/>
              <a:t> </a:t>
            </a:r>
            <a:r>
              <a:rPr lang="de-DE" sz="1900" b="0" dirty="0" err="1" smtClean="0"/>
              <a:t>to</a:t>
            </a:r>
            <a:r>
              <a:rPr lang="de-DE" sz="1900" b="0" dirty="0" smtClean="0"/>
              <a:t> </a:t>
            </a:r>
            <a:r>
              <a:rPr lang="de-DE" sz="1900" b="0" dirty="0" err="1" smtClean="0"/>
              <a:t>the</a:t>
            </a:r>
            <a:r>
              <a:rPr lang="de-DE" sz="1900" b="0" dirty="0" smtClean="0"/>
              <a:t> </a:t>
            </a:r>
            <a:r>
              <a:rPr lang="de-DE" sz="1900" b="0" dirty="0" err="1" smtClean="0"/>
              <a:t>future</a:t>
            </a:r>
            <a:r>
              <a:rPr lang="de-DE" sz="1900" b="0" dirty="0" smtClean="0"/>
              <a:t> </a:t>
            </a:r>
            <a:r>
              <a:rPr lang="de-DE" sz="1900" b="0" dirty="0" err="1" smtClean="0"/>
              <a:t>of</a:t>
            </a:r>
            <a:r>
              <a:rPr lang="de-DE" sz="1900" b="0" dirty="0" smtClean="0"/>
              <a:t> </a:t>
            </a:r>
            <a:r>
              <a:rPr lang="de-DE" sz="1900" b="0" dirty="0" err="1" smtClean="0"/>
              <a:t>the</a:t>
            </a:r>
            <a:r>
              <a:rPr lang="de-DE" sz="1900" b="0" dirty="0" smtClean="0"/>
              <a:t> </a:t>
            </a:r>
            <a:r>
              <a:rPr lang="de-DE" sz="1900" b="0" dirty="0" err="1" smtClean="0"/>
              <a:t>field</a:t>
            </a:r>
            <a:endParaRPr lang="de-DE" sz="1900" b="0" dirty="0" smtClean="0"/>
          </a:p>
          <a:p>
            <a:pPr>
              <a:buClr>
                <a:srgbClr val="F28E14"/>
              </a:buClr>
              <a:buFont typeface="Lucida Grande"/>
              <a:buChar char="&gt;"/>
            </a:pPr>
            <a:r>
              <a:rPr lang="de-DE" sz="1900" b="0" dirty="0" smtClean="0"/>
              <a:t>Next update </a:t>
            </a:r>
            <a:r>
              <a:rPr lang="de-DE" sz="1900" b="0" dirty="0" err="1" smtClean="0"/>
              <a:t>of</a:t>
            </a:r>
            <a:r>
              <a:rPr lang="de-DE" sz="1900" b="0" dirty="0" smtClean="0"/>
              <a:t> European </a:t>
            </a:r>
            <a:r>
              <a:rPr lang="de-DE" sz="1900" b="0" dirty="0" err="1" smtClean="0"/>
              <a:t>strategy</a:t>
            </a:r>
            <a:r>
              <a:rPr lang="de-DE" sz="1900" b="0" dirty="0" smtClean="0"/>
              <a:t> due ~2020 </a:t>
            </a:r>
            <a:r>
              <a:rPr lang="de-DE" sz="1900" b="0" dirty="0" smtClean="0">
                <a:sym typeface="Wingdings"/>
              </a:rPr>
              <a:t> </a:t>
            </a:r>
            <a:r>
              <a:rPr lang="de-DE" sz="1900" b="0" dirty="0" err="1" smtClean="0">
                <a:sym typeface="Wingdings"/>
              </a:rPr>
              <a:t>implications</a:t>
            </a:r>
            <a:r>
              <a:rPr lang="de-DE" sz="1900" b="0" dirty="0" smtClean="0">
                <a:sym typeface="Wingdings"/>
              </a:rPr>
              <a:t> </a:t>
            </a:r>
            <a:r>
              <a:rPr lang="de-DE" sz="1900" b="0" dirty="0" err="1" smtClean="0">
                <a:sym typeface="Wingdings"/>
              </a:rPr>
              <a:t>for</a:t>
            </a:r>
            <a:r>
              <a:rPr lang="de-DE" sz="1900" b="0" dirty="0" smtClean="0">
                <a:sym typeface="Wingdings"/>
              </a:rPr>
              <a:t> </a:t>
            </a:r>
            <a:r>
              <a:rPr lang="de-DE" sz="1900" b="0" dirty="0" err="1" smtClean="0">
                <a:sym typeface="Wingdings"/>
              </a:rPr>
              <a:t>us</a:t>
            </a:r>
            <a:r>
              <a:rPr lang="de-DE" sz="1900" b="0" dirty="0" smtClean="0">
                <a:sym typeface="Wingdings"/>
              </a:rPr>
              <a:t>!</a:t>
            </a:r>
            <a:endParaRPr lang="de-DE" sz="1900" b="0" dirty="0"/>
          </a:p>
        </p:txBody>
      </p:sp>
    </p:spTree>
    <p:extLst>
      <p:ext uri="{BB962C8B-B14F-4D97-AF65-F5344CB8AC3E}">
        <p14:creationId xmlns:p14="http://schemas.microsoft.com/office/powerpoint/2010/main" val="23492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Strategies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dirty="0" err="1" smtClean="0">
                <a:ea typeface="ＭＳ Ｐゴシック" pitchFamily="34" charset="-128"/>
              </a:rPr>
              <a:t>and</a:t>
            </a:r>
            <a:r>
              <a:rPr lang="de-DE" dirty="0" smtClean="0">
                <a:ea typeface="ＭＳ Ｐゴシック" pitchFamily="34" charset="-128"/>
              </a:rPr>
              <a:t> </a:t>
            </a:r>
            <a:r>
              <a:rPr lang="de-DE" dirty="0" err="1" smtClean="0">
                <a:ea typeface="ＭＳ Ｐゴシック" pitchFamily="34" charset="-128"/>
              </a:rPr>
              <a:t>roadmaps</a:t>
            </a:r>
            <a:endParaRPr lang="de-DE" sz="3000" b="1" dirty="0" smtClean="0">
              <a:solidFill>
                <a:srgbClr val="00A6EB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de-DE" sz="1800" dirty="0" err="1" smtClean="0">
                <a:solidFill>
                  <a:srgbClr val="F29F00"/>
                </a:solidFill>
              </a:rPr>
              <a:t>Discussions</a:t>
            </a:r>
            <a:r>
              <a:rPr lang="de-DE" sz="1800" dirty="0" smtClean="0">
                <a:solidFill>
                  <a:srgbClr val="F29F00"/>
                </a:solidFill>
              </a:rPr>
              <a:t> in Germany </a:t>
            </a:r>
            <a:r>
              <a:rPr lang="de-DE" sz="1800" dirty="0" err="1" smtClean="0">
                <a:solidFill>
                  <a:srgbClr val="F29F00"/>
                </a:solidFill>
              </a:rPr>
              <a:t>with</a:t>
            </a:r>
            <a:r>
              <a:rPr lang="de-DE" sz="1800" dirty="0" smtClean="0">
                <a:solidFill>
                  <a:srgbClr val="F29F00"/>
                </a:solidFill>
              </a:rPr>
              <a:t> KET, KAT, </a:t>
            </a:r>
            <a:r>
              <a:rPr lang="de-DE" sz="1800" dirty="0" err="1" smtClean="0">
                <a:solidFill>
                  <a:srgbClr val="F29F00"/>
                </a:solidFill>
              </a:rPr>
              <a:t>KHuK</a:t>
            </a:r>
            <a:r>
              <a:rPr lang="de-DE" sz="1800" dirty="0" smtClean="0">
                <a:solidFill>
                  <a:srgbClr val="F29F00"/>
                </a:solidFill>
              </a:rPr>
              <a:t>, </a:t>
            </a:r>
            <a:r>
              <a:rPr lang="de-DE" sz="1800" dirty="0" err="1" smtClean="0">
                <a:solidFill>
                  <a:srgbClr val="F29F00"/>
                </a:solidFill>
              </a:rPr>
              <a:t>and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within</a:t>
            </a:r>
            <a:r>
              <a:rPr lang="de-DE" sz="1800" dirty="0" smtClean="0">
                <a:solidFill>
                  <a:srgbClr val="F29F00"/>
                </a:solidFill>
              </a:rPr>
              <a:t> DESY</a:t>
            </a:r>
            <a:endParaRPr lang="de-DE" sz="1800" dirty="0">
              <a:solidFill>
                <a:srgbClr val="F29F00"/>
              </a:solidFill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51520" y="1052736"/>
            <a:ext cx="8496944" cy="541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079500" indent="-10795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563" indent="-182563">
              <a:spcBef>
                <a:spcPct val="50000"/>
              </a:spcBef>
            </a:pPr>
            <a:r>
              <a:rPr lang="de-DE" altLang="ja-JP" sz="1900" dirty="0" smtClean="0">
                <a:solidFill>
                  <a:srgbClr val="F29F00"/>
                </a:solidFill>
              </a:rPr>
              <a:t>&gt;</a:t>
            </a:r>
            <a:r>
              <a:rPr lang="de-DE" altLang="ja-JP" sz="1900" dirty="0" smtClean="0">
                <a:solidFill>
                  <a:srgbClr val="FF6600"/>
                </a:solidFill>
              </a:rPr>
              <a:t> </a:t>
            </a:r>
            <a:r>
              <a:rPr lang="en-GB" altLang="ja-JP" sz="1900" dirty="0" smtClean="0">
                <a:ea typeface="ＭＳ Ｐゴシック" pitchFamily="34" charset="-128"/>
              </a:rPr>
              <a:t>C</a:t>
            </a:r>
            <a:r>
              <a:rPr lang="en-GB" sz="1900" dirty="0" smtClean="0">
                <a:ea typeface="ＭＳ Ｐゴシック" pitchFamily="34" charset="-128"/>
              </a:rPr>
              <a:t>ommittees: series of workshops for </a:t>
            </a:r>
            <a:br>
              <a:rPr lang="en-GB" sz="1900" dirty="0" smtClean="0">
                <a:ea typeface="ＭＳ Ｐゴシック" pitchFamily="34" charset="-128"/>
              </a:rPr>
            </a:br>
            <a:r>
              <a:rPr lang="en-GB" sz="1900" dirty="0" smtClean="0">
                <a:ea typeface="ＭＳ Ｐゴシック" pitchFamily="34" charset="-128"/>
              </a:rPr>
              <a:t>consensus building; issuing statements</a:t>
            </a:r>
          </a:p>
          <a:p>
            <a:pPr marL="182563" indent="-182563">
              <a:spcBef>
                <a:spcPct val="50000"/>
              </a:spcBef>
            </a:pPr>
            <a:r>
              <a:rPr lang="de-DE" altLang="ja-JP" sz="1900" dirty="0" smtClean="0">
                <a:solidFill>
                  <a:srgbClr val="F29F00"/>
                </a:solidFill>
              </a:rPr>
              <a:t>&gt;</a:t>
            </a:r>
            <a:r>
              <a:rPr lang="de-DE" altLang="ja-JP" sz="1900" dirty="0" smtClean="0">
                <a:solidFill>
                  <a:srgbClr val="FF6600"/>
                </a:solidFill>
              </a:rPr>
              <a:t> </a:t>
            </a:r>
            <a:r>
              <a:rPr lang="en-GB" altLang="ja-JP" sz="1900" dirty="0" smtClean="0">
                <a:ea typeface="ＭＳ Ｐゴシック" pitchFamily="34" charset="-128"/>
              </a:rPr>
              <a:t>So far on future </a:t>
            </a:r>
            <a:r>
              <a:rPr lang="en-GB" altLang="ja-JP" sz="1900" dirty="0" err="1" smtClean="0">
                <a:ea typeface="ＭＳ Ｐゴシック" pitchFamily="34" charset="-128"/>
              </a:rPr>
              <a:t>e+e</a:t>
            </a:r>
            <a:r>
              <a:rPr lang="en-GB" altLang="ja-JP" sz="1900" dirty="0" smtClean="0">
                <a:ea typeface="ＭＳ Ｐゴシック" pitchFamily="34" charset="-128"/>
              </a:rPr>
              <a:t>- machines, </a:t>
            </a:r>
            <a:br>
              <a:rPr lang="en-GB" altLang="ja-JP" sz="1900" dirty="0" smtClean="0">
                <a:ea typeface="ＭＳ Ｐゴシック" pitchFamily="34" charset="-128"/>
              </a:rPr>
            </a:br>
            <a:r>
              <a:rPr lang="en-GB" altLang="ja-JP" sz="1900" dirty="0" smtClean="0">
                <a:ea typeface="ＭＳ Ｐゴシック" pitchFamily="34" charset="-128"/>
              </a:rPr>
              <a:t>soon for neutrino physics (with KAT, </a:t>
            </a:r>
            <a:r>
              <a:rPr lang="en-GB" altLang="ja-JP" sz="1900" dirty="0" err="1" smtClean="0">
                <a:ea typeface="ＭＳ Ｐゴシック" pitchFamily="34" charset="-128"/>
              </a:rPr>
              <a:t>KHuK</a:t>
            </a:r>
            <a:r>
              <a:rPr lang="en-GB" altLang="ja-JP" sz="1900" dirty="0" smtClean="0">
                <a:ea typeface="ＭＳ Ｐゴシック" pitchFamily="34" charset="-128"/>
              </a:rPr>
              <a:t>)</a:t>
            </a:r>
          </a:p>
          <a:p>
            <a:pPr marL="182563" indent="-182563">
              <a:spcBef>
                <a:spcPct val="50000"/>
              </a:spcBef>
            </a:pPr>
            <a:r>
              <a:rPr lang="en-GB" sz="1900" dirty="0" smtClean="0">
                <a:ea typeface="ＭＳ Ｐゴシック" pitchFamily="34" charset="-128"/>
              </a:rPr>
              <a:t/>
            </a:r>
            <a:br>
              <a:rPr lang="en-GB" sz="1900" dirty="0" smtClean="0">
                <a:ea typeface="ＭＳ Ｐゴシック" pitchFamily="34" charset="-128"/>
              </a:rPr>
            </a:br>
            <a:endParaRPr lang="en-GB" sz="1900" dirty="0" smtClean="0">
              <a:ea typeface="ＭＳ Ｐゴシック" pitchFamily="34" charset="-128"/>
            </a:endParaRPr>
          </a:p>
          <a:p>
            <a:pPr marL="182563" indent="-182563">
              <a:spcBef>
                <a:spcPct val="50000"/>
              </a:spcBef>
            </a:pPr>
            <a:endParaRPr lang="en-GB" sz="1900" dirty="0">
              <a:ea typeface="ＭＳ Ｐゴシック" pitchFamily="34" charset="-128"/>
            </a:endParaRPr>
          </a:p>
          <a:p>
            <a:pPr marL="182563" indent="-182563">
              <a:spcBef>
                <a:spcPct val="50000"/>
              </a:spcBef>
            </a:pPr>
            <a:endParaRPr lang="en-GB" sz="1900" dirty="0" smtClean="0">
              <a:ea typeface="ＭＳ Ｐゴシック" pitchFamily="34" charset="-128"/>
            </a:endParaRPr>
          </a:p>
          <a:p>
            <a:pPr marL="182563" indent="-182563">
              <a:spcBef>
                <a:spcPct val="50000"/>
              </a:spcBef>
            </a:pPr>
            <a:endParaRPr lang="en-GB" sz="1900" dirty="0">
              <a:ea typeface="ＭＳ Ｐゴシック" pitchFamily="34" charset="-128"/>
            </a:endParaRPr>
          </a:p>
          <a:p>
            <a:pPr marL="182563" indent="-182563">
              <a:spcBef>
                <a:spcPct val="50000"/>
              </a:spcBef>
            </a:pPr>
            <a:endParaRPr lang="en-GB" sz="1400" dirty="0" smtClean="0">
              <a:ea typeface="ＭＳ Ｐゴシック" pitchFamily="34" charset="-128"/>
            </a:endParaRPr>
          </a:p>
          <a:p>
            <a:pPr marL="182563" indent="-182563">
              <a:spcBef>
                <a:spcPct val="50000"/>
              </a:spcBef>
            </a:pPr>
            <a:endParaRPr lang="en-GB" sz="1400" dirty="0">
              <a:ea typeface="ＭＳ Ｐゴシック" pitchFamily="34" charset="-128"/>
            </a:endParaRPr>
          </a:p>
          <a:p>
            <a:pPr marL="182563" indent="-182563">
              <a:spcBef>
                <a:spcPct val="50000"/>
              </a:spcBef>
            </a:pPr>
            <a:endParaRPr lang="en-GB" sz="1900" dirty="0">
              <a:ea typeface="ＭＳ Ｐゴシック" pitchFamily="34" charset="-128"/>
            </a:endParaRPr>
          </a:p>
          <a:p>
            <a:pPr marL="182563" indent="-182563">
              <a:spcBef>
                <a:spcPct val="50000"/>
              </a:spcBef>
            </a:pPr>
            <a:r>
              <a:rPr lang="de-DE" altLang="ja-JP" sz="1900" dirty="0" smtClean="0">
                <a:solidFill>
                  <a:srgbClr val="F29F00"/>
                </a:solidFill>
              </a:rPr>
              <a:t>&gt;</a:t>
            </a:r>
            <a:r>
              <a:rPr lang="de-DE" altLang="ja-JP" sz="1900" dirty="0" smtClean="0">
                <a:solidFill>
                  <a:srgbClr val="FF6600"/>
                </a:solidFill>
              </a:rPr>
              <a:t> </a:t>
            </a:r>
            <a:r>
              <a:rPr lang="en-GB" altLang="ja-JP" sz="1900" dirty="0" smtClean="0">
                <a:ea typeface="ＭＳ Ｐゴシック" pitchFamily="34" charset="-128"/>
              </a:rPr>
              <a:t>Results will serve as input for European strategy process</a:t>
            </a:r>
          </a:p>
          <a:p>
            <a:pPr marL="182563" indent="-182563">
              <a:spcBef>
                <a:spcPct val="50000"/>
              </a:spcBef>
            </a:pPr>
            <a:r>
              <a:rPr lang="de-DE" altLang="ja-JP" sz="1900" dirty="0" smtClean="0">
                <a:solidFill>
                  <a:srgbClr val="F29F00"/>
                </a:solidFill>
              </a:rPr>
              <a:t>&gt;</a:t>
            </a:r>
            <a:r>
              <a:rPr lang="de-DE" altLang="ja-JP" sz="1900" dirty="0" smtClean="0">
                <a:solidFill>
                  <a:srgbClr val="FF6600"/>
                </a:solidFill>
              </a:rPr>
              <a:t> </a:t>
            </a:r>
            <a:r>
              <a:rPr lang="de-DE" altLang="ja-JP" sz="1900" dirty="0" smtClean="0"/>
              <a:t>In parallel: POF 4 </a:t>
            </a:r>
            <a:r>
              <a:rPr lang="de-DE" altLang="ja-JP" sz="1900" dirty="0" err="1" smtClean="0"/>
              <a:t>and</a:t>
            </a:r>
            <a:r>
              <a:rPr lang="de-DE" altLang="ja-JP" sz="1900" dirty="0" smtClean="0"/>
              <a:t> </a:t>
            </a:r>
            <a:r>
              <a:rPr lang="en-GB" altLang="ja-JP" sz="1900" dirty="0" smtClean="0">
                <a:ea typeface="ＭＳ Ｐゴシック" pitchFamily="34" charset="-128"/>
              </a:rPr>
              <a:t>DESY-internal strategy processes on the way</a:t>
            </a:r>
            <a:endParaRPr lang="en-GB" sz="1900" dirty="0">
              <a:ea typeface="ＭＳ Ｐゴシック" pitchFamily="34" charset="-128"/>
            </a:endParaRPr>
          </a:p>
        </p:txBody>
      </p:sp>
      <p:pic>
        <p:nvPicPr>
          <p:cNvPr id="7" name="Picture 6" descr="Screen Shot 2016-11-02 at 12.50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9" y="2564004"/>
            <a:ext cx="4752528" cy="2881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MPP_Plakat_e+e-Colliders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662" y="1006128"/>
            <a:ext cx="3156260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73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Plans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and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ideas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for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POF 4</a:t>
            </a: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de-DE" sz="1800" dirty="0" err="1" smtClean="0">
                <a:solidFill>
                  <a:srgbClr val="F29F00"/>
                </a:solidFill>
              </a:rPr>
              <a:t>Concentration</a:t>
            </a:r>
            <a:r>
              <a:rPr lang="de-DE" sz="1800" dirty="0" smtClean="0">
                <a:solidFill>
                  <a:srgbClr val="F29F00"/>
                </a:solidFill>
              </a:rPr>
              <a:t> on </a:t>
            </a:r>
            <a:r>
              <a:rPr lang="de-DE" sz="1800" dirty="0" err="1" smtClean="0">
                <a:solidFill>
                  <a:srgbClr val="F29F00"/>
                </a:solidFill>
              </a:rPr>
              <a:t>three</a:t>
            </a:r>
            <a:r>
              <a:rPr lang="de-DE" sz="1800" dirty="0" smtClean="0">
                <a:solidFill>
                  <a:srgbClr val="F29F00"/>
                </a:solidFill>
              </a:rPr>
              <a:t> fundamental </a:t>
            </a:r>
            <a:r>
              <a:rPr lang="de-DE" sz="1800" dirty="0" err="1" smtClean="0">
                <a:solidFill>
                  <a:srgbClr val="F29F00"/>
                </a:solidFill>
              </a:rPr>
              <a:t>questions</a:t>
            </a:r>
            <a:r>
              <a:rPr lang="de-DE" sz="1800" dirty="0" smtClean="0">
                <a:solidFill>
                  <a:srgbClr val="F29F00"/>
                </a:solidFill>
              </a:rPr>
              <a:t> ( i.e. </a:t>
            </a:r>
            <a:r>
              <a:rPr lang="de-DE" sz="1800" dirty="0" err="1" smtClean="0">
                <a:solidFill>
                  <a:srgbClr val="F29F00"/>
                </a:solidFill>
              </a:rPr>
              <a:t>subtopics</a:t>
            </a:r>
            <a:r>
              <a:rPr lang="de-DE" sz="1800" dirty="0" smtClean="0">
                <a:solidFill>
                  <a:srgbClr val="F29F00"/>
                </a:solidFill>
              </a:rPr>
              <a:t>)</a:t>
            </a:r>
            <a:endParaRPr lang="de-DE" sz="1800" dirty="0">
              <a:solidFill>
                <a:srgbClr val="F29F00"/>
              </a:solidFill>
            </a:endParaRPr>
          </a:p>
        </p:txBody>
      </p:sp>
      <p:pic>
        <p:nvPicPr>
          <p:cNvPr id="4" name="Picture 3" descr="POF4-Diagramm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76" t="24568" r="27316" b="42083"/>
          <a:stretch/>
        </p:blipFill>
        <p:spPr>
          <a:xfrm>
            <a:off x="2123728" y="980729"/>
            <a:ext cx="5472608" cy="301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OF4-Diagramm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76" t="24568" r="27316" b="14175"/>
          <a:stretch/>
        </p:blipFill>
        <p:spPr>
          <a:xfrm>
            <a:off x="2123728" y="980728"/>
            <a:ext cx="5472608" cy="5546763"/>
          </a:xfrm>
          <a:prstGeom prst="rect">
            <a:avLst/>
          </a:prstGeom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Plans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and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ideas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for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POF 4</a:t>
            </a: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de-DE" sz="1800" dirty="0" err="1" smtClean="0">
                <a:solidFill>
                  <a:srgbClr val="F29F00"/>
                </a:solidFill>
              </a:rPr>
              <a:t>Concentration</a:t>
            </a:r>
            <a:r>
              <a:rPr lang="de-DE" sz="1800" dirty="0" smtClean="0">
                <a:solidFill>
                  <a:srgbClr val="F29F00"/>
                </a:solidFill>
              </a:rPr>
              <a:t> on </a:t>
            </a:r>
            <a:r>
              <a:rPr lang="de-DE" sz="1800" dirty="0" err="1" smtClean="0">
                <a:solidFill>
                  <a:srgbClr val="F29F00"/>
                </a:solidFill>
              </a:rPr>
              <a:t>three</a:t>
            </a:r>
            <a:r>
              <a:rPr lang="de-DE" sz="1800" dirty="0" smtClean="0">
                <a:solidFill>
                  <a:srgbClr val="F29F00"/>
                </a:solidFill>
              </a:rPr>
              <a:t> fundamental </a:t>
            </a:r>
            <a:r>
              <a:rPr lang="de-DE" sz="1800" dirty="0" err="1" smtClean="0">
                <a:solidFill>
                  <a:srgbClr val="F29F00"/>
                </a:solidFill>
              </a:rPr>
              <a:t>questions</a:t>
            </a:r>
            <a:r>
              <a:rPr lang="de-DE" sz="1800" dirty="0" smtClean="0">
                <a:solidFill>
                  <a:srgbClr val="F29F00"/>
                </a:solidFill>
              </a:rPr>
              <a:t> ( i.e. </a:t>
            </a:r>
            <a:r>
              <a:rPr lang="de-DE" sz="1800" dirty="0" err="1" smtClean="0">
                <a:solidFill>
                  <a:srgbClr val="F29F00"/>
                </a:solidFill>
              </a:rPr>
              <a:t>subtopics</a:t>
            </a:r>
            <a:r>
              <a:rPr lang="de-DE" sz="1800" dirty="0" smtClean="0">
                <a:solidFill>
                  <a:srgbClr val="F29F00"/>
                </a:solidFill>
              </a:rPr>
              <a:t>)</a:t>
            </a:r>
            <a:endParaRPr lang="de-DE" sz="1800" dirty="0">
              <a:solidFill>
                <a:srgbClr val="F29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32240" y="5373216"/>
            <a:ext cx="2198607" cy="1087671"/>
            <a:chOff x="6732240" y="5373216"/>
            <a:chExt cx="2198607" cy="1087671"/>
          </a:xfrm>
        </p:grpSpPr>
        <p:sp>
          <p:nvSpPr>
            <p:cNvPr id="8" name="TextBox 7"/>
            <p:cNvSpPr txBox="1"/>
            <p:nvPr/>
          </p:nvSpPr>
          <p:spPr>
            <a:xfrm>
              <a:off x="6948264" y="5445224"/>
              <a:ext cx="1982583" cy="1015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180975" indent="-180975">
                <a:buFont typeface="Arial"/>
                <a:buChar char="•"/>
              </a:pPr>
              <a:r>
                <a:rPr lang="en-US" sz="1500" dirty="0" smtClean="0">
                  <a:latin typeface="Arial"/>
                  <a:cs typeface="Arial"/>
                </a:rPr>
                <a:t>Strategic planning</a:t>
              </a:r>
            </a:p>
            <a:p>
              <a:pPr marL="180975" indent="-180975">
                <a:buFont typeface="Arial"/>
                <a:buChar char="•"/>
              </a:pPr>
              <a:r>
                <a:rPr lang="en-US" sz="1500" dirty="0" smtClean="0">
                  <a:latin typeface="Arial"/>
                  <a:cs typeface="Arial"/>
                </a:rPr>
                <a:t>Contributions to </a:t>
              </a:r>
              <a:br>
                <a:rPr lang="en-US" sz="1500" dirty="0" smtClean="0">
                  <a:latin typeface="Arial"/>
                  <a:cs typeface="Arial"/>
                </a:rPr>
              </a:br>
              <a:r>
                <a:rPr lang="en-US" sz="1500" dirty="0" smtClean="0">
                  <a:latin typeface="Arial"/>
                  <a:cs typeface="Arial"/>
                </a:rPr>
                <a:t>commissioning + </a:t>
              </a:r>
              <a:br>
                <a:rPr lang="en-US" sz="1500" dirty="0" smtClean="0">
                  <a:latin typeface="Arial"/>
                  <a:cs typeface="Arial"/>
                </a:rPr>
              </a:br>
              <a:r>
                <a:rPr lang="en-US" sz="1500" dirty="0" smtClean="0">
                  <a:latin typeface="Arial"/>
                  <a:cs typeface="Arial"/>
                </a:rPr>
                <a:t>operations</a:t>
              </a:r>
              <a:endParaRPr lang="en-US" sz="1500" dirty="0">
                <a:latin typeface="Arial"/>
                <a:cs typeface="Arial"/>
              </a:endParaRPr>
            </a:p>
          </p:txBody>
        </p:sp>
        <p:cxnSp>
          <p:nvCxnSpPr>
            <p:cNvPr id="9" name="Straight Arrow Connector 8"/>
            <p:cNvCxnSpPr>
              <a:stCxn id="8" idx="1"/>
            </p:cNvCxnSpPr>
            <p:nvPr/>
          </p:nvCxnSpPr>
          <p:spPr>
            <a:xfrm flipH="1" flipV="1">
              <a:off x="6732240" y="5373216"/>
              <a:ext cx="216024" cy="57984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6660232" y="3140968"/>
            <a:ext cx="2307915" cy="1872208"/>
            <a:chOff x="5311563" y="4647923"/>
            <a:chExt cx="2307915" cy="1872208"/>
          </a:xfrm>
        </p:grpSpPr>
        <p:sp>
          <p:nvSpPr>
            <p:cNvPr id="11" name="TextBox 10"/>
            <p:cNvSpPr txBox="1"/>
            <p:nvPr/>
          </p:nvSpPr>
          <p:spPr>
            <a:xfrm>
              <a:off x="5311563" y="4647923"/>
              <a:ext cx="2307915" cy="5539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180975" indent="-180975">
                <a:buFont typeface="Arial"/>
                <a:buChar char="•"/>
              </a:pPr>
              <a:r>
                <a:rPr lang="en-US" sz="1500" dirty="0" smtClean="0">
                  <a:latin typeface="Arial"/>
                  <a:cs typeface="Arial"/>
                </a:rPr>
                <a:t>Design, construction, </a:t>
              </a:r>
              <a:br>
                <a:rPr lang="en-US" sz="1500" dirty="0" smtClean="0">
                  <a:latin typeface="Arial"/>
                  <a:cs typeface="Arial"/>
                </a:rPr>
              </a:br>
              <a:r>
                <a:rPr lang="en-US" sz="1500" dirty="0" smtClean="0">
                  <a:latin typeface="Arial"/>
                  <a:cs typeface="Arial"/>
                </a:rPr>
                <a:t>operation, exploitation</a:t>
              </a:r>
              <a:endParaRPr lang="en-US" sz="1500" dirty="0">
                <a:latin typeface="Arial"/>
                <a:cs typeface="Arial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5383571" y="5201921"/>
              <a:ext cx="1116276" cy="131821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07504" y="4797152"/>
            <a:ext cx="2808312" cy="1477328"/>
            <a:chOff x="5374430" y="4341834"/>
            <a:chExt cx="2808312" cy="1477328"/>
          </a:xfrm>
        </p:grpSpPr>
        <p:sp>
          <p:nvSpPr>
            <p:cNvPr id="14" name="TextBox 13"/>
            <p:cNvSpPr txBox="1"/>
            <p:nvPr/>
          </p:nvSpPr>
          <p:spPr>
            <a:xfrm>
              <a:off x="5374430" y="4341834"/>
              <a:ext cx="2251023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180975" indent="-180975">
                <a:buFont typeface="Arial"/>
                <a:buChar char="•"/>
              </a:pPr>
              <a:r>
                <a:rPr lang="en-US" sz="1500" dirty="0">
                  <a:latin typeface="Arial"/>
                  <a:cs typeface="Arial"/>
                </a:rPr>
                <a:t>Grid &amp; </a:t>
              </a:r>
              <a:r>
                <a:rPr lang="en-US" sz="1500" dirty="0" smtClean="0">
                  <a:latin typeface="Arial"/>
                  <a:cs typeface="Arial"/>
                </a:rPr>
                <a:t>cloud</a:t>
              </a:r>
              <a:endParaRPr lang="en-US" sz="1500" dirty="0">
                <a:latin typeface="Arial"/>
                <a:cs typeface="Arial"/>
              </a:endParaRPr>
            </a:p>
            <a:p>
              <a:pPr marL="180975" indent="-180975">
                <a:buFont typeface="Arial"/>
                <a:buChar char="•"/>
              </a:pPr>
              <a:r>
                <a:rPr lang="en-US" sz="1500" dirty="0">
                  <a:latin typeface="Arial"/>
                  <a:cs typeface="Arial"/>
                </a:rPr>
                <a:t>HPC exploitation</a:t>
              </a:r>
            </a:p>
            <a:p>
              <a:pPr marL="180975" indent="-180975">
                <a:buFont typeface="Arial"/>
                <a:buChar char="•"/>
              </a:pPr>
              <a:r>
                <a:rPr lang="en-US" sz="1500" dirty="0">
                  <a:latin typeface="Arial"/>
                  <a:cs typeface="Arial"/>
                </a:rPr>
                <a:t>Generic, low-level and application </a:t>
              </a:r>
              <a:r>
                <a:rPr lang="en-US" sz="1500" dirty="0" smtClean="0">
                  <a:latin typeface="Arial"/>
                  <a:cs typeface="Arial"/>
                </a:rPr>
                <a:t>software</a:t>
              </a:r>
            </a:p>
            <a:p>
              <a:pPr marL="180975" indent="-180975">
                <a:buFont typeface="Arial"/>
                <a:buChar char="•"/>
              </a:pPr>
              <a:r>
                <a:rPr lang="en-US" sz="1500" dirty="0" smtClean="0">
                  <a:latin typeface="Arial"/>
                  <a:cs typeface="Arial"/>
                </a:rPr>
                <a:t>Big data solutions</a:t>
              </a:r>
            </a:p>
            <a:p>
              <a:pPr marL="180975" indent="-180975">
                <a:buFont typeface="Arial"/>
                <a:buChar char="•"/>
              </a:pPr>
              <a:r>
                <a:rPr lang="en-US" sz="1500" dirty="0" smtClean="0">
                  <a:latin typeface="Arial"/>
                  <a:cs typeface="Arial"/>
                </a:rPr>
                <a:t>Data analytics</a:t>
              </a:r>
              <a:endParaRPr lang="en-US" sz="1500" dirty="0">
                <a:latin typeface="Arial"/>
                <a:cs typeface="Arial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7606678" y="5781994"/>
              <a:ext cx="576064" cy="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95536" y="2691580"/>
            <a:ext cx="2592288" cy="1745532"/>
            <a:chOff x="5228668" y="4048947"/>
            <a:chExt cx="2592288" cy="1745532"/>
          </a:xfrm>
        </p:grpSpPr>
        <p:sp>
          <p:nvSpPr>
            <p:cNvPr id="17" name="TextBox 16"/>
            <p:cNvSpPr txBox="1"/>
            <p:nvPr/>
          </p:nvSpPr>
          <p:spPr>
            <a:xfrm>
              <a:off x="5228668" y="4048947"/>
              <a:ext cx="1656184" cy="1015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180975" indent="-180975">
                <a:buFont typeface="Arial"/>
                <a:buChar char="•"/>
              </a:pPr>
              <a:r>
                <a:rPr lang="en-US" sz="1500" dirty="0" smtClean="0">
                  <a:latin typeface="Arial"/>
                  <a:cs typeface="Arial"/>
                </a:rPr>
                <a:t>Support</a:t>
              </a:r>
            </a:p>
            <a:p>
              <a:pPr marL="180975" indent="-180975">
                <a:buFont typeface="Arial"/>
                <a:buChar char="•"/>
              </a:pPr>
              <a:r>
                <a:rPr lang="en-US" sz="1500" dirty="0" smtClean="0">
                  <a:latin typeface="Arial"/>
                  <a:cs typeface="Arial"/>
                </a:rPr>
                <a:t>Guidance</a:t>
              </a:r>
            </a:p>
            <a:p>
              <a:pPr marL="180975" indent="-180975">
                <a:buFont typeface="Arial"/>
                <a:buChar char="•"/>
              </a:pPr>
              <a:r>
                <a:rPr lang="en-US" sz="1500" dirty="0" smtClean="0">
                  <a:latin typeface="Arial"/>
                  <a:cs typeface="Arial"/>
                </a:rPr>
                <a:t>Interpretation</a:t>
              </a:r>
            </a:p>
            <a:p>
              <a:pPr marL="180975" indent="-180975">
                <a:buFont typeface="Arial"/>
                <a:buChar char="•"/>
              </a:pPr>
              <a:r>
                <a:rPr lang="en-US" sz="1500" dirty="0" smtClean="0">
                  <a:latin typeface="Arial"/>
                  <a:cs typeface="Arial"/>
                </a:rPr>
                <a:t>New directions</a:t>
              </a:r>
              <a:endParaRPr lang="en-US" sz="1500" dirty="0">
                <a:latin typeface="Arial"/>
                <a:cs typeface="Arial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6884852" y="4858375"/>
              <a:ext cx="936104" cy="93610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88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Outline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51520" y="714182"/>
            <a:ext cx="8640960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079500" indent="-10795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563" indent="-182563">
              <a:spcBef>
                <a:spcPct val="50000"/>
              </a:spcBef>
            </a:pPr>
            <a:r>
              <a:rPr lang="de-DE" altLang="ja-JP" sz="1900" dirty="0" smtClean="0">
                <a:solidFill>
                  <a:srgbClr val="F29F00"/>
                </a:solidFill>
              </a:rPr>
              <a:t>&gt;</a:t>
            </a:r>
            <a:r>
              <a:rPr lang="de-DE" altLang="ja-JP" sz="1900" dirty="0" smtClean="0">
                <a:solidFill>
                  <a:srgbClr val="FF6600"/>
                </a:solidFill>
              </a:rPr>
              <a:t> </a:t>
            </a:r>
            <a:r>
              <a:rPr lang="en-GB" sz="1900" dirty="0" smtClean="0">
                <a:ea typeface="ＭＳ Ｐゴシック" pitchFamily="34" charset="-128"/>
              </a:rPr>
              <a:t>Reminder: the POF 3 topic “Fundamental Particles and Forces”</a:t>
            </a:r>
          </a:p>
          <a:p>
            <a:pPr marL="182563" indent="-182563">
              <a:spcBef>
                <a:spcPct val="50000"/>
              </a:spcBef>
            </a:pPr>
            <a:r>
              <a:rPr lang="de-DE" altLang="ja-JP" sz="1900" dirty="0" smtClean="0">
                <a:solidFill>
                  <a:srgbClr val="F29F00"/>
                </a:solidFill>
              </a:rPr>
              <a:t>&gt;</a:t>
            </a:r>
            <a:r>
              <a:rPr lang="de-DE" altLang="ja-JP" sz="1900" dirty="0" smtClean="0">
                <a:solidFill>
                  <a:srgbClr val="FF6600"/>
                </a:solidFill>
              </a:rPr>
              <a:t> </a:t>
            </a:r>
            <a:r>
              <a:rPr lang="en-GB" altLang="ja-JP" sz="1900" dirty="0" smtClean="0">
                <a:ea typeface="ＭＳ Ｐゴシック" pitchFamily="34" charset="-128"/>
              </a:rPr>
              <a:t>POF 3 highlights from particle physics</a:t>
            </a:r>
          </a:p>
          <a:p>
            <a:pPr marL="182563" indent="-182563">
              <a:spcBef>
                <a:spcPct val="50000"/>
              </a:spcBef>
            </a:pPr>
            <a:r>
              <a:rPr lang="de-DE" altLang="ja-JP" sz="1900" dirty="0" smtClean="0">
                <a:solidFill>
                  <a:srgbClr val="F29F00"/>
                </a:solidFill>
              </a:rPr>
              <a:t>&gt;</a:t>
            </a:r>
            <a:r>
              <a:rPr lang="de-DE" altLang="ja-JP" sz="1900" dirty="0" smtClean="0">
                <a:solidFill>
                  <a:srgbClr val="FF6600"/>
                </a:solidFill>
              </a:rPr>
              <a:t> </a:t>
            </a:r>
            <a:r>
              <a:rPr lang="en-GB" sz="1900" dirty="0" smtClean="0">
                <a:ea typeface="ＭＳ Ｐゴシック" pitchFamily="34" charset="-128"/>
              </a:rPr>
              <a:t>Roadmaps </a:t>
            </a:r>
            <a:r>
              <a:rPr lang="en-GB" sz="1900" dirty="0">
                <a:ea typeface="ＭＳ Ｐゴシック" pitchFamily="34" charset="-128"/>
              </a:rPr>
              <a:t>and </a:t>
            </a:r>
            <a:r>
              <a:rPr lang="en-GB" sz="1900" dirty="0" smtClean="0">
                <a:ea typeface="ＭＳ Ｐゴシック" pitchFamily="34" charset="-128"/>
              </a:rPr>
              <a:t>strategies</a:t>
            </a:r>
          </a:p>
          <a:p>
            <a:pPr marL="182563" indent="-182563">
              <a:spcBef>
                <a:spcPct val="50000"/>
              </a:spcBef>
            </a:pPr>
            <a:r>
              <a:rPr lang="de-DE" altLang="ja-JP" sz="1900" dirty="0" smtClean="0">
                <a:solidFill>
                  <a:srgbClr val="F29F00"/>
                </a:solidFill>
              </a:rPr>
              <a:t>&gt;</a:t>
            </a:r>
            <a:r>
              <a:rPr lang="de-DE" altLang="ja-JP" sz="1900" dirty="0" smtClean="0">
                <a:solidFill>
                  <a:srgbClr val="FF6600"/>
                </a:solidFill>
              </a:rPr>
              <a:t> </a:t>
            </a:r>
            <a:r>
              <a:rPr lang="en-GB" altLang="ja-JP" sz="1900" dirty="0" smtClean="0">
                <a:ea typeface="ＭＳ Ｐゴシック" pitchFamily="34" charset="-128"/>
              </a:rPr>
              <a:t>Plans and ideas for POF 4</a:t>
            </a:r>
            <a:endParaRPr lang="en-GB" sz="1900" dirty="0">
              <a:ea typeface="ＭＳ Ｐゴシック" pitchFamily="34" charset="-128"/>
            </a:endParaRPr>
          </a:p>
          <a:p>
            <a:pPr marL="182563" indent="-182563">
              <a:spcBef>
                <a:spcPct val="50000"/>
              </a:spcBef>
            </a:pPr>
            <a:endParaRPr lang="en-GB" sz="19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23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F4-Text-v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6833" r="7361" b="38993"/>
          <a:stretch/>
        </p:blipFill>
        <p:spPr>
          <a:xfrm>
            <a:off x="72008" y="1124744"/>
            <a:ext cx="8964488" cy="4248472"/>
          </a:xfrm>
          <a:prstGeom prst="rect">
            <a:avLst/>
          </a:prstGeom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Plans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and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ideas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for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POF 4</a:t>
            </a: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de-DE" sz="1800" dirty="0" err="1" smtClean="0">
                <a:solidFill>
                  <a:srgbClr val="F29F00"/>
                </a:solidFill>
              </a:rPr>
              <a:t>Elementary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particle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physics</a:t>
            </a:r>
            <a:r>
              <a:rPr lang="de-DE" sz="1800" dirty="0" smtClean="0">
                <a:solidFill>
                  <a:srgbClr val="F29F00"/>
                </a:solidFill>
              </a:rPr>
              <a:t> in Helmholtz in POF4 in 22 </a:t>
            </a:r>
            <a:r>
              <a:rPr lang="de-DE" sz="1800" dirty="0" err="1" smtClean="0">
                <a:solidFill>
                  <a:srgbClr val="F29F00"/>
                </a:solidFill>
              </a:rPr>
              <a:t>lines</a:t>
            </a:r>
            <a:endParaRPr lang="de-DE" sz="1800" dirty="0">
              <a:solidFill>
                <a:srgbClr val="F29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9790145">
            <a:off x="1177667" y="2952132"/>
            <a:ext cx="6571230" cy="584776"/>
          </a:xfrm>
          <a:prstGeom prst="rect">
            <a:avLst/>
          </a:prstGeom>
          <a:solidFill>
            <a:srgbClr val="00A6EB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Input for Matter strategy document!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66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Plans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and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ideas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for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POF 4</a:t>
            </a: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en-US" sz="1800" dirty="0" smtClean="0">
                <a:solidFill>
                  <a:srgbClr val="F29F00"/>
                </a:solidFill>
              </a:rPr>
              <a:t>Tackling fundamental questions - m</a:t>
            </a:r>
            <a:r>
              <a:rPr lang="de-DE" sz="1800" dirty="0" err="1" smtClean="0">
                <a:solidFill>
                  <a:srgbClr val="F29F00"/>
                </a:solidFill>
              </a:rPr>
              <a:t>any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options</a:t>
            </a:r>
            <a:r>
              <a:rPr lang="de-DE" sz="1800" dirty="0" smtClean="0">
                <a:solidFill>
                  <a:srgbClr val="F29F00"/>
                </a:solidFill>
              </a:rPr>
              <a:t>!</a:t>
            </a:r>
            <a:endParaRPr lang="de-DE" sz="1800" dirty="0">
              <a:solidFill>
                <a:srgbClr val="F29F00"/>
              </a:solidFill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79512" y="6165304"/>
            <a:ext cx="82809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079500" indent="-10795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7800" indent="-177800">
              <a:spcBef>
                <a:spcPct val="50000"/>
              </a:spcBef>
            </a:pPr>
            <a:r>
              <a:rPr lang="de-DE" altLang="ja-JP" sz="1600" dirty="0" smtClean="0">
                <a:solidFill>
                  <a:srgbClr val="F29F00"/>
                </a:solidFill>
              </a:rPr>
              <a:t>&gt;</a:t>
            </a:r>
            <a:r>
              <a:rPr lang="de-DE" altLang="ja-JP" sz="1600" dirty="0" smtClean="0">
                <a:solidFill>
                  <a:srgbClr val="FF6600"/>
                </a:solidFill>
              </a:rPr>
              <a:t> </a:t>
            </a:r>
            <a:r>
              <a:rPr lang="en-US" sz="1600" dirty="0" smtClean="0">
                <a:ea typeface="ＭＳ Ｐゴシック" pitchFamily="34" charset="-128"/>
              </a:rPr>
              <a:t>Will decide together with national and international partners!</a:t>
            </a:r>
            <a:endParaRPr lang="en-GB" sz="1600" dirty="0">
              <a:ea typeface="ＭＳ Ｐゴシック" pitchFamily="34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09133" y="908720"/>
            <a:ext cx="6874934" cy="5249335"/>
            <a:chOff x="1109133" y="1007532"/>
            <a:chExt cx="6874934" cy="5249335"/>
          </a:xfrm>
        </p:grpSpPr>
        <p:pic>
          <p:nvPicPr>
            <p:cNvPr id="7" name="Picture 6" descr="road-ahead-graphic-full.pdf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15" t="1799" r="2382" b="2621"/>
            <a:stretch/>
          </p:blipFill>
          <p:spPr>
            <a:xfrm>
              <a:off x="1109133" y="1007532"/>
              <a:ext cx="6874934" cy="5249335"/>
            </a:xfrm>
            <a:prstGeom prst="rect">
              <a:avLst/>
            </a:prstGeom>
            <a:solidFill>
              <a:srgbClr val="00A5EB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566320" y="5837141"/>
              <a:ext cx="2360769" cy="369332"/>
            </a:xfrm>
            <a:prstGeom prst="rect">
              <a:avLst/>
            </a:prstGeom>
            <a:solidFill>
              <a:srgbClr val="00A5EB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N. Walker, ICHEP ‘14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078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Set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for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POF 4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9512" y="173982"/>
            <a:ext cx="8568952" cy="6100579"/>
            <a:chOff x="179512" y="173982"/>
            <a:chExt cx="8568952" cy="61005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89" r="10796"/>
            <a:stretch/>
          </p:blipFill>
          <p:spPr>
            <a:xfrm>
              <a:off x="4572000" y="173982"/>
              <a:ext cx="4176464" cy="34710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 descr="2_eng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1196752"/>
              <a:ext cx="367240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 descr="Screen Shot 2016-12-07 at 12.00.09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6244" y="3933056"/>
              <a:ext cx="5392714" cy="23415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3995936" y="2060848"/>
              <a:ext cx="903087" cy="1477328"/>
            </a:xfrm>
            <a:prstGeom prst="rect">
              <a:avLst/>
            </a:prstGeom>
            <a:solidFill>
              <a:srgbClr val="00A6EB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Theory</a:t>
              </a:r>
              <a:b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</a:br>
              <a:endParaRPr lang="en-US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Belle II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LHC</a:t>
              </a:r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401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Options: ILC?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5536" y="1340768"/>
            <a:ext cx="8519937" cy="4429656"/>
            <a:chOff x="395536" y="1340768"/>
            <a:chExt cx="8519937" cy="4429656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340768"/>
              <a:ext cx="8383287" cy="4032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871050" y="4293096"/>
              <a:ext cx="3044423" cy="1477328"/>
            </a:xfrm>
            <a:prstGeom prst="rect">
              <a:avLst/>
            </a:prstGeom>
            <a:solidFill>
              <a:srgbClr val="00A6EB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ILC </a:t>
              </a:r>
              <a:r>
                <a:rPr lang="mr-IN" dirty="0" smtClean="0">
                  <a:solidFill>
                    <a:srgbClr val="FFFFFF"/>
                  </a:solidFill>
                </a:rPr>
                <a:t>–</a:t>
              </a:r>
              <a:r>
                <a:rPr lang="en-US" dirty="0" smtClean="0">
                  <a:solidFill>
                    <a:srgbClr val="FFFFFF"/>
                  </a:solidFill>
                </a:rPr>
                <a:t> a 30+ km linear 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dirty="0" smtClean="0">
                  <a:solidFill>
                    <a:srgbClr val="FFFFFF"/>
                  </a:solidFill>
                </a:rPr>
                <a:t>accelerator for precision 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dirty="0" smtClean="0">
                  <a:solidFill>
                    <a:srgbClr val="FFFFFF"/>
                  </a:solidFill>
                </a:rPr>
                <a:t>physics and searches?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dirty="0" smtClean="0">
                  <a:solidFill>
                    <a:srgbClr val="FFFFFF"/>
                  </a:solidFill>
                </a:rPr>
                <a:t/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dirty="0" smtClean="0">
                  <a:solidFill>
                    <a:srgbClr val="FFFFFF"/>
                  </a:solidFill>
                </a:rPr>
                <a:t>Decision in Japan around 2018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Options: FCC?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20494" y="675516"/>
            <a:ext cx="7639938" cy="5633804"/>
            <a:chOff x="820494" y="675516"/>
            <a:chExt cx="7639938" cy="5633804"/>
          </a:xfrm>
        </p:grpSpPr>
        <p:grpSp>
          <p:nvGrpSpPr>
            <p:cNvPr id="13" name="Group 12"/>
            <p:cNvGrpSpPr/>
            <p:nvPr/>
          </p:nvGrpSpPr>
          <p:grpSpPr>
            <a:xfrm>
              <a:off x="820494" y="675516"/>
              <a:ext cx="7639938" cy="5633804"/>
              <a:chOff x="820494" y="675516"/>
              <a:chExt cx="7639938" cy="5633804"/>
            </a:xfrm>
          </p:grpSpPr>
          <p:pic>
            <p:nvPicPr>
              <p:cNvPr id="19" name="Picture 18" descr="100km_schema_b.pdf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0494" y="675516"/>
                <a:ext cx="7639938" cy="563380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5148064" y="836712"/>
                <a:ext cx="3048431" cy="923330"/>
              </a:xfrm>
              <a:prstGeom prst="rect">
                <a:avLst/>
              </a:prstGeom>
              <a:solidFill>
                <a:srgbClr val="00A6EB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</a:rPr>
                  <a:t>A Future Circular Collider</a:t>
                </a:r>
                <a:br>
                  <a:rPr lang="en-US" dirty="0" smtClean="0">
                    <a:solidFill>
                      <a:srgbClr val="FFFFFF"/>
                    </a:solidFill>
                  </a:rPr>
                </a:br>
                <a:r>
                  <a:rPr lang="en-US" dirty="0" smtClean="0">
                    <a:solidFill>
                      <a:srgbClr val="FFFFFF"/>
                    </a:solidFill>
                  </a:rPr>
                  <a:t>with 100 km circumference</a:t>
                </a:r>
                <a:br>
                  <a:rPr lang="en-US" dirty="0" smtClean="0">
                    <a:solidFill>
                      <a:srgbClr val="FFFFFF"/>
                    </a:solidFill>
                  </a:rPr>
                </a:br>
                <a:r>
                  <a:rPr lang="en-US" dirty="0" smtClean="0">
                    <a:solidFill>
                      <a:srgbClr val="FFFFFF"/>
                    </a:solidFill>
                  </a:rPr>
                  <a:t>for 100 </a:t>
                </a:r>
                <a:r>
                  <a:rPr lang="en-US" dirty="0" err="1" smtClean="0">
                    <a:solidFill>
                      <a:srgbClr val="FFFFFF"/>
                    </a:solidFill>
                  </a:rPr>
                  <a:t>TeV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 discovery physics?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899592" y="4077072"/>
              <a:ext cx="1531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  <a:latin typeface="Arial"/>
                  <a:cs typeface="Arial"/>
                </a:rPr>
                <a:t>LHC (27 km)</a:t>
              </a:r>
              <a:endParaRPr lang="en-US" b="1" dirty="0">
                <a:solidFill>
                  <a:srgbClr val="FF6600"/>
                </a:solidFill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59632" y="2852936"/>
              <a:ext cx="1659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Arial"/>
                  <a:cs typeface="Arial"/>
                </a:rPr>
                <a:t>FCC (100 km)</a:t>
              </a:r>
              <a:endParaRPr lang="en-US" b="1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Advertisement</a:t>
            </a:r>
            <a:r>
              <a:rPr lang="de-DE" dirty="0" smtClean="0"/>
              <a:t>: FCC </a:t>
            </a:r>
            <a:r>
              <a:rPr lang="de-DE" dirty="0" err="1" smtClean="0"/>
              <a:t>week</a:t>
            </a:r>
            <a:r>
              <a:rPr lang="de-DE" dirty="0" smtClean="0"/>
              <a:t> in Berlin 2017</a:t>
            </a:r>
            <a:endParaRPr lang="de-DE" dirty="0"/>
          </a:p>
        </p:txBody>
      </p:sp>
      <p:pic>
        <p:nvPicPr>
          <p:cNvPr id="6" name="Picture 5" descr="Screen Shot 2016-11-11 at 16.00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836712"/>
            <a:ext cx="7869439" cy="551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242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Options: CLIC?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67544" y="692696"/>
            <a:ext cx="8136904" cy="5759349"/>
            <a:chOff x="467544" y="692696"/>
            <a:chExt cx="8136904" cy="57593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544" y="692696"/>
              <a:ext cx="8136904" cy="575934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868144" y="5229200"/>
              <a:ext cx="2621230" cy="646331"/>
            </a:xfrm>
            <a:prstGeom prst="rect">
              <a:avLst/>
            </a:prstGeom>
            <a:solidFill>
              <a:srgbClr val="00A6EB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A Compact Linear Collider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dirty="0" smtClean="0">
                  <a:solidFill>
                    <a:srgbClr val="FFFFFF"/>
                  </a:solidFill>
                </a:rPr>
                <a:t>for highest </a:t>
              </a:r>
              <a:r>
                <a:rPr lang="en-US" dirty="0" err="1" smtClean="0">
                  <a:solidFill>
                    <a:srgbClr val="FFFFFF"/>
                  </a:solidFill>
                </a:rPr>
                <a:t>e+e</a:t>
              </a:r>
              <a:r>
                <a:rPr lang="en-US" dirty="0" smtClean="0">
                  <a:solidFill>
                    <a:srgbClr val="FFFFFF"/>
                  </a:solidFill>
                </a:rPr>
                <a:t>- energies? 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Options: CEPC?</a:t>
            </a:r>
          </a:p>
        </p:txBody>
      </p:sp>
      <p:pic>
        <p:nvPicPr>
          <p:cNvPr id="24" name="Picture 23" descr="Screen Shot 2016-12-07 at 12.09.1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20688"/>
            <a:ext cx="8748464" cy="5846581"/>
          </a:xfrm>
          <a:prstGeom prst="rect">
            <a:avLst/>
          </a:prstGeom>
        </p:spPr>
      </p:pic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2505280" cy="864096"/>
          </a:xfrm>
          <a:solidFill>
            <a:srgbClr val="00A5EB"/>
          </a:solidFill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de-DE" sz="1600" b="0" dirty="0" smtClean="0">
                <a:solidFill>
                  <a:schemeClr val="bg1"/>
                </a:solidFill>
                <a:latin typeface="Arial"/>
                <a:cs typeface="Arial"/>
              </a:rPr>
              <a:t>A 50-80 km LEP-</a:t>
            </a:r>
            <a:r>
              <a:rPr lang="de-DE" sz="1600" b="0" dirty="0" err="1" smtClean="0">
                <a:solidFill>
                  <a:schemeClr val="bg1"/>
                </a:solidFill>
                <a:latin typeface="Arial"/>
                <a:cs typeface="Arial"/>
              </a:rPr>
              <a:t>like</a:t>
            </a:r>
            <a:r>
              <a:rPr lang="de-DE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Arial"/>
                <a:cs typeface="Arial"/>
              </a:rPr>
              <a:t>e+e</a:t>
            </a:r>
            <a: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de-DE" sz="1600" dirty="0" err="1" smtClean="0">
                <a:solidFill>
                  <a:schemeClr val="bg1"/>
                </a:solidFill>
                <a:latin typeface="Arial"/>
                <a:cs typeface="Arial"/>
              </a:rPr>
              <a:t>machine</a:t>
            </a:r>
            <a: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  <a:t> in China, </a:t>
            </a:r>
            <a:r>
              <a:rPr lang="de-DE" sz="1600" dirty="0" err="1" smtClean="0">
                <a:solidFill>
                  <a:schemeClr val="bg1"/>
                </a:solidFill>
                <a:latin typeface="Arial"/>
                <a:cs typeface="Arial"/>
              </a:rPr>
              <a:t>with</a:t>
            </a:r>
            <a: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e-DE" sz="1600" dirty="0" err="1" smtClean="0">
                <a:solidFill>
                  <a:schemeClr val="bg1"/>
                </a:solidFill>
                <a:latin typeface="Arial"/>
                <a:cs typeface="Arial"/>
              </a:rPr>
              <a:t>future</a:t>
            </a:r>
            <a: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Arial"/>
                <a:cs typeface="Arial"/>
              </a:rPr>
              <a:t>options</a:t>
            </a:r>
            <a: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Arial"/>
                <a:cs typeface="Arial"/>
              </a:rPr>
              <a:t>for</a:t>
            </a:r>
            <a: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  <a:t> pp? </a:t>
            </a:r>
            <a:endParaRPr lang="de-DE" sz="1600" b="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8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Options: IAXO?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07504" y="692696"/>
            <a:ext cx="8928992" cy="5760640"/>
            <a:chOff x="0" y="548680"/>
            <a:chExt cx="9144000" cy="5904656"/>
          </a:xfrm>
        </p:grpSpPr>
        <p:sp>
          <p:nvSpPr>
            <p:cNvPr id="26" name="Rectangle 25"/>
            <p:cNvSpPr/>
            <p:nvPr/>
          </p:nvSpPr>
          <p:spPr>
            <a:xfrm>
              <a:off x="0" y="548680"/>
              <a:ext cx="9144000" cy="5904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196752"/>
              <a:ext cx="9144000" cy="431705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51520" y="5805264"/>
              <a:ext cx="3853076" cy="369332"/>
            </a:xfrm>
            <a:prstGeom prst="rect">
              <a:avLst/>
            </a:prstGeom>
            <a:solidFill>
              <a:srgbClr val="00A6EB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Or non-collider options? IAXO at DESY?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Options: DUNE?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5536" y="1340768"/>
            <a:ext cx="8383287" cy="4032448"/>
            <a:chOff x="395536" y="1340768"/>
            <a:chExt cx="8383287" cy="4032448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340768"/>
              <a:ext cx="8383287" cy="4032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156176" y="4293096"/>
              <a:ext cx="2474167" cy="923330"/>
            </a:xfrm>
            <a:prstGeom prst="rect">
              <a:avLst/>
            </a:prstGeom>
            <a:solidFill>
              <a:srgbClr val="00A6EB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ILC </a:t>
              </a:r>
              <a:r>
                <a:rPr lang="mr-IN" dirty="0" smtClean="0">
                  <a:solidFill>
                    <a:srgbClr val="FFFFFF"/>
                  </a:solidFill>
                </a:rPr>
                <a:t>–</a:t>
              </a:r>
              <a:r>
                <a:rPr lang="en-US" dirty="0" smtClean="0">
                  <a:solidFill>
                    <a:srgbClr val="FFFFFF"/>
                  </a:solidFill>
                </a:rPr>
                <a:t> a 30+ km linear 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dirty="0" smtClean="0">
                  <a:solidFill>
                    <a:srgbClr val="FFFFFF"/>
                  </a:solidFill>
                </a:rPr>
                <a:t>accelerator for precision 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dirty="0" smtClean="0">
                  <a:solidFill>
                    <a:srgbClr val="FFFFFF"/>
                  </a:solidFill>
                </a:rPr>
                <a:t>physics and searches?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0494" y="675516"/>
            <a:ext cx="7639938" cy="5633804"/>
            <a:chOff x="820494" y="675516"/>
            <a:chExt cx="7639938" cy="5633804"/>
          </a:xfrm>
        </p:grpSpPr>
        <p:grpSp>
          <p:nvGrpSpPr>
            <p:cNvPr id="13" name="Group 12"/>
            <p:cNvGrpSpPr/>
            <p:nvPr/>
          </p:nvGrpSpPr>
          <p:grpSpPr>
            <a:xfrm>
              <a:off x="820494" y="675516"/>
              <a:ext cx="7639938" cy="5633804"/>
              <a:chOff x="820494" y="675516"/>
              <a:chExt cx="7639938" cy="5633804"/>
            </a:xfrm>
          </p:grpSpPr>
          <p:pic>
            <p:nvPicPr>
              <p:cNvPr id="19" name="Picture 18" descr="100km_schema_b.pdf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0494" y="675516"/>
                <a:ext cx="7639938" cy="563380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5148064" y="836712"/>
                <a:ext cx="3048431" cy="923330"/>
              </a:xfrm>
              <a:prstGeom prst="rect">
                <a:avLst/>
              </a:prstGeom>
              <a:solidFill>
                <a:srgbClr val="00A6EB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</a:rPr>
                  <a:t>A Future Circular Collider</a:t>
                </a:r>
                <a:br>
                  <a:rPr lang="en-US" dirty="0" smtClean="0">
                    <a:solidFill>
                      <a:srgbClr val="FFFFFF"/>
                    </a:solidFill>
                  </a:rPr>
                </a:br>
                <a:r>
                  <a:rPr lang="en-US" dirty="0" smtClean="0">
                    <a:solidFill>
                      <a:srgbClr val="FFFFFF"/>
                    </a:solidFill>
                  </a:rPr>
                  <a:t>with 100 km circumference</a:t>
                </a:r>
                <a:br>
                  <a:rPr lang="en-US" dirty="0" smtClean="0">
                    <a:solidFill>
                      <a:srgbClr val="FFFFFF"/>
                    </a:solidFill>
                  </a:rPr>
                </a:br>
                <a:r>
                  <a:rPr lang="en-US" dirty="0" smtClean="0">
                    <a:solidFill>
                      <a:srgbClr val="FFFFFF"/>
                    </a:solidFill>
                  </a:rPr>
                  <a:t>for 100 </a:t>
                </a:r>
                <a:r>
                  <a:rPr lang="en-US" dirty="0" err="1" smtClean="0">
                    <a:solidFill>
                      <a:srgbClr val="FFFFFF"/>
                    </a:solidFill>
                  </a:rPr>
                  <a:t>TeV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 discovery physics?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899592" y="4077072"/>
              <a:ext cx="1531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  <a:latin typeface="Arial"/>
                  <a:cs typeface="Arial"/>
                </a:rPr>
                <a:t>LHC (27 km)</a:t>
              </a:r>
              <a:endParaRPr lang="en-US" b="1" dirty="0">
                <a:solidFill>
                  <a:srgbClr val="FF6600"/>
                </a:solidFill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59632" y="2852936"/>
              <a:ext cx="1659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Arial"/>
                  <a:cs typeface="Arial"/>
                </a:rPr>
                <a:t>FCC (100 km)</a:t>
              </a:r>
              <a:endParaRPr lang="en-US" b="1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7544" y="692696"/>
            <a:ext cx="8136904" cy="5759349"/>
            <a:chOff x="467544" y="692696"/>
            <a:chExt cx="8136904" cy="57593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544" y="692696"/>
              <a:ext cx="8136904" cy="575934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868144" y="5229200"/>
              <a:ext cx="2621230" cy="646331"/>
            </a:xfrm>
            <a:prstGeom prst="rect">
              <a:avLst/>
            </a:prstGeom>
            <a:solidFill>
              <a:srgbClr val="00A6EB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A Compact Linear Collider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dirty="0" smtClean="0">
                  <a:solidFill>
                    <a:srgbClr val="FFFFFF"/>
                  </a:solidFill>
                </a:rPr>
                <a:t>for highest </a:t>
              </a:r>
              <a:r>
                <a:rPr lang="en-US" dirty="0" err="1" smtClean="0">
                  <a:solidFill>
                    <a:srgbClr val="FFFFFF"/>
                  </a:solidFill>
                </a:rPr>
                <a:t>e+e</a:t>
              </a:r>
              <a:r>
                <a:rPr lang="en-US" dirty="0" smtClean="0">
                  <a:solidFill>
                    <a:srgbClr val="FFFFFF"/>
                  </a:solidFill>
                </a:rPr>
                <a:t>- energies? 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4" name="Picture 23" descr="Screen Shot 2016-12-07 at 12.09.1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20688"/>
            <a:ext cx="8748464" cy="5846581"/>
          </a:xfrm>
          <a:prstGeom prst="rect">
            <a:avLst/>
          </a:prstGeom>
        </p:spPr>
      </p:pic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395536" y="836712"/>
            <a:ext cx="2505280" cy="864096"/>
          </a:xfrm>
          <a:solidFill>
            <a:srgbClr val="00A5EB"/>
          </a:solidFill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de-DE" sz="1600" b="0" dirty="0" smtClean="0">
                <a:solidFill>
                  <a:schemeClr val="bg1"/>
                </a:solidFill>
                <a:latin typeface="Arial"/>
                <a:cs typeface="Arial"/>
              </a:rPr>
              <a:t>A 50-80 km LEP-</a:t>
            </a:r>
            <a:r>
              <a:rPr lang="de-DE" sz="1600" b="0" dirty="0" err="1" smtClean="0">
                <a:solidFill>
                  <a:schemeClr val="bg1"/>
                </a:solidFill>
                <a:latin typeface="Arial"/>
                <a:cs typeface="Arial"/>
              </a:rPr>
              <a:t>like</a:t>
            </a:r>
            <a:r>
              <a:rPr lang="de-DE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Arial"/>
                <a:cs typeface="Arial"/>
              </a:rPr>
              <a:t>e+e</a:t>
            </a:r>
            <a: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de-DE" sz="1600" dirty="0" err="1" smtClean="0">
                <a:solidFill>
                  <a:schemeClr val="bg1"/>
                </a:solidFill>
                <a:latin typeface="Arial"/>
                <a:cs typeface="Arial"/>
              </a:rPr>
              <a:t>machine</a:t>
            </a:r>
            <a: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  <a:t> in China, </a:t>
            </a:r>
            <a:r>
              <a:rPr lang="de-DE" sz="1600" dirty="0" err="1" smtClean="0">
                <a:solidFill>
                  <a:schemeClr val="bg1"/>
                </a:solidFill>
                <a:latin typeface="Arial"/>
                <a:cs typeface="Arial"/>
              </a:rPr>
              <a:t>with</a:t>
            </a:r>
            <a: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e-DE" sz="1600" dirty="0" err="1" smtClean="0">
                <a:solidFill>
                  <a:schemeClr val="bg1"/>
                </a:solidFill>
                <a:latin typeface="Arial"/>
                <a:cs typeface="Arial"/>
              </a:rPr>
              <a:t>future</a:t>
            </a:r>
            <a: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Arial"/>
                <a:cs typeface="Arial"/>
              </a:rPr>
              <a:t>options</a:t>
            </a:r>
            <a: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Arial"/>
                <a:cs typeface="Arial"/>
              </a:rPr>
              <a:t>for</a:t>
            </a:r>
            <a: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  <a:t> pp? </a:t>
            </a:r>
            <a:endParaRPr lang="de-DE" sz="1600" b="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548680"/>
            <a:ext cx="9144000" cy="5904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91431" y="5301208"/>
            <a:ext cx="8041009" cy="400110"/>
          </a:xfrm>
          <a:prstGeom prst="rect">
            <a:avLst/>
          </a:prstGeom>
          <a:solidFill>
            <a:srgbClr val="00A6EB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Or a </a:t>
            </a:r>
            <a:r>
              <a:rPr lang="en-US" sz="2000" dirty="0" err="1" smtClean="0">
                <a:solidFill>
                  <a:srgbClr val="FFFFFF"/>
                </a:solidFill>
              </a:rPr>
              <a:t>muon</a:t>
            </a:r>
            <a:r>
              <a:rPr lang="en-US" sz="2000" dirty="0" smtClean="0">
                <a:solidFill>
                  <a:srgbClr val="FFFFFF"/>
                </a:solidFill>
              </a:rPr>
              <a:t> collider? When will plasma </a:t>
            </a:r>
            <a:r>
              <a:rPr lang="en-US" sz="2000" dirty="0" err="1" smtClean="0">
                <a:solidFill>
                  <a:srgbClr val="FFFFFF"/>
                </a:solidFill>
              </a:rPr>
              <a:t>wakefield</a:t>
            </a:r>
            <a:r>
              <a:rPr lang="en-US" sz="2000" dirty="0" smtClean="0">
                <a:solidFill>
                  <a:srgbClr val="FFFFFF"/>
                </a:solidFill>
              </a:rPr>
              <a:t> accelerators be an option? 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8433" name="Picture 18432" descr="LBNF_Graphic_021715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340768"/>
            <a:ext cx="8928992" cy="298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Fundamental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Particles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and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Forces</a:t>
            </a: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de-DE" sz="1800" dirty="0" smtClean="0">
                <a:solidFill>
                  <a:srgbClr val="F29F00"/>
                </a:solidFill>
              </a:rPr>
              <a:t>The </a:t>
            </a:r>
            <a:r>
              <a:rPr lang="de-DE" sz="1800" dirty="0" err="1" smtClean="0">
                <a:solidFill>
                  <a:srgbClr val="F29F00"/>
                </a:solidFill>
              </a:rPr>
              <a:t>topic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smtClean="0">
                <a:solidFill>
                  <a:srgbClr val="F29F00"/>
                </a:solidFill>
              </a:rPr>
              <a:t>in </a:t>
            </a:r>
            <a:r>
              <a:rPr lang="de-DE" sz="1800" dirty="0" smtClean="0">
                <a:solidFill>
                  <a:srgbClr val="F29F00"/>
                </a:solidFill>
              </a:rPr>
              <a:t>POF 3</a:t>
            </a:r>
            <a:endParaRPr lang="de-DE" sz="1800" dirty="0">
              <a:solidFill>
                <a:srgbClr val="F29F00"/>
              </a:solidFill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51520" y="1052736"/>
            <a:ext cx="5328592" cy="536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079500" indent="-10795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7800" indent="0">
              <a:spcBef>
                <a:spcPct val="50000"/>
              </a:spcBef>
            </a:pPr>
            <a:r>
              <a:rPr lang="de-DE" altLang="ja-JP" sz="1800" dirty="0" smtClean="0">
                <a:solidFill>
                  <a:srgbClr val="F29F00"/>
                </a:solidFill>
              </a:rPr>
              <a:t>&gt;</a:t>
            </a:r>
            <a:r>
              <a:rPr lang="de-DE" altLang="ja-JP" sz="1800" dirty="0" smtClean="0">
                <a:solidFill>
                  <a:srgbClr val="FF6600"/>
                </a:solidFill>
              </a:rPr>
              <a:t> </a:t>
            </a:r>
            <a:r>
              <a:rPr lang="en-GB" altLang="ja-JP" sz="1800" dirty="0">
                <a:ea typeface="ＭＳ Ｐゴシック" pitchFamily="34" charset="-128"/>
              </a:rPr>
              <a:t>S</a:t>
            </a:r>
            <a:r>
              <a:rPr lang="en-GB" sz="1800" dirty="0" smtClean="0">
                <a:ea typeface="ＭＳ Ｐゴシック" pitchFamily="34" charset="-128"/>
              </a:rPr>
              <a:t>uccessor </a:t>
            </a:r>
            <a:r>
              <a:rPr lang="en-GB" sz="1800" dirty="0" smtClean="0">
                <a:ea typeface="ＭＳ Ｐゴシック" pitchFamily="34" charset="-128"/>
              </a:rPr>
              <a:t>of POF 2 </a:t>
            </a:r>
            <a:br>
              <a:rPr lang="en-GB" sz="1800" dirty="0" smtClean="0">
                <a:ea typeface="ＭＳ Ｐゴシック" pitchFamily="34" charset="-128"/>
              </a:rPr>
            </a:br>
            <a:r>
              <a:rPr lang="en-GB" sz="1800" dirty="0">
                <a:ea typeface="ＭＳ Ｐゴシック" pitchFamily="34" charset="-128"/>
              </a:rPr>
              <a:t> </a:t>
            </a:r>
            <a:r>
              <a:rPr lang="en-GB" sz="1800" dirty="0" smtClean="0">
                <a:ea typeface="ＭＳ Ｐゴシック" pitchFamily="34" charset="-128"/>
              </a:rPr>
              <a:t>  programme “Elementary </a:t>
            </a:r>
            <a:br>
              <a:rPr lang="en-GB" sz="1800" dirty="0" smtClean="0">
                <a:ea typeface="ＭＳ Ｐゴシック" pitchFamily="34" charset="-128"/>
              </a:rPr>
            </a:br>
            <a:r>
              <a:rPr lang="en-GB" sz="1800" dirty="0">
                <a:ea typeface="ＭＳ Ｐゴシック" pitchFamily="34" charset="-128"/>
              </a:rPr>
              <a:t> </a:t>
            </a:r>
            <a:r>
              <a:rPr lang="en-GB" sz="1800" dirty="0" smtClean="0">
                <a:ea typeface="ＭＳ Ｐゴシック" pitchFamily="34" charset="-128"/>
              </a:rPr>
              <a:t>  particle physics”</a:t>
            </a:r>
            <a:endParaRPr lang="en-GB" sz="1800" dirty="0">
              <a:solidFill>
                <a:srgbClr val="00A6EB"/>
              </a:solidFill>
              <a:ea typeface="ＭＳ Ｐゴシック" pitchFamily="34" charset="-128"/>
            </a:endParaRPr>
          </a:p>
          <a:p>
            <a:pPr marL="463550" indent="-285750">
              <a:lnSpc>
                <a:spcPct val="80000"/>
              </a:lnSpc>
              <a:spcBef>
                <a:spcPct val="50000"/>
              </a:spcBef>
              <a:buFont typeface="Wingdings" charset="0"/>
              <a:buChar char="w"/>
            </a:pPr>
            <a:r>
              <a:rPr lang="en-GB" sz="1800" dirty="0" smtClean="0">
                <a:solidFill>
                  <a:srgbClr val="00A6EB"/>
                </a:solidFill>
                <a:ea typeface="ＭＳ Ｐゴシック" pitchFamily="34" charset="-128"/>
              </a:rPr>
              <a:t>Topic speaker: </a:t>
            </a:r>
            <a:br>
              <a:rPr lang="en-GB" sz="1800" dirty="0" smtClean="0">
                <a:solidFill>
                  <a:srgbClr val="00A6EB"/>
                </a:solidFill>
                <a:ea typeface="ＭＳ Ｐゴシック" pitchFamily="34" charset="-128"/>
              </a:rPr>
            </a:br>
            <a:r>
              <a:rPr lang="en-GB" sz="1800" dirty="0" smtClean="0">
                <a:solidFill>
                  <a:srgbClr val="00A6EB"/>
                </a:solidFill>
                <a:ea typeface="ＭＳ Ｐゴシック" pitchFamily="34" charset="-128"/>
              </a:rPr>
              <a:t>Joachim </a:t>
            </a:r>
            <a:r>
              <a:rPr lang="en-GB" sz="1800" dirty="0" err="1" smtClean="0">
                <a:solidFill>
                  <a:srgbClr val="00A6EB"/>
                </a:solidFill>
                <a:ea typeface="ＭＳ Ｐゴシック" pitchFamily="34" charset="-128"/>
              </a:rPr>
              <a:t>Mnich</a:t>
            </a:r>
            <a:r>
              <a:rPr lang="en-GB" sz="1800" dirty="0" smtClean="0">
                <a:solidFill>
                  <a:srgbClr val="00A6EB"/>
                </a:solidFill>
                <a:ea typeface="ＭＳ Ｐゴシック" pitchFamily="34" charset="-128"/>
              </a:rPr>
              <a:t> (DESY)</a:t>
            </a:r>
            <a:br>
              <a:rPr lang="en-GB" sz="1800" dirty="0" smtClean="0">
                <a:solidFill>
                  <a:srgbClr val="00A6EB"/>
                </a:solidFill>
                <a:ea typeface="ＭＳ Ｐゴシック" pitchFamily="34" charset="-128"/>
              </a:rPr>
            </a:br>
            <a:r>
              <a:rPr lang="en-GB" sz="1800" dirty="0" smtClean="0">
                <a:solidFill>
                  <a:srgbClr val="00A6EB"/>
                </a:solidFill>
                <a:ea typeface="ＭＳ Ｐゴシック" pitchFamily="34" charset="-128"/>
              </a:rPr>
              <a:t>Andreas </a:t>
            </a:r>
            <a:r>
              <a:rPr lang="en-GB" sz="1800" dirty="0" err="1" smtClean="0">
                <a:solidFill>
                  <a:srgbClr val="00A6EB"/>
                </a:solidFill>
                <a:ea typeface="ＭＳ Ｐゴシック" pitchFamily="34" charset="-128"/>
              </a:rPr>
              <a:t>Heiss</a:t>
            </a:r>
            <a:r>
              <a:rPr lang="en-GB" sz="1800" dirty="0" smtClean="0">
                <a:solidFill>
                  <a:srgbClr val="00A6EB"/>
                </a:solidFill>
                <a:ea typeface="ＭＳ Ｐゴシック" pitchFamily="34" charset="-128"/>
              </a:rPr>
              <a:t> (KIT)</a:t>
            </a:r>
            <a:br>
              <a:rPr lang="en-GB" sz="1800" dirty="0" smtClean="0">
                <a:solidFill>
                  <a:srgbClr val="00A6EB"/>
                </a:solidFill>
                <a:ea typeface="ＭＳ Ｐゴシック" pitchFamily="34" charset="-128"/>
              </a:rPr>
            </a:br>
            <a:r>
              <a:rPr lang="en-GB" sz="1800" dirty="0">
                <a:solidFill>
                  <a:srgbClr val="00A6EB"/>
                </a:solidFill>
                <a:ea typeface="ＭＳ Ｐゴシック" pitchFamily="34" charset="-128"/>
              </a:rPr>
              <a:t/>
            </a:r>
            <a:br>
              <a:rPr lang="en-GB" sz="1800" dirty="0">
                <a:solidFill>
                  <a:srgbClr val="00A6EB"/>
                </a:solidFill>
                <a:ea typeface="ＭＳ Ｐゴシック" pitchFamily="34" charset="-128"/>
              </a:rPr>
            </a:br>
            <a:endParaRPr lang="en-GB" sz="1800" dirty="0" smtClean="0">
              <a:ea typeface="ＭＳ Ｐゴシック" pitchFamily="34" charset="-128"/>
            </a:endParaRPr>
          </a:p>
          <a:p>
            <a:pPr marL="182563" indent="-182563">
              <a:lnSpc>
                <a:spcPct val="80000"/>
              </a:lnSpc>
              <a:spcBef>
                <a:spcPct val="50000"/>
              </a:spcBef>
            </a:pPr>
            <a:r>
              <a:rPr lang="de-DE" altLang="ja-JP" sz="1800" dirty="0" smtClean="0">
                <a:solidFill>
                  <a:srgbClr val="F29F00"/>
                </a:solidFill>
              </a:rPr>
              <a:t>&gt;</a:t>
            </a:r>
            <a:r>
              <a:rPr lang="de-DE" altLang="ja-JP" sz="1800" dirty="0" smtClean="0">
                <a:solidFill>
                  <a:srgbClr val="FF6600"/>
                </a:solidFill>
              </a:rPr>
              <a:t> </a:t>
            </a:r>
            <a:r>
              <a:rPr lang="en-GB" sz="1800" dirty="0" smtClean="0">
                <a:ea typeface="ＭＳ Ｐゴシック" pitchFamily="34" charset="-128"/>
              </a:rPr>
              <a:t>Involved centres</a:t>
            </a:r>
            <a:endParaRPr lang="en-GB" sz="1800" dirty="0">
              <a:ea typeface="ＭＳ Ｐゴシック" pitchFamily="34" charset="-128"/>
            </a:endParaRPr>
          </a:p>
          <a:p>
            <a:pPr marL="463550" indent="-285750">
              <a:lnSpc>
                <a:spcPct val="80000"/>
              </a:lnSpc>
              <a:spcBef>
                <a:spcPct val="50000"/>
              </a:spcBef>
              <a:buFont typeface="Wingdings" charset="0"/>
              <a:buChar char="w"/>
            </a:pP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DESY</a:t>
            </a:r>
          </a:p>
          <a:p>
            <a:pPr marL="463550" indent="-285750">
              <a:lnSpc>
                <a:spcPct val="80000"/>
              </a:lnSpc>
              <a:spcBef>
                <a:spcPct val="50000"/>
              </a:spcBef>
              <a:buFont typeface="Wingdings" charset="0"/>
              <a:buChar char="w"/>
            </a:pP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KIT (theory)</a:t>
            </a:r>
            <a:b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</a:br>
            <a:endParaRPr lang="en-GB" sz="1600" dirty="0">
              <a:solidFill>
                <a:srgbClr val="00A6EB"/>
              </a:solidFill>
              <a:ea typeface="ＭＳ Ｐゴシック" pitchFamily="34" charset="-128"/>
            </a:endParaRPr>
          </a:p>
          <a:p>
            <a:pPr marL="177800" indent="-177800">
              <a:spcBef>
                <a:spcPct val="50000"/>
              </a:spcBef>
            </a:pPr>
            <a:r>
              <a:rPr lang="de-DE" altLang="ja-JP" sz="1800" dirty="0" smtClean="0">
                <a:solidFill>
                  <a:srgbClr val="F29F00"/>
                </a:solidFill>
              </a:rPr>
              <a:t>&gt;</a:t>
            </a:r>
            <a:r>
              <a:rPr lang="de-DE" altLang="ja-JP" sz="1800" dirty="0" smtClean="0">
                <a:solidFill>
                  <a:srgbClr val="FF6600"/>
                </a:solidFill>
              </a:rPr>
              <a:t> </a:t>
            </a:r>
            <a:r>
              <a:rPr lang="en-GB" sz="1800" dirty="0" smtClean="0">
                <a:ea typeface="ＭＳ Ｐゴシック" pitchFamily="34" charset="-128"/>
              </a:rPr>
              <a:t>Two LK 2 facilities: </a:t>
            </a:r>
            <a:r>
              <a:rPr lang="en-GB" sz="1800" dirty="0" err="1" smtClean="0">
                <a:ea typeface="ＭＳ Ｐゴシック" pitchFamily="34" charset="-128"/>
              </a:rPr>
              <a:t>GridKa</a:t>
            </a:r>
            <a:r>
              <a:rPr lang="en-GB" sz="1800" dirty="0" smtClean="0">
                <a:ea typeface="ＭＳ Ｐゴシック" pitchFamily="34" charset="-128"/>
              </a:rPr>
              <a:t> at KIT, Tier 2 centre at </a:t>
            </a:r>
            <a:r>
              <a:rPr lang="en-GB" sz="1800" dirty="0" smtClean="0">
                <a:ea typeface="ＭＳ Ｐゴシック" pitchFamily="34" charset="-128"/>
              </a:rPr>
              <a:t>DESY</a:t>
            </a:r>
            <a:br>
              <a:rPr lang="en-GB" sz="1800" dirty="0" smtClean="0">
                <a:ea typeface="ＭＳ Ｐゴシック" pitchFamily="34" charset="-128"/>
              </a:rPr>
            </a:br>
            <a:endParaRPr lang="en-GB" sz="1800" dirty="0">
              <a:ea typeface="ＭＳ Ｐゴシック" pitchFamily="34" charset="-128"/>
            </a:endParaRPr>
          </a:p>
          <a:p>
            <a:pPr marL="177800" indent="-177800">
              <a:lnSpc>
                <a:spcPct val="90000"/>
              </a:lnSpc>
              <a:spcBef>
                <a:spcPct val="50000"/>
              </a:spcBef>
            </a:pPr>
            <a:r>
              <a:rPr lang="de-DE" altLang="ja-JP" sz="1800" dirty="0" smtClean="0">
                <a:solidFill>
                  <a:srgbClr val="F29F00"/>
                </a:solidFill>
              </a:rPr>
              <a:t>&gt;</a:t>
            </a:r>
            <a:r>
              <a:rPr lang="de-DE" altLang="ja-JP" sz="1800" dirty="0" smtClean="0">
                <a:solidFill>
                  <a:srgbClr val="FF6600"/>
                </a:solidFill>
              </a:rPr>
              <a:t> </a:t>
            </a:r>
            <a:r>
              <a:rPr lang="en-GB" sz="1800" dirty="0" smtClean="0">
                <a:ea typeface="ＭＳ Ｐゴシック" pitchFamily="34" charset="-128"/>
              </a:rPr>
              <a:t>Helmholtz Alliance “Physics at the </a:t>
            </a:r>
            <a:r>
              <a:rPr lang="en-GB" sz="1800" dirty="0" err="1" smtClean="0">
                <a:ea typeface="ＭＳ Ｐゴシック" pitchFamily="34" charset="-128"/>
              </a:rPr>
              <a:t>Terascale</a:t>
            </a:r>
            <a:r>
              <a:rPr lang="en-GB" sz="1800" dirty="0" smtClean="0">
                <a:ea typeface="ＭＳ Ｐゴシック" pitchFamily="34" charset="-128"/>
              </a:rPr>
              <a:t>” to ensure close collaboration with universities</a:t>
            </a:r>
          </a:p>
          <a:p>
            <a:pPr marL="177800" indent="-177800">
              <a:lnSpc>
                <a:spcPct val="90000"/>
              </a:lnSpc>
              <a:spcBef>
                <a:spcPct val="50000"/>
              </a:spcBef>
            </a:pPr>
            <a:r>
              <a:rPr lang="en-GB" sz="1800" dirty="0" smtClean="0">
                <a:solidFill>
                  <a:srgbClr val="00A6EB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GB" sz="1600" dirty="0" smtClean="0">
                <a:solidFill>
                  <a:srgbClr val="00A6EB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  <a:sym typeface="Wingdings"/>
              </a:rPr>
              <a:t> </a:t>
            </a: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3 weeks ago: annual meeting with 180 </a:t>
            </a: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participants</a:t>
            </a:r>
            <a:endParaRPr lang="en-GB" sz="1600" dirty="0">
              <a:solidFill>
                <a:srgbClr val="00A6EB"/>
              </a:solidFill>
              <a:ea typeface="ＭＳ Ｐゴシック" pitchFamily="34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563888" y="692696"/>
            <a:ext cx="5184576" cy="2088232"/>
            <a:chOff x="4666984" y="810515"/>
            <a:chExt cx="4364475" cy="1722819"/>
          </a:xfrm>
        </p:grpSpPr>
        <p:pic>
          <p:nvPicPr>
            <p:cNvPr id="13" name="Picture 12" descr="Screen Shot 2015-09-22 at 10.01.0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6984" y="810515"/>
              <a:ext cx="4364475" cy="17228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 bwMode="auto">
            <a:xfrm>
              <a:off x="4747307" y="1073101"/>
              <a:ext cx="1609602" cy="203754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052634" y="1245877"/>
              <a:ext cx="1701699" cy="203754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17" name="Picture 16" descr="Screen Shot 2015-09-09 at 09.47.1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2924944"/>
            <a:ext cx="1854200" cy="1606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DESY-Logo-cyan-RGB_ger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3356992"/>
            <a:ext cx="864096" cy="8640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3501008"/>
            <a:ext cx="1417552" cy="648072"/>
          </a:xfrm>
          <a:prstGeom prst="rect">
            <a:avLst/>
          </a:prstGeom>
        </p:spPr>
      </p:pic>
      <p:pic>
        <p:nvPicPr>
          <p:cNvPr id="20" name="Picture 19" descr="PhysicsAtTerascaleLogo_Farbig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5229200"/>
            <a:ext cx="1224136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447951" y="4293096"/>
            <a:ext cx="980106" cy="276999"/>
          </a:xfrm>
          <a:prstGeom prst="rect">
            <a:avLst/>
          </a:prstGeom>
          <a:solidFill>
            <a:srgbClr val="00A6EB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(Personnel)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09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Instead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of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a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summary</a:t>
            </a:r>
            <a:endParaRPr lang="de-DE" sz="3000" b="1" dirty="0" smtClean="0">
              <a:solidFill>
                <a:srgbClr val="00A6EB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5004049" y="332656"/>
            <a:ext cx="4032447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800" dirty="0" err="1" smtClean="0">
                <a:solidFill>
                  <a:srgbClr val="F29F00"/>
                </a:solidFill>
              </a:rPr>
              <a:t>Maintain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and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further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develop</a:t>
            </a:r>
            <a:r>
              <a:rPr lang="de-DE" sz="1800" dirty="0" smtClean="0">
                <a:solidFill>
                  <a:srgbClr val="F29F00"/>
                </a:solidFill>
              </a:rPr>
              <a:t> „</a:t>
            </a:r>
            <a:r>
              <a:rPr lang="de-DE" sz="1800" dirty="0" err="1" smtClean="0">
                <a:solidFill>
                  <a:srgbClr val="F29F00"/>
                </a:solidFill>
              </a:rPr>
              <a:t>lifecycle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competence</a:t>
            </a:r>
            <a:r>
              <a:rPr lang="de-DE" sz="1800" dirty="0" smtClean="0">
                <a:solidFill>
                  <a:srgbClr val="F29F00"/>
                </a:solidFill>
              </a:rPr>
              <a:t>“ </a:t>
            </a:r>
            <a:r>
              <a:rPr lang="de-DE" sz="1800" dirty="0" err="1" smtClean="0">
                <a:solidFill>
                  <a:srgbClr val="F29F00"/>
                </a:solidFill>
              </a:rPr>
              <a:t>as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key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partner</a:t>
            </a:r>
            <a:r>
              <a:rPr lang="de-DE" sz="1800" dirty="0" smtClean="0">
                <a:solidFill>
                  <a:srgbClr val="F29F00"/>
                </a:solidFill>
              </a:rPr>
              <a:t> in national </a:t>
            </a:r>
            <a:r>
              <a:rPr lang="de-DE" sz="1800" dirty="0" err="1" smtClean="0">
                <a:solidFill>
                  <a:srgbClr val="F29F00"/>
                </a:solidFill>
              </a:rPr>
              <a:t>and</a:t>
            </a:r>
            <a:r>
              <a:rPr lang="de-DE" sz="1800" dirty="0" smtClean="0">
                <a:solidFill>
                  <a:srgbClr val="F29F00"/>
                </a:solidFill>
              </a:rPr>
              <a:t> international </a:t>
            </a:r>
            <a:r>
              <a:rPr lang="de-DE" sz="1800" dirty="0" err="1" smtClean="0">
                <a:solidFill>
                  <a:srgbClr val="F29F00"/>
                </a:solidFill>
              </a:rPr>
              <a:t>particle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physics</a:t>
            </a:r>
            <a:endParaRPr lang="de-DE" sz="1800" dirty="0">
              <a:solidFill>
                <a:srgbClr val="F29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596" y="2468889"/>
            <a:ext cx="1856963" cy="1840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3001253"/>
            <a:ext cx="2904531" cy="1600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559" y="1697022"/>
            <a:ext cx="2540643" cy="135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251" y="1012203"/>
            <a:ext cx="2659180" cy="136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361923" y="1172825"/>
            <a:ext cx="1249060" cy="307777"/>
          </a:xfrm>
          <a:prstGeom prst="rect">
            <a:avLst/>
          </a:prstGeom>
          <a:solidFill>
            <a:srgbClr val="00A5EB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</a:rPr>
              <a:t>Development</a:t>
            </a:r>
            <a:endParaRPr lang="en-US" sz="1400" b="0" dirty="0">
              <a:solidFill>
                <a:schemeClr val="bg1"/>
              </a:solidFill>
            </a:endParaRPr>
          </a:p>
        </p:txBody>
      </p:sp>
      <p:pic>
        <p:nvPicPr>
          <p:cNvPr id="12" name="Picture 11" descr="PastedGraphic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846" y="4519112"/>
            <a:ext cx="3654325" cy="1369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078" y="4372948"/>
            <a:ext cx="2215059" cy="2008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90791" y="4309123"/>
            <a:ext cx="1192542" cy="523220"/>
          </a:xfrm>
          <a:prstGeom prst="rect">
            <a:avLst/>
          </a:prstGeom>
          <a:solidFill>
            <a:srgbClr val="00A5EB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</a:rPr>
              <a:t>Data</a:t>
            </a:r>
            <a:br>
              <a:rPr lang="en-US" sz="1400" b="0" dirty="0" smtClean="0">
                <a:solidFill>
                  <a:schemeClr val="bg1"/>
                </a:solidFill>
              </a:rPr>
            </a:br>
            <a:r>
              <a:rPr lang="en-US" sz="1400" b="0" dirty="0" smtClean="0">
                <a:solidFill>
                  <a:schemeClr val="bg1"/>
                </a:solidFill>
              </a:rPr>
              <a:t>Preservation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3333" y="5787105"/>
            <a:ext cx="1242598" cy="307777"/>
          </a:xfrm>
          <a:prstGeom prst="rect">
            <a:avLst/>
          </a:prstGeom>
          <a:solidFill>
            <a:srgbClr val="00A5EB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</a:rPr>
              <a:t>Interpretation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5699" y="5549639"/>
            <a:ext cx="833293" cy="523220"/>
          </a:xfrm>
          <a:prstGeom prst="rect">
            <a:avLst/>
          </a:prstGeom>
          <a:solidFill>
            <a:srgbClr val="00A5EB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</a:rPr>
              <a:t>Physics</a:t>
            </a:r>
            <a:br>
              <a:rPr lang="en-US" sz="1400" b="0" dirty="0" smtClean="0">
                <a:solidFill>
                  <a:schemeClr val="bg1"/>
                </a:solidFill>
              </a:rPr>
            </a:br>
            <a:r>
              <a:rPr lang="en-US" sz="1400" b="0" dirty="0" smtClean="0">
                <a:solidFill>
                  <a:schemeClr val="bg1"/>
                </a:solidFill>
              </a:rPr>
              <a:t>analysis</a:t>
            </a:r>
            <a:endParaRPr lang="en-US" sz="1400" b="0" dirty="0">
              <a:solidFill>
                <a:schemeClr val="bg1"/>
              </a:solidFill>
            </a:endParaRPr>
          </a:p>
        </p:txBody>
      </p:sp>
      <p:pic>
        <p:nvPicPr>
          <p:cNvPr id="18" name="Picture 17" descr="2015-04-05_ATLAS-CR-FirstBeams_03-1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6453" y="3001253"/>
            <a:ext cx="2659180" cy="1504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7488992" y="4454569"/>
            <a:ext cx="973118" cy="307777"/>
          </a:xfrm>
          <a:prstGeom prst="rect">
            <a:avLst/>
          </a:prstGeom>
          <a:solidFill>
            <a:srgbClr val="00A5EB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</a:rPr>
              <a:t>Operation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53091" y="1849934"/>
            <a:ext cx="1192542" cy="307777"/>
          </a:xfrm>
          <a:prstGeom prst="rect">
            <a:avLst/>
          </a:prstGeom>
          <a:solidFill>
            <a:srgbClr val="00A5EB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</a:rPr>
              <a:t>C</a:t>
            </a:r>
            <a:r>
              <a:rPr lang="en-US" sz="1400" b="0" dirty="0" smtClean="0">
                <a:solidFill>
                  <a:schemeClr val="bg1"/>
                </a:solidFill>
              </a:rPr>
              <a:t>onstruction</a:t>
            </a:r>
            <a:endParaRPr lang="en-US" sz="1400" b="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61" y="1697022"/>
            <a:ext cx="3046961" cy="135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1583333" y="1326714"/>
            <a:ext cx="1092955" cy="523220"/>
          </a:xfrm>
          <a:prstGeom prst="rect">
            <a:avLst/>
          </a:prstGeom>
          <a:solidFill>
            <a:srgbClr val="00A5EB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</a:rPr>
              <a:t>Conception</a:t>
            </a:r>
          </a:p>
          <a:p>
            <a:pPr algn="ctr"/>
            <a:r>
              <a:rPr lang="en-US" sz="1400" b="0" dirty="0" smtClean="0">
                <a:solidFill>
                  <a:schemeClr val="bg1"/>
                </a:solidFill>
              </a:rPr>
              <a:t>Design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8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8636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Challenges</a:t>
            </a:r>
            <a:endParaRPr lang="de-DE" sz="3000" b="1" dirty="0" smtClean="0">
              <a:solidFill>
                <a:srgbClr val="00A6EB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de-DE" sz="1800" dirty="0" smtClean="0">
                <a:solidFill>
                  <a:srgbClr val="F29F00"/>
                </a:solidFill>
              </a:rPr>
              <a:t>In </a:t>
            </a:r>
            <a:r>
              <a:rPr lang="de-DE" sz="1800" dirty="0" err="1" smtClean="0">
                <a:solidFill>
                  <a:srgbClr val="F29F00"/>
                </a:solidFill>
              </a:rPr>
              <a:t>particle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physics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endParaRPr lang="de-DE" sz="1800" dirty="0">
              <a:solidFill>
                <a:srgbClr val="F29F00"/>
              </a:solidFill>
            </a:endParaRPr>
          </a:p>
        </p:txBody>
      </p:sp>
      <p:pic>
        <p:nvPicPr>
          <p:cNvPr id="7" name="Picture 7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1196752"/>
            <a:ext cx="3115613" cy="182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1338760" y="1295600"/>
            <a:ext cx="3307664" cy="3305395"/>
            <a:chOff x="2831724" y="323850"/>
            <a:chExt cx="5740775" cy="6229350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724" y="330200"/>
              <a:ext cx="5740775" cy="622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2932914" y="323850"/>
              <a:ext cx="4604473" cy="3122578"/>
              <a:chOff x="2932914" y="323850"/>
              <a:chExt cx="4604473" cy="3122578"/>
            </a:xfrm>
          </p:grpSpPr>
          <p:sp>
            <p:nvSpPr>
              <p:cNvPr id="47" name="Oval 4"/>
              <p:cNvSpPr/>
              <p:nvPr/>
            </p:nvSpPr>
            <p:spPr>
              <a:xfrm>
                <a:off x="3979258" y="349602"/>
                <a:ext cx="136833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269843" y="329573"/>
                <a:ext cx="143053" cy="1917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830985" y="323850"/>
                <a:ext cx="143053" cy="1917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778487" y="730174"/>
                <a:ext cx="139944" cy="1917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965448" y="1027764"/>
                <a:ext cx="136833" cy="1917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451584" y="944781"/>
                <a:ext cx="139944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6890073" y="944781"/>
                <a:ext cx="139942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260144" y="1136498"/>
                <a:ext cx="139944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328560" y="1325353"/>
                <a:ext cx="136833" cy="1917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2965448" y="1517069"/>
                <a:ext cx="136833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343109" y="1517069"/>
                <a:ext cx="139944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6591528" y="1517069"/>
                <a:ext cx="139942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7260144" y="1708786"/>
                <a:ext cx="139944" cy="1917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044564" y="1708786"/>
                <a:ext cx="143053" cy="1917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274692" y="1708786"/>
                <a:ext cx="139944" cy="1917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274692" y="1900502"/>
                <a:ext cx="139944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537660" y="2089356"/>
                <a:ext cx="139942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706962" y="2089356"/>
                <a:ext cx="139942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618145" y="2089356"/>
                <a:ext cx="139944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606076" y="2303965"/>
                <a:ext cx="143053" cy="19457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6974038" y="2303965"/>
                <a:ext cx="139944" cy="19457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3509670" y="2547187"/>
                <a:ext cx="139944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341370" y="2547187"/>
                <a:ext cx="139942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7188618" y="2547187"/>
                <a:ext cx="139942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7400088" y="2547187"/>
                <a:ext cx="136833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3708700" y="2764656"/>
                <a:ext cx="139944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686562" y="2764656"/>
                <a:ext cx="143053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2937459" y="2996433"/>
                <a:ext cx="136833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3114721" y="3002156"/>
                <a:ext cx="139942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4728730" y="2996433"/>
                <a:ext cx="139944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2974777" y="3256823"/>
                <a:ext cx="139944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5944680" y="3002156"/>
                <a:ext cx="143053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008616" y="3256823"/>
                <a:ext cx="139944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6989588" y="3242517"/>
                <a:ext cx="139942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1" name="Group 41"/>
            <p:cNvGrpSpPr>
              <a:grpSpLocks/>
            </p:cNvGrpSpPr>
            <p:nvPr/>
          </p:nvGrpSpPr>
          <p:grpSpPr bwMode="auto">
            <a:xfrm>
              <a:off x="2996414" y="3185684"/>
              <a:ext cx="4604473" cy="3122578"/>
              <a:chOff x="2932914" y="323850"/>
              <a:chExt cx="4604473" cy="3122578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3977955" y="352068"/>
                <a:ext cx="139942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271651" y="332037"/>
                <a:ext cx="143053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832793" y="323453"/>
                <a:ext cx="143053" cy="1917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780295" y="732638"/>
                <a:ext cx="136833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964146" y="1027367"/>
                <a:ext cx="136833" cy="1917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453392" y="944385"/>
                <a:ext cx="136833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891879" y="944385"/>
                <a:ext cx="139944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261952" y="1136102"/>
                <a:ext cx="136833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330368" y="1324957"/>
                <a:ext cx="136833" cy="1917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964146" y="1516672"/>
                <a:ext cx="136833" cy="19457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341806" y="1516672"/>
                <a:ext cx="139944" cy="19457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590225" y="1516672"/>
                <a:ext cx="143053" cy="19457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261952" y="1711250"/>
                <a:ext cx="136833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046372" y="1711250"/>
                <a:ext cx="143053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276500" y="1711250"/>
                <a:ext cx="136833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276500" y="1900105"/>
                <a:ext cx="136833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36357" y="2091822"/>
                <a:ext cx="139942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708768" y="2091822"/>
                <a:ext cx="136833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619953" y="2091822"/>
                <a:ext cx="139942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604774" y="2303569"/>
                <a:ext cx="143053" cy="19457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975846" y="2303569"/>
                <a:ext cx="139942" cy="19457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508368" y="2546790"/>
                <a:ext cx="139944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343176" y="2546790"/>
                <a:ext cx="136833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190424" y="2546790"/>
                <a:ext cx="139944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7398785" y="2546790"/>
                <a:ext cx="139942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3707398" y="2764259"/>
                <a:ext cx="139944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88370" y="2764259"/>
                <a:ext cx="139942" cy="19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936156" y="2996037"/>
                <a:ext cx="136833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113418" y="3001760"/>
                <a:ext cx="139942" cy="1917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4727427" y="2996037"/>
                <a:ext cx="143053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973474" y="3256427"/>
                <a:ext cx="139944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943377" y="3001760"/>
                <a:ext cx="143053" cy="1917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010424" y="3256427"/>
                <a:ext cx="136833" cy="1888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6991394" y="3242120"/>
                <a:ext cx="139944" cy="1917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81" name="TextBox 9"/>
          <p:cNvSpPr txBox="1">
            <a:spLocks noChangeArrowheads="1"/>
          </p:cNvSpPr>
          <p:nvPr/>
        </p:nvSpPr>
        <p:spPr bwMode="auto">
          <a:xfrm>
            <a:off x="251521" y="980728"/>
            <a:ext cx="2952327" cy="677621"/>
          </a:xfrm>
          <a:prstGeom prst="rect">
            <a:avLst/>
          </a:prstGeom>
          <a:solidFill>
            <a:srgbClr val="00A5E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400" b="0" dirty="0" smtClean="0">
                <a:solidFill>
                  <a:schemeClr val="bg1"/>
                </a:solidFill>
              </a:rPr>
              <a:t>The </a:t>
            </a:r>
            <a:r>
              <a:rPr lang="en-US" sz="1400" b="0" dirty="0">
                <a:solidFill>
                  <a:schemeClr val="bg1"/>
                </a:solidFill>
              </a:rPr>
              <a:t>Standard Model is </a:t>
            </a:r>
            <a:r>
              <a:rPr lang="en-US" sz="1400" b="0" dirty="0" smtClean="0">
                <a:solidFill>
                  <a:schemeClr val="bg1"/>
                </a:solidFill>
              </a:rPr>
              <a:t>not </a:t>
            </a:r>
            <a:r>
              <a:rPr lang="en-US" sz="1400" b="0" dirty="0">
                <a:solidFill>
                  <a:schemeClr val="bg1"/>
                </a:solidFill>
              </a:rPr>
              <a:t>the </a:t>
            </a:r>
            <a:r>
              <a:rPr lang="en-US" sz="1400" b="0" dirty="0" smtClean="0">
                <a:solidFill>
                  <a:schemeClr val="bg1"/>
                </a:solidFill>
              </a:rPr>
              <a:t>final answer</a:t>
            </a:r>
            <a:r>
              <a:rPr lang="en-US" sz="1400" b="0" dirty="0">
                <a:solidFill>
                  <a:schemeClr val="bg1"/>
                </a:solidFill>
              </a:rPr>
              <a:t>:</a:t>
            </a:r>
            <a:r>
              <a:rPr lang="en-US" sz="1400" b="0" dirty="0" smtClean="0">
                <a:solidFill>
                  <a:schemeClr val="bg1"/>
                </a:solidFill>
              </a:rPr>
              <a:t> many unmotivated parameters, and complex structure</a:t>
            </a:r>
            <a:endParaRPr lang="en-US" sz="1400" b="0" dirty="0">
              <a:solidFill>
                <a:schemeClr val="bg1"/>
              </a:solidFill>
            </a:endParaRPr>
          </a:p>
        </p:txBody>
      </p:sp>
      <p:pic>
        <p:nvPicPr>
          <p:cNvPr id="82" name="Picture 7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6" y="3573016"/>
            <a:ext cx="3128963" cy="199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Box 9"/>
          <p:cNvSpPr txBox="1">
            <a:spLocks noChangeArrowheads="1"/>
          </p:cNvSpPr>
          <p:nvPr/>
        </p:nvSpPr>
        <p:spPr bwMode="auto">
          <a:xfrm>
            <a:off x="5508104" y="332656"/>
            <a:ext cx="3415978" cy="677621"/>
          </a:xfrm>
          <a:prstGeom prst="rect">
            <a:avLst/>
          </a:prstGeom>
          <a:solidFill>
            <a:srgbClr val="00A5E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400" b="0" dirty="0">
                <a:solidFill>
                  <a:srgbClr val="FFFFFF"/>
                </a:solidFill>
              </a:rPr>
              <a:t>We understand only </a:t>
            </a:r>
            <a:r>
              <a:rPr lang="en-US" sz="1400" b="0" dirty="0" smtClean="0">
                <a:solidFill>
                  <a:srgbClr val="FFFFFF"/>
                </a:solidFill>
              </a:rPr>
              <a:t>5% </a:t>
            </a:r>
            <a:r>
              <a:rPr lang="en-US" sz="1400" b="0" dirty="0">
                <a:solidFill>
                  <a:srgbClr val="FFFFFF"/>
                </a:solidFill>
              </a:rPr>
              <a:t>of the universe’s energy and matter content!</a:t>
            </a:r>
            <a:br>
              <a:rPr lang="en-US" sz="1400" b="0" dirty="0">
                <a:solidFill>
                  <a:srgbClr val="FFFFFF"/>
                </a:solidFill>
              </a:rPr>
            </a:br>
            <a:r>
              <a:rPr lang="en-US" sz="1400" b="0" dirty="0" smtClean="0">
                <a:solidFill>
                  <a:srgbClr val="FFFFFF"/>
                </a:solidFill>
              </a:rPr>
              <a:t>Where and what is dark matter/energy?</a:t>
            </a:r>
            <a:endParaRPr lang="en-US" sz="1400" b="0" dirty="0">
              <a:solidFill>
                <a:srgbClr val="FFFFFF"/>
              </a:solidFill>
            </a:endParaRPr>
          </a:p>
        </p:txBody>
      </p:sp>
      <p:sp>
        <p:nvSpPr>
          <p:cNvPr id="84" name="TextBox 9"/>
          <p:cNvSpPr txBox="1">
            <a:spLocks noChangeArrowheads="1"/>
          </p:cNvSpPr>
          <p:nvPr/>
        </p:nvSpPr>
        <p:spPr bwMode="auto">
          <a:xfrm>
            <a:off x="4860032" y="5589240"/>
            <a:ext cx="2972393" cy="677621"/>
          </a:xfrm>
          <a:prstGeom prst="rect">
            <a:avLst/>
          </a:prstGeom>
          <a:solidFill>
            <a:srgbClr val="00A5E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marL="177800" indent="-177800" algn="ctr">
              <a:lnSpc>
                <a:spcPct val="90000"/>
              </a:lnSpc>
            </a:pPr>
            <a:r>
              <a:rPr lang="en-US" sz="1400" b="0" dirty="0">
                <a:solidFill>
                  <a:srgbClr val="FFFFFF"/>
                </a:solidFill>
              </a:rPr>
              <a:t>We don’t understand why we </a:t>
            </a:r>
            <a:r>
              <a:rPr lang="en-US" sz="1400" b="0" dirty="0" smtClean="0">
                <a:solidFill>
                  <a:srgbClr val="FFFFFF"/>
                </a:solidFill>
              </a:rPr>
              <a:t>exist! </a:t>
            </a:r>
            <a:endParaRPr lang="en-US" sz="1400" b="0" dirty="0">
              <a:solidFill>
                <a:srgbClr val="FFFFFF"/>
              </a:solidFill>
            </a:endParaRPr>
          </a:p>
          <a:p>
            <a:pPr marL="177800">
              <a:lnSpc>
                <a:spcPct val="90000"/>
              </a:lnSpc>
            </a:pPr>
            <a:r>
              <a:rPr lang="en-US" sz="1400" b="0" dirty="0" smtClean="0">
                <a:solidFill>
                  <a:srgbClr val="FFFFFF"/>
                </a:solidFill>
              </a:rPr>
              <a:t>– Matter</a:t>
            </a:r>
            <a:r>
              <a:rPr lang="en-US" sz="1400" b="0" dirty="0">
                <a:solidFill>
                  <a:srgbClr val="FFFFFF"/>
                </a:solidFill>
              </a:rPr>
              <a:t>-antimatter </a:t>
            </a:r>
            <a:r>
              <a:rPr lang="en-US" sz="1400" b="0" dirty="0" smtClean="0">
                <a:solidFill>
                  <a:srgbClr val="FFFFFF"/>
                </a:solidFill>
              </a:rPr>
              <a:t>asymmetry </a:t>
            </a:r>
            <a:br>
              <a:rPr lang="en-US" sz="1400" b="0" dirty="0" smtClean="0">
                <a:solidFill>
                  <a:srgbClr val="FFFFFF"/>
                </a:solidFill>
              </a:rPr>
            </a:br>
            <a:r>
              <a:rPr lang="en-US" sz="1400" b="0" dirty="0" smtClean="0">
                <a:solidFill>
                  <a:srgbClr val="FFFFFF"/>
                </a:solidFill>
              </a:rPr>
              <a:t>– Connection </a:t>
            </a:r>
            <a:r>
              <a:rPr lang="en-US" sz="1400" b="0" dirty="0">
                <a:solidFill>
                  <a:srgbClr val="FFFFFF"/>
                </a:solidFill>
              </a:rPr>
              <a:t>to </a:t>
            </a:r>
            <a:r>
              <a:rPr lang="en-US" sz="1400" b="0" dirty="0" smtClean="0">
                <a:solidFill>
                  <a:srgbClr val="FFFFFF"/>
                </a:solidFill>
              </a:rPr>
              <a:t>cosmology </a:t>
            </a:r>
            <a:endParaRPr lang="en-US" sz="1400" b="0" dirty="0">
              <a:solidFill>
                <a:srgbClr val="FFFFFF"/>
              </a:solidFill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61" y="3852461"/>
            <a:ext cx="3583333" cy="2687500"/>
          </a:xfrm>
          <a:prstGeom prst="rect">
            <a:avLst/>
          </a:prstGeom>
        </p:spPr>
      </p:pic>
      <p:sp>
        <p:nvSpPr>
          <p:cNvPr id="86" name="TextBox 9"/>
          <p:cNvSpPr txBox="1">
            <a:spLocks noChangeArrowheads="1"/>
          </p:cNvSpPr>
          <p:nvPr/>
        </p:nvSpPr>
        <p:spPr bwMode="auto">
          <a:xfrm>
            <a:off x="2339752" y="5013176"/>
            <a:ext cx="3062048" cy="483722"/>
          </a:xfrm>
          <a:prstGeom prst="rect">
            <a:avLst/>
          </a:prstGeom>
          <a:solidFill>
            <a:srgbClr val="00A5E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400" b="0" dirty="0" smtClean="0">
                <a:solidFill>
                  <a:schemeClr val="bg1"/>
                </a:solidFill>
              </a:rPr>
              <a:t>We lack a uniform description of the</a:t>
            </a:r>
            <a:br>
              <a:rPr lang="en-US" sz="1400" b="0" dirty="0" smtClean="0">
                <a:solidFill>
                  <a:schemeClr val="bg1"/>
                </a:solidFill>
              </a:rPr>
            </a:br>
            <a:r>
              <a:rPr lang="en-US" sz="1400" b="0" dirty="0" smtClean="0">
                <a:solidFill>
                  <a:schemeClr val="bg1"/>
                </a:solidFill>
              </a:rPr>
              <a:t>very small and the very big things.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9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72" y="759822"/>
            <a:ext cx="7750248" cy="577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Answers</a:t>
            </a:r>
            <a:r>
              <a:rPr lang="de-DE" dirty="0" smtClean="0"/>
              <a:t>? 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-1190897" y="2388325"/>
            <a:ext cx="3124199" cy="45937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dirty="0" err="1" smtClean="0"/>
              <a:t>by</a:t>
            </a:r>
            <a:r>
              <a:rPr lang="de-DE" dirty="0" smtClean="0"/>
              <a:t> Hitoshi Murayama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8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MUON G-2 LATTICE CALCULATION</a:t>
            </a:r>
            <a:endParaRPr lang="de-DE" dirty="0"/>
          </a:p>
        </p:txBody>
      </p:sp>
      <p:pic>
        <p:nvPicPr>
          <p:cNvPr id="7" name="Picture 6" descr="Quantum_correction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764704"/>
            <a:ext cx="3328037" cy="218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17836" y="855363"/>
            <a:ext cx="4881702" cy="4835267"/>
          </a:xfrm>
        </p:spPr>
        <p:txBody>
          <a:bodyPr>
            <a:noAutofit/>
          </a:bodyPr>
          <a:lstStyle/>
          <a:p>
            <a:pPr>
              <a:buClr>
                <a:srgbClr val="F28E14"/>
              </a:buClr>
              <a:buFont typeface="Lucida Grande"/>
              <a:buChar char="&gt;"/>
            </a:pPr>
            <a:r>
              <a:rPr lang="en-US" sz="1900" dirty="0" smtClean="0">
                <a:sym typeface="Wingdings"/>
              </a:rPr>
              <a:t>Situation for </a:t>
            </a:r>
            <a:r>
              <a:rPr lang="en-US" sz="1900" dirty="0" err="1" smtClean="0">
                <a:sym typeface="Wingdings"/>
              </a:rPr>
              <a:t>muon</a:t>
            </a:r>
            <a:r>
              <a:rPr lang="en-US" sz="1900" dirty="0" smtClean="0">
                <a:sym typeface="Wingdings"/>
              </a:rPr>
              <a:t> g-2: </a:t>
            </a:r>
            <a:br>
              <a:rPr lang="en-US" sz="1900" dirty="0" smtClean="0">
                <a:sym typeface="Wingdings"/>
              </a:rPr>
            </a:br>
            <a:r>
              <a:rPr lang="en-US" sz="1900" dirty="0" smtClean="0">
                <a:sym typeface="Wingdings"/>
              </a:rPr>
              <a:t>3-4 sigma discrepancy between experiment and theory</a:t>
            </a:r>
          </a:p>
          <a:p>
            <a:pPr marL="539750" lvl="1"/>
            <a:r>
              <a:rPr lang="en-US" sz="1500" dirty="0" smtClean="0">
                <a:solidFill>
                  <a:srgbClr val="00A6EB"/>
                </a:solidFill>
                <a:sym typeface="Wingdings"/>
              </a:rPr>
              <a:t>Largest theory error from </a:t>
            </a:r>
            <a:r>
              <a:rPr lang="en-US" sz="1500" dirty="0" err="1" smtClean="0">
                <a:solidFill>
                  <a:srgbClr val="00A6EB"/>
                </a:solidFill>
                <a:sym typeface="Wingdings"/>
              </a:rPr>
              <a:t>hadronic</a:t>
            </a:r>
            <a:r>
              <a:rPr lang="en-US" sz="1500" dirty="0" smtClean="0">
                <a:solidFill>
                  <a:srgbClr val="00A6EB"/>
                </a:solidFill>
                <a:sym typeface="Wingdings"/>
              </a:rPr>
              <a:t> contributions  lattice input mandatory</a:t>
            </a:r>
            <a:endParaRPr lang="en-US" sz="1500" dirty="0">
              <a:solidFill>
                <a:srgbClr val="00A6EB"/>
              </a:solidFill>
              <a:sym typeface="Wingdings"/>
            </a:endParaRPr>
          </a:p>
          <a:p>
            <a:pPr>
              <a:buClr>
                <a:srgbClr val="F28E14"/>
              </a:buClr>
              <a:buFont typeface="Lucida Grande"/>
              <a:buChar char="&gt;"/>
            </a:pPr>
            <a:r>
              <a:rPr lang="en-US" sz="1900" dirty="0">
                <a:sym typeface="Wingdings"/>
              </a:rPr>
              <a:t>New methods developed by DESY NIC  </a:t>
            </a:r>
            <a:br>
              <a:rPr lang="en-US" sz="1900" dirty="0">
                <a:sym typeface="Wingdings"/>
              </a:rPr>
            </a:br>
            <a:r>
              <a:rPr lang="en-US" sz="1900" dirty="0">
                <a:sym typeface="Wingdings"/>
              </a:rPr>
              <a:t> group give much improved accuracy </a:t>
            </a:r>
          </a:p>
          <a:p>
            <a:pPr marL="539750" lvl="1"/>
            <a:r>
              <a:rPr lang="en-US" sz="1500" dirty="0">
                <a:solidFill>
                  <a:srgbClr val="00A6EB"/>
                </a:solidFill>
                <a:sym typeface="Wingdings"/>
              </a:rPr>
              <a:t>R</a:t>
            </a:r>
            <a:r>
              <a:rPr lang="en-US" sz="1500" dirty="0" smtClean="0">
                <a:solidFill>
                  <a:srgbClr val="00A6EB"/>
                </a:solidFill>
                <a:sym typeface="Wingdings"/>
              </a:rPr>
              <a:t>unning </a:t>
            </a:r>
            <a:r>
              <a:rPr lang="en-US" sz="1500" dirty="0" err="1" smtClean="0">
                <a:solidFill>
                  <a:srgbClr val="00A6EB"/>
                </a:solidFill>
                <a:sym typeface="Wingdings"/>
              </a:rPr>
              <a:t>JuQUEEN</a:t>
            </a:r>
            <a:r>
              <a:rPr lang="en-US" sz="1500" dirty="0" smtClean="0">
                <a:solidFill>
                  <a:srgbClr val="00A6EB"/>
                </a:solidFill>
                <a:sym typeface="Wingdings"/>
              </a:rPr>
              <a:t> HPC using 65536 processors in parallel</a:t>
            </a:r>
          </a:p>
          <a:p>
            <a:pPr marL="539750" lvl="1"/>
            <a:r>
              <a:rPr lang="en-US" sz="1500" dirty="0" smtClean="0">
                <a:solidFill>
                  <a:srgbClr val="00A6EB"/>
                </a:solidFill>
                <a:sym typeface="Wingdings"/>
              </a:rPr>
              <a:t>New lattice results at physical pion mass! </a:t>
            </a:r>
          </a:p>
          <a:p>
            <a:pPr marL="539750" lvl="1"/>
            <a:r>
              <a:rPr lang="en-US" sz="1500" dirty="0" smtClean="0">
                <a:solidFill>
                  <a:srgbClr val="00A6EB"/>
                </a:solidFill>
                <a:sym typeface="Wingdings"/>
              </a:rPr>
              <a:t>First results for </a:t>
            </a:r>
            <a:r>
              <a:rPr lang="en-US" sz="1500" dirty="0" err="1" smtClean="0">
                <a:solidFill>
                  <a:srgbClr val="00A6EB"/>
                </a:solidFill>
                <a:sym typeface="Wingdings"/>
              </a:rPr>
              <a:t>muon</a:t>
            </a:r>
            <a:r>
              <a:rPr lang="en-US" sz="1500" dirty="0" smtClean="0">
                <a:solidFill>
                  <a:srgbClr val="00A6EB"/>
                </a:solidFill>
                <a:sym typeface="Wingdings"/>
              </a:rPr>
              <a:t> anomalous magnetic moment in this situation!</a:t>
            </a:r>
          </a:p>
          <a:p>
            <a:pPr marL="539750" lvl="1"/>
            <a:r>
              <a:rPr lang="en-US" sz="1500" dirty="0" smtClean="0">
                <a:solidFill>
                  <a:srgbClr val="00A6EB"/>
                </a:solidFill>
                <a:sym typeface="Wingdings"/>
              </a:rPr>
              <a:t>Prospects to match precision of new g-2</a:t>
            </a:r>
            <a:br>
              <a:rPr lang="en-US" sz="1500" dirty="0" smtClean="0">
                <a:solidFill>
                  <a:srgbClr val="00A6EB"/>
                </a:solidFill>
                <a:sym typeface="Wingdings"/>
              </a:rPr>
            </a:br>
            <a:r>
              <a:rPr lang="en-US" sz="1500" dirty="0" smtClean="0">
                <a:solidFill>
                  <a:srgbClr val="00A6EB"/>
                </a:solidFill>
                <a:sym typeface="Wingdings"/>
              </a:rPr>
              <a:t>experiments at FNAL and J-PARC (reduction of exp. </a:t>
            </a:r>
            <a:br>
              <a:rPr lang="en-US" sz="1500" dirty="0" smtClean="0">
                <a:solidFill>
                  <a:srgbClr val="00A6EB"/>
                </a:solidFill>
                <a:sym typeface="Wingdings"/>
              </a:rPr>
            </a:br>
            <a:r>
              <a:rPr lang="en-US" sz="1500" dirty="0" smtClean="0">
                <a:solidFill>
                  <a:srgbClr val="00A6EB"/>
                </a:solidFill>
                <a:sym typeface="Wingdings"/>
              </a:rPr>
              <a:t>uncertainty by factor 4).</a:t>
            </a:r>
          </a:p>
          <a:p>
            <a:pPr>
              <a:buClr>
                <a:srgbClr val="F28E14"/>
              </a:buClr>
              <a:buFont typeface="Lucida Grande"/>
              <a:buChar char="&gt;"/>
            </a:pPr>
            <a:r>
              <a:rPr lang="en-US" sz="1900" dirty="0">
                <a:sym typeface="Wingdings"/>
              </a:rPr>
              <a:t>Selected as the NIC excellence project </a:t>
            </a:r>
            <a:br>
              <a:rPr lang="en-US" sz="1900" dirty="0">
                <a:sym typeface="Wingdings"/>
              </a:rPr>
            </a:br>
            <a:r>
              <a:rPr lang="en-US" sz="1900" dirty="0">
                <a:sym typeface="Wingdings"/>
              </a:rPr>
              <a:t>November 2016</a:t>
            </a:r>
            <a:r>
              <a:rPr lang="en-US" sz="1900" dirty="0" smtClean="0">
                <a:sym typeface="Wingdings"/>
              </a:rPr>
              <a:t>!</a:t>
            </a:r>
            <a:endParaRPr lang="en-US" sz="1500" dirty="0" smtClean="0">
              <a:solidFill>
                <a:srgbClr val="00A6EB"/>
              </a:solidFill>
              <a:sym typeface="Wingding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856809" y="3140968"/>
            <a:ext cx="2915180" cy="3206763"/>
            <a:chOff x="5196161" y="3030549"/>
            <a:chExt cx="3513177" cy="3490949"/>
          </a:xfrm>
        </p:grpSpPr>
        <p:pic>
          <p:nvPicPr>
            <p:cNvPr id="4" name="Picture 3" descr="Screen Shot 2016-11-09 at 14.25.37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6161" y="3030549"/>
              <a:ext cx="3513177" cy="34909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7872812" y="4644672"/>
              <a:ext cx="68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D738D"/>
                  </a:solidFill>
                </a:rPr>
                <a:t>PDG</a:t>
              </a:r>
              <a:endParaRPr lang="en-US" dirty="0">
                <a:solidFill>
                  <a:srgbClr val="FD738D"/>
                </a:solidFill>
              </a:endParaRPr>
            </a:p>
          </p:txBody>
        </p:sp>
        <p:cxnSp>
          <p:nvCxnSpPr>
            <p:cNvPr id="6" name="Straight Arrow Connector 5"/>
            <p:cNvCxnSpPr>
              <a:stCxn id="3" idx="1"/>
            </p:cNvCxnSpPr>
            <p:nvPr/>
          </p:nvCxnSpPr>
          <p:spPr bwMode="auto">
            <a:xfrm flipH="1">
              <a:off x="7222315" y="4829338"/>
              <a:ext cx="650497" cy="428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7573664" y="3403279"/>
              <a:ext cx="966905" cy="402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Lattice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stCxn id="8" idx="1"/>
            </p:cNvCxnSpPr>
            <p:nvPr/>
          </p:nvCxnSpPr>
          <p:spPr bwMode="auto">
            <a:xfrm flipH="1">
              <a:off x="6862149" y="3604310"/>
              <a:ext cx="711515" cy="3559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0" name="Straight Arrow Connector 9"/>
          <p:cNvCxnSpPr/>
          <p:nvPr/>
        </p:nvCxnSpPr>
        <p:spPr>
          <a:xfrm>
            <a:off x="4283968" y="357301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2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apshot3D-rake-v10kA.G.SR2.RI.3D_26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358" y="732285"/>
            <a:ext cx="8491114" cy="5649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PWA SIMULATIONS ON </a:t>
            </a:r>
            <a:r>
              <a:rPr lang="en-US" dirty="0" err="1" smtClean="0"/>
              <a:t>JuQUEEN</a:t>
            </a:r>
            <a:r>
              <a:rPr lang="en-US" dirty="0" smtClean="0"/>
              <a:t> HPC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25651" y="959869"/>
            <a:ext cx="4957564" cy="497953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700" dirty="0" smtClean="0">
                <a:solidFill>
                  <a:srgbClr val="FF6600"/>
                </a:solidFill>
              </a:rPr>
              <a:t>From 5/16-5/17 20M CPU hours </a:t>
            </a:r>
            <a:br>
              <a:rPr lang="en-US" sz="1700" dirty="0" smtClean="0">
                <a:solidFill>
                  <a:srgbClr val="FF6600"/>
                </a:solidFill>
              </a:rPr>
            </a:br>
            <a:r>
              <a:rPr lang="en-US" sz="1700" dirty="0" smtClean="0">
                <a:solidFill>
                  <a:srgbClr val="FF6600"/>
                </a:solidFill>
              </a:rPr>
              <a:t>(~500000 cores)</a:t>
            </a:r>
          </a:p>
          <a:p>
            <a:pPr>
              <a:lnSpc>
                <a:spcPct val="90000"/>
              </a:lnSpc>
            </a:pPr>
            <a:r>
              <a:rPr lang="en-US" sz="1700" dirty="0" smtClean="0">
                <a:solidFill>
                  <a:srgbClr val="FF6600"/>
                </a:solidFill>
              </a:rPr>
              <a:t>Selected NIC excellence project May 2016!</a:t>
            </a:r>
          </a:p>
          <a:p>
            <a:pPr>
              <a:lnSpc>
                <a:spcPct val="90000"/>
              </a:lnSpc>
            </a:pPr>
            <a:r>
              <a:rPr lang="en-US" sz="1700" dirty="0" smtClean="0">
                <a:solidFill>
                  <a:srgbClr val="FF6600"/>
                </a:solidFill>
              </a:rPr>
              <a:t>Decisive preparatory step for </a:t>
            </a:r>
            <a:r>
              <a:rPr lang="en-US" sz="1700" dirty="0" err="1" smtClean="0">
                <a:solidFill>
                  <a:srgbClr val="FF6600"/>
                </a:solidFill>
              </a:rPr>
              <a:t>FLASHForward</a:t>
            </a:r>
            <a:r>
              <a:rPr lang="en-US" sz="1700" dirty="0" smtClean="0">
                <a:solidFill>
                  <a:srgbClr val="FF6600"/>
                </a:solidFill>
              </a:rPr>
              <a:t>. </a:t>
            </a:r>
            <a:endParaRPr lang="en-US" sz="1700" dirty="0">
              <a:solidFill>
                <a:srgbClr val="FF66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700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 smtClean="0">
                <a:solidFill>
                  <a:srgbClr val="FF6600"/>
                </a:solidFill>
              </a:rPr>
              <a:t/>
            </a:r>
            <a:br>
              <a:rPr lang="en-US" sz="1700" dirty="0" smtClean="0">
                <a:solidFill>
                  <a:srgbClr val="FF6600"/>
                </a:solidFill>
              </a:rPr>
            </a:br>
            <a:endParaRPr lang="en-US" sz="1700" dirty="0" smtClean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endParaRPr lang="en-US" sz="1400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endParaRPr lang="en-US" sz="1400" dirty="0" smtClean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endParaRPr lang="en-US" sz="1400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endParaRPr lang="en-US" sz="1400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endParaRPr lang="en-US" sz="1700" dirty="0" smtClean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700" dirty="0" smtClean="0">
                <a:solidFill>
                  <a:srgbClr val="FF6600"/>
                </a:solidFill>
              </a:rPr>
              <a:t>Shown here: Plasma wave driven by e</a:t>
            </a:r>
            <a:r>
              <a:rPr lang="en-US" sz="1700" baseline="30000" dirty="0" smtClean="0">
                <a:solidFill>
                  <a:srgbClr val="FF6600"/>
                </a:solidFill>
              </a:rPr>
              <a:t>-</a:t>
            </a:r>
            <a:r>
              <a:rPr lang="en-US" sz="1700" dirty="0" smtClean="0">
                <a:solidFill>
                  <a:srgbClr val="FF6600"/>
                </a:solidFill>
              </a:rPr>
              <a:t> bunch </a:t>
            </a:r>
            <a:r>
              <a:rPr lang="en-US" sz="1700" dirty="0" err="1" smtClean="0">
                <a:solidFill>
                  <a:srgbClr val="FF6600"/>
                </a:solidFill>
              </a:rPr>
              <a:t>ionising</a:t>
            </a:r>
            <a:r>
              <a:rPr lang="en-US" sz="1700" dirty="0" smtClean="0">
                <a:solidFill>
                  <a:srgbClr val="FF6600"/>
                </a:solidFill>
              </a:rPr>
              <a:t> He injected into H plasma</a:t>
            </a:r>
          </a:p>
          <a:p>
            <a:pPr lvl="1">
              <a:lnSpc>
                <a:spcPct val="90000"/>
              </a:lnSpc>
            </a:pPr>
            <a:r>
              <a:rPr lang="en-US" sz="1300" dirty="0" smtClean="0">
                <a:solidFill>
                  <a:srgbClr val="FF6600"/>
                </a:solidFill>
              </a:rPr>
              <a:t>Creates high-quality e</a:t>
            </a:r>
            <a:r>
              <a:rPr lang="en-US" sz="1300" baseline="30000" dirty="0" smtClean="0">
                <a:solidFill>
                  <a:srgbClr val="FF6600"/>
                </a:solidFill>
              </a:rPr>
              <a:t>-</a:t>
            </a:r>
            <a:r>
              <a:rPr lang="en-US" sz="1300" dirty="0" smtClean="0">
                <a:solidFill>
                  <a:srgbClr val="FF6600"/>
                </a:solidFill>
              </a:rPr>
              <a:t> beam (fields &gt; 100 GV/m)</a:t>
            </a:r>
          </a:p>
          <a:p>
            <a:pPr lvl="1">
              <a:lnSpc>
                <a:spcPct val="90000"/>
              </a:lnSpc>
            </a:pPr>
            <a:r>
              <a:rPr lang="en-US" sz="1300" dirty="0" smtClean="0">
                <a:solidFill>
                  <a:srgbClr val="FF6600"/>
                </a:solidFill>
              </a:rPr>
              <a:t>Pulse length several 100 </a:t>
            </a:r>
            <a:r>
              <a:rPr lang="en-US" sz="1300" dirty="0" err="1" smtClean="0">
                <a:solidFill>
                  <a:srgbClr val="FF6600"/>
                </a:solidFill>
              </a:rPr>
              <a:t>attoseconds</a:t>
            </a:r>
            <a:endParaRPr lang="en-US" sz="1300" dirty="0" smtClean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878" y="5677798"/>
            <a:ext cx="2459013" cy="523220"/>
          </a:xfrm>
          <a:prstGeom prst="rect">
            <a:avLst/>
          </a:prstGeom>
          <a:solidFill>
            <a:srgbClr val="00A5EB"/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400" b="0" dirty="0" smtClean="0">
                <a:solidFill>
                  <a:srgbClr val="FFFFFF"/>
                </a:solidFill>
              </a:rPr>
              <a:t>A. Martinez de la Ossa,</a:t>
            </a:r>
            <a:br>
              <a:rPr lang="en-US" sz="1400" b="0" dirty="0" smtClean="0">
                <a:solidFill>
                  <a:srgbClr val="FFFFFF"/>
                </a:solidFill>
              </a:rPr>
            </a:br>
            <a:r>
              <a:rPr lang="en-US" sz="1400" b="0" dirty="0" err="1" smtClean="0">
                <a:solidFill>
                  <a:srgbClr val="FFFFFF"/>
                </a:solidFill>
              </a:rPr>
              <a:t>Osterhoff</a:t>
            </a:r>
            <a:r>
              <a:rPr lang="en-US" sz="1400" b="0" dirty="0" smtClean="0">
                <a:solidFill>
                  <a:srgbClr val="FFFFFF"/>
                </a:solidFill>
              </a:rPr>
              <a:t>  et al.</a:t>
            </a:r>
          </a:p>
        </p:txBody>
      </p:sp>
    </p:spTree>
    <p:extLst>
      <p:ext uri="{BB962C8B-B14F-4D97-AF65-F5344CB8AC3E}">
        <p14:creationId xmlns:p14="http://schemas.microsoft.com/office/powerpoint/2010/main" val="110572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Fundamental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Particles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000" b="1" dirty="0" err="1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and</a:t>
            </a:r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 Forces</a:t>
            </a: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de-DE" sz="1800" dirty="0" err="1" smtClean="0">
                <a:solidFill>
                  <a:srgbClr val="F29F00"/>
                </a:solidFill>
              </a:rPr>
              <a:t>Strategy</a:t>
            </a:r>
            <a:r>
              <a:rPr lang="de-DE" sz="1800" dirty="0" smtClean="0">
                <a:solidFill>
                  <a:srgbClr val="F29F00"/>
                </a:solidFill>
              </a:rPr>
              <a:t> in POF 3</a:t>
            </a:r>
            <a:endParaRPr lang="de-DE" sz="1800" dirty="0">
              <a:solidFill>
                <a:srgbClr val="F29F00"/>
              </a:solidFill>
            </a:endParaRPr>
          </a:p>
        </p:txBody>
      </p:sp>
      <p:pic>
        <p:nvPicPr>
          <p:cNvPr id="21" name="Picture 20" descr="Screen Shot 2016-10-27 at 22.18.3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620688"/>
            <a:ext cx="335719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Screen Shot 2016-11-30 at 11.37.0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3645024"/>
            <a:ext cx="4411487" cy="2785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79512" y="1052736"/>
            <a:ext cx="8640960" cy="566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079500" indent="-10795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563" indent="-182563">
              <a:spcBef>
                <a:spcPct val="50000"/>
              </a:spcBef>
            </a:pPr>
            <a:r>
              <a:rPr lang="de-DE" altLang="ja-JP" sz="1900" dirty="0" smtClean="0">
                <a:solidFill>
                  <a:srgbClr val="F29F00"/>
                </a:solidFill>
              </a:rPr>
              <a:t>&gt;</a:t>
            </a:r>
            <a:r>
              <a:rPr lang="de-DE" altLang="ja-JP" sz="1900" dirty="0" smtClean="0">
                <a:solidFill>
                  <a:srgbClr val="FF6600"/>
                </a:solidFill>
              </a:rPr>
              <a:t> </a:t>
            </a:r>
            <a:r>
              <a:rPr lang="en-GB" altLang="ja-JP" sz="1900" dirty="0">
                <a:ea typeface="ＭＳ Ｐゴシック" pitchFamily="34" charset="-128"/>
              </a:rPr>
              <a:t>B</a:t>
            </a:r>
            <a:r>
              <a:rPr lang="en-GB" sz="1900" dirty="0" smtClean="0">
                <a:ea typeface="ＭＳ Ｐゴシック" pitchFamily="34" charset="-128"/>
              </a:rPr>
              <a:t>uilding on core competencies: </a:t>
            </a:r>
            <a:br>
              <a:rPr lang="en-GB" sz="1900" dirty="0" smtClean="0">
                <a:ea typeface="ＭＳ Ｐゴシック" pitchFamily="34" charset="-128"/>
              </a:rPr>
            </a:br>
            <a:r>
              <a:rPr lang="en-GB" sz="1900" dirty="0" smtClean="0">
                <a:solidFill>
                  <a:srgbClr val="00A6EB"/>
                </a:solidFill>
                <a:ea typeface="ＭＳ Ｐゴシック" pitchFamily="34" charset="-128"/>
              </a:rPr>
              <a:t>design, construction and operation</a:t>
            </a:r>
            <a:br>
              <a:rPr lang="en-GB" sz="1900" dirty="0" smtClean="0">
                <a:solidFill>
                  <a:srgbClr val="00A6EB"/>
                </a:solidFill>
                <a:ea typeface="ＭＳ Ｐゴシック" pitchFamily="34" charset="-128"/>
              </a:rPr>
            </a:br>
            <a:r>
              <a:rPr lang="en-GB" sz="1900" dirty="0" smtClean="0">
                <a:solidFill>
                  <a:srgbClr val="00A6EB"/>
                </a:solidFill>
                <a:ea typeface="ＭＳ Ｐゴシック" pitchFamily="34" charset="-128"/>
              </a:rPr>
              <a:t>of large-scale facilities</a:t>
            </a:r>
          </a:p>
          <a:p>
            <a:pPr marL="182563" indent="-182563">
              <a:spcBef>
                <a:spcPct val="50000"/>
              </a:spcBef>
            </a:pPr>
            <a:r>
              <a:rPr lang="de-DE" altLang="ja-JP" sz="1900" dirty="0" smtClean="0">
                <a:solidFill>
                  <a:srgbClr val="F29F00"/>
                </a:solidFill>
              </a:rPr>
              <a:t>&gt;</a:t>
            </a:r>
            <a:r>
              <a:rPr lang="de-DE" altLang="ja-JP" sz="1900" dirty="0" smtClean="0">
                <a:solidFill>
                  <a:srgbClr val="FF6600"/>
                </a:solidFill>
              </a:rPr>
              <a:t> </a:t>
            </a:r>
            <a:r>
              <a:rPr lang="en-GB" altLang="ja-JP" sz="1900" dirty="0" smtClean="0">
                <a:ea typeface="ＭＳ Ｐゴシック" pitchFamily="34" charset="-128"/>
              </a:rPr>
              <a:t>In line with national, European and </a:t>
            </a:r>
            <a:br>
              <a:rPr lang="en-GB" altLang="ja-JP" sz="1900" dirty="0" smtClean="0">
                <a:ea typeface="ＭＳ Ｐゴシック" pitchFamily="34" charset="-128"/>
              </a:rPr>
            </a:br>
            <a:r>
              <a:rPr lang="en-GB" altLang="ja-JP" sz="1900" dirty="0" smtClean="0">
                <a:ea typeface="ＭＳ Ｐゴシック" pitchFamily="34" charset="-128"/>
              </a:rPr>
              <a:t>global roadmaps, in particular </a:t>
            </a:r>
            <a:br>
              <a:rPr lang="en-GB" altLang="ja-JP" sz="1900" dirty="0" smtClean="0">
                <a:ea typeface="ＭＳ Ｐゴシック" pitchFamily="34" charset="-128"/>
              </a:rPr>
            </a:br>
            <a:r>
              <a:rPr lang="en-GB" altLang="ja-JP" sz="1900" dirty="0" smtClean="0">
                <a:ea typeface="ＭＳ Ｐゴシック" pitchFamily="34" charset="-128"/>
              </a:rPr>
              <a:t>European strategy</a:t>
            </a:r>
          </a:p>
          <a:p>
            <a:pPr marL="182563" indent="-182563">
              <a:spcBef>
                <a:spcPct val="50000"/>
              </a:spcBef>
            </a:pPr>
            <a:r>
              <a:rPr lang="de-DE" altLang="ja-JP" sz="1900" dirty="0" smtClean="0">
                <a:solidFill>
                  <a:srgbClr val="F29F00"/>
                </a:solidFill>
              </a:rPr>
              <a:t>&gt;</a:t>
            </a:r>
            <a:r>
              <a:rPr lang="de-DE" altLang="ja-JP" sz="1900" dirty="0" smtClean="0">
                <a:solidFill>
                  <a:srgbClr val="FF6600"/>
                </a:solidFill>
              </a:rPr>
              <a:t> </a:t>
            </a:r>
            <a:r>
              <a:rPr lang="en-GB" sz="1900" dirty="0" smtClean="0">
                <a:ea typeface="ＭＳ Ｐゴシック" pitchFamily="34" charset="-128"/>
              </a:rPr>
              <a:t>LHC as flagship </a:t>
            </a:r>
            <a:r>
              <a:rPr lang="mr-IN" sz="1900" dirty="0" smtClean="0">
                <a:ea typeface="ＭＳ Ｐゴシック" pitchFamily="34" charset="-128"/>
              </a:rPr>
              <a:t>–</a:t>
            </a:r>
            <a:r>
              <a:rPr lang="en-GB" sz="1900" dirty="0" smtClean="0">
                <a:ea typeface="ＭＳ Ｐゴシック" pitchFamily="34" charset="-128"/>
              </a:rPr>
              <a:t> unique facility </a:t>
            </a:r>
            <a:br>
              <a:rPr lang="en-GB" sz="1900" dirty="0" smtClean="0">
                <a:ea typeface="ＭＳ Ｐゴシック" pitchFamily="34" charset="-128"/>
              </a:rPr>
            </a:br>
            <a:r>
              <a:rPr lang="en-GB" sz="1900" dirty="0" smtClean="0">
                <a:ea typeface="ＭＳ Ｐゴシック" pitchFamily="34" charset="-128"/>
              </a:rPr>
              <a:t>with long-term perspectives</a:t>
            </a:r>
            <a:endParaRPr lang="en-GB" sz="1900" dirty="0">
              <a:ea typeface="ＭＳ Ｐゴシック" pitchFamily="34" charset="-128"/>
            </a:endParaRPr>
          </a:p>
          <a:p>
            <a:pPr marL="182563" indent="-182563">
              <a:spcBef>
                <a:spcPct val="50000"/>
              </a:spcBef>
            </a:pPr>
            <a:r>
              <a:rPr lang="de-DE" altLang="ja-JP" sz="1900" dirty="0" smtClean="0">
                <a:solidFill>
                  <a:srgbClr val="F29F00"/>
                </a:solidFill>
              </a:rPr>
              <a:t>&gt;</a:t>
            </a:r>
            <a:r>
              <a:rPr lang="de-DE" altLang="ja-JP" sz="1900" dirty="0" smtClean="0">
                <a:solidFill>
                  <a:srgbClr val="FF6600"/>
                </a:solidFill>
              </a:rPr>
              <a:t> </a:t>
            </a:r>
            <a:r>
              <a:rPr lang="en-GB" altLang="ja-JP" sz="1900" dirty="0" smtClean="0">
                <a:ea typeface="ＭＳ Ｐゴシック" pitchFamily="34" charset="-128"/>
              </a:rPr>
              <a:t>Close ties to programme </a:t>
            </a:r>
            <a:br>
              <a:rPr lang="en-GB" altLang="ja-JP" sz="1900" dirty="0" smtClean="0">
                <a:ea typeface="ＭＳ Ｐゴシック" pitchFamily="34" charset="-128"/>
              </a:rPr>
            </a:br>
            <a:r>
              <a:rPr lang="en-GB" altLang="ja-JP" sz="1900" dirty="0" smtClean="0">
                <a:ea typeface="ＭＳ Ｐゴシック" pitchFamily="34" charset="-128"/>
              </a:rPr>
              <a:t>Matter &amp; Technologies</a:t>
            </a:r>
          </a:p>
          <a:p>
            <a:pPr marL="463550" indent="-285750">
              <a:lnSpc>
                <a:spcPct val="80000"/>
              </a:lnSpc>
              <a:spcBef>
                <a:spcPct val="50000"/>
              </a:spcBef>
              <a:buFont typeface="Wingdings" charset="0"/>
              <a:buChar char="w"/>
            </a:pPr>
            <a:r>
              <a:rPr lang="en-GB" sz="1700" dirty="0" smtClean="0">
                <a:solidFill>
                  <a:srgbClr val="00A6EB"/>
                </a:solidFill>
                <a:ea typeface="ＭＳ Ｐゴシック" pitchFamily="34" charset="-128"/>
              </a:rPr>
              <a:t>Topic Accelerator R&amp;D with work </a:t>
            </a:r>
            <a:br>
              <a:rPr lang="en-GB" sz="1700" dirty="0" smtClean="0">
                <a:solidFill>
                  <a:srgbClr val="00A6EB"/>
                </a:solidFill>
                <a:ea typeface="ＭＳ Ｐゴシック" pitchFamily="34" charset="-128"/>
              </a:rPr>
            </a:br>
            <a:r>
              <a:rPr lang="en-GB" sz="1700" dirty="0" smtClean="0">
                <a:solidFill>
                  <a:srgbClr val="00A6EB"/>
                </a:solidFill>
                <a:ea typeface="ＭＳ Ｐゴシック" pitchFamily="34" charset="-128"/>
              </a:rPr>
              <a:t>on plasma </a:t>
            </a:r>
            <a:r>
              <a:rPr lang="en-GB" sz="1700" dirty="0" err="1" smtClean="0">
                <a:solidFill>
                  <a:srgbClr val="00A6EB"/>
                </a:solidFill>
                <a:ea typeface="ＭＳ Ｐゴシック" pitchFamily="34" charset="-128"/>
              </a:rPr>
              <a:t>wakefield</a:t>
            </a:r>
            <a:r>
              <a:rPr lang="en-GB" sz="1700" dirty="0" smtClean="0">
                <a:solidFill>
                  <a:srgbClr val="00A6EB"/>
                </a:solidFill>
                <a:ea typeface="ＭＳ Ｐゴシック" pitchFamily="34" charset="-128"/>
              </a:rPr>
              <a:t> acceleration, </a:t>
            </a:r>
            <a:br>
              <a:rPr lang="en-GB" sz="1700" dirty="0" smtClean="0">
                <a:solidFill>
                  <a:srgbClr val="00A6EB"/>
                </a:solidFill>
                <a:ea typeface="ＭＳ Ｐゴシック" pitchFamily="34" charset="-128"/>
              </a:rPr>
            </a:br>
            <a:r>
              <a:rPr lang="en-GB" sz="1700" dirty="0" smtClean="0">
                <a:solidFill>
                  <a:srgbClr val="00A6EB"/>
                </a:solidFill>
                <a:ea typeface="ＭＳ Ｐゴシック" pitchFamily="34" charset="-128"/>
              </a:rPr>
              <a:t>super-conducting RF etc. </a:t>
            </a:r>
            <a:endParaRPr lang="en-GB" sz="1700" dirty="0">
              <a:solidFill>
                <a:srgbClr val="00A6EB"/>
              </a:solidFill>
              <a:ea typeface="ＭＳ Ｐゴシック" pitchFamily="34" charset="-128"/>
            </a:endParaRPr>
          </a:p>
          <a:p>
            <a:pPr marL="463550" indent="-285750">
              <a:lnSpc>
                <a:spcPct val="80000"/>
              </a:lnSpc>
              <a:spcBef>
                <a:spcPct val="50000"/>
              </a:spcBef>
              <a:buFont typeface="Wingdings" charset="0"/>
              <a:buChar char="w"/>
            </a:pPr>
            <a:r>
              <a:rPr lang="en-GB" sz="1700" dirty="0" smtClean="0">
                <a:solidFill>
                  <a:srgbClr val="00A6EB"/>
                </a:solidFill>
                <a:ea typeface="ＭＳ Ｐゴシック" pitchFamily="34" charset="-128"/>
              </a:rPr>
              <a:t>Topic Detector Technologies &amp; </a:t>
            </a:r>
            <a:br>
              <a:rPr lang="en-GB" sz="1700" dirty="0" smtClean="0">
                <a:solidFill>
                  <a:srgbClr val="00A6EB"/>
                </a:solidFill>
                <a:ea typeface="ＭＳ Ｐゴシック" pitchFamily="34" charset="-128"/>
              </a:rPr>
            </a:br>
            <a:r>
              <a:rPr lang="en-GB" sz="1700" dirty="0" smtClean="0">
                <a:solidFill>
                  <a:srgbClr val="00A6EB"/>
                </a:solidFill>
                <a:ea typeface="ＭＳ Ｐゴシック" pitchFamily="34" charset="-128"/>
              </a:rPr>
              <a:t>Systems for generic detector </a:t>
            </a:r>
            <a:br>
              <a:rPr lang="en-GB" sz="1700" dirty="0" smtClean="0">
                <a:solidFill>
                  <a:srgbClr val="00A6EB"/>
                </a:solidFill>
                <a:ea typeface="ＭＳ Ｐゴシック" pitchFamily="34" charset="-128"/>
              </a:rPr>
            </a:br>
            <a:r>
              <a:rPr lang="en-GB" sz="1700" dirty="0" smtClean="0">
                <a:solidFill>
                  <a:srgbClr val="00A6EB"/>
                </a:solidFill>
                <a:ea typeface="ＭＳ Ｐゴシック" pitchFamily="34" charset="-128"/>
              </a:rPr>
              <a:t>developments; synergies e.g.</a:t>
            </a:r>
            <a:br>
              <a:rPr lang="en-GB" sz="1700" dirty="0" smtClean="0">
                <a:solidFill>
                  <a:srgbClr val="00A6EB"/>
                </a:solidFill>
                <a:ea typeface="ＭＳ Ｐゴシック" pitchFamily="34" charset="-128"/>
              </a:rPr>
            </a:br>
            <a:r>
              <a:rPr lang="en-GB" sz="1700" dirty="0" smtClean="0">
                <a:solidFill>
                  <a:srgbClr val="00A6EB"/>
                </a:solidFill>
                <a:ea typeface="ＭＳ Ｐゴシック" pitchFamily="34" charset="-128"/>
              </a:rPr>
              <a:t>with photon science community</a:t>
            </a:r>
            <a:endParaRPr lang="en-GB" sz="1900" dirty="0">
              <a:ea typeface="ＭＳ Ｐゴシック" pitchFamily="34" charset="-128"/>
            </a:endParaRPr>
          </a:p>
          <a:p>
            <a:pPr marL="182563" indent="-182563">
              <a:spcBef>
                <a:spcPct val="50000"/>
              </a:spcBef>
            </a:pPr>
            <a:endParaRPr lang="en-GB" sz="19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166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Highlights</a:t>
            </a: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de-DE" sz="1800" dirty="0" err="1" smtClean="0">
                <a:solidFill>
                  <a:srgbClr val="F29F00"/>
                </a:solidFill>
              </a:rPr>
              <a:t>From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particle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physics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since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the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start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of</a:t>
            </a:r>
            <a:r>
              <a:rPr lang="de-DE" sz="1800" dirty="0" smtClean="0">
                <a:solidFill>
                  <a:srgbClr val="F29F00"/>
                </a:solidFill>
              </a:rPr>
              <a:t> POF 3</a:t>
            </a:r>
            <a:endParaRPr lang="de-DE" sz="1800" dirty="0">
              <a:solidFill>
                <a:srgbClr val="F29F00"/>
              </a:solidFill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79512" y="988273"/>
            <a:ext cx="871296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079500" indent="-10795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7800" indent="-177800">
              <a:spcBef>
                <a:spcPct val="50000"/>
              </a:spcBef>
            </a:pPr>
            <a:r>
              <a:rPr lang="de-DE" altLang="ja-JP" sz="1800" dirty="0" smtClean="0">
                <a:solidFill>
                  <a:srgbClr val="F29F00"/>
                </a:solidFill>
              </a:rPr>
              <a:t>&gt;</a:t>
            </a:r>
            <a:r>
              <a:rPr lang="de-DE" altLang="ja-JP" sz="1800" dirty="0" smtClean="0">
                <a:solidFill>
                  <a:srgbClr val="FF6600"/>
                </a:solidFill>
              </a:rPr>
              <a:t> </a:t>
            </a:r>
            <a:r>
              <a:rPr lang="en-GB" sz="1800" dirty="0" smtClean="0">
                <a:ea typeface="ＭＳ Ｐゴシック" pitchFamily="34" charset="-128"/>
              </a:rPr>
              <a:t>LHC operations! After 30 fb</a:t>
            </a:r>
            <a:r>
              <a:rPr lang="en-GB" sz="1800" baseline="30000" dirty="0" smtClean="0">
                <a:ea typeface="ＭＳ Ｐゴシック" pitchFamily="34" charset="-128"/>
              </a:rPr>
              <a:t>-1</a:t>
            </a:r>
            <a:r>
              <a:rPr lang="en-GB" sz="1800" dirty="0" smtClean="0">
                <a:ea typeface="ＭＳ Ｐゴシック" pitchFamily="34" charset="-128"/>
              </a:rPr>
              <a:t> in Run 1 (2010-2012, 7/8 </a:t>
            </a:r>
            <a:r>
              <a:rPr lang="en-GB" sz="1800" dirty="0" err="1" smtClean="0">
                <a:ea typeface="ＭＳ Ｐゴシック" pitchFamily="34" charset="-128"/>
              </a:rPr>
              <a:t>TeV</a:t>
            </a:r>
            <a:r>
              <a:rPr lang="en-GB" sz="1800" dirty="0" smtClean="0">
                <a:ea typeface="ＭＳ Ｐゴシック" pitchFamily="34" charset="-128"/>
              </a:rPr>
              <a:t>), collected about 45 fb</a:t>
            </a:r>
            <a:r>
              <a:rPr lang="en-GB" sz="1800" baseline="30000" dirty="0" smtClean="0">
                <a:ea typeface="ＭＳ Ｐゴシック" pitchFamily="34" charset="-128"/>
              </a:rPr>
              <a:t>-1</a:t>
            </a:r>
            <a:r>
              <a:rPr lang="en-GB" sz="1800" dirty="0" smtClean="0">
                <a:ea typeface="ＭＳ Ｐゴシック" pitchFamily="34" charset="-128"/>
              </a:rPr>
              <a:t> in Run 2 (2015/16) at 13 </a:t>
            </a:r>
            <a:r>
              <a:rPr lang="en-GB" sz="1800" dirty="0" err="1" smtClean="0">
                <a:ea typeface="ＭＳ Ｐゴシック" pitchFamily="34" charset="-128"/>
              </a:rPr>
              <a:t>TeV</a:t>
            </a:r>
            <a:r>
              <a:rPr lang="en-GB" sz="1800" dirty="0" smtClean="0">
                <a:ea typeface="ＭＳ Ｐゴシック" pitchFamily="34" charset="-128"/>
              </a:rPr>
              <a:t> so far!</a:t>
            </a:r>
          </a:p>
          <a:p>
            <a:pPr marL="182563" indent="-182563">
              <a:spcBef>
                <a:spcPct val="50000"/>
              </a:spcBef>
            </a:pPr>
            <a:r>
              <a:rPr lang="de-DE" altLang="ja-JP" sz="1800" dirty="0" smtClean="0">
                <a:solidFill>
                  <a:srgbClr val="F29F00"/>
                </a:solidFill>
              </a:rPr>
              <a:t>&gt;</a:t>
            </a:r>
            <a:r>
              <a:rPr lang="de-DE" altLang="ja-JP" sz="1800" dirty="0" smtClean="0">
                <a:solidFill>
                  <a:srgbClr val="FF6600"/>
                </a:solidFill>
              </a:rPr>
              <a:t> </a:t>
            </a:r>
            <a:r>
              <a:rPr lang="en-GB" sz="1800" dirty="0" smtClean="0">
                <a:ea typeface="ＭＳ Ｐゴシック" pitchFamily="34" charset="-128"/>
              </a:rPr>
              <a:t>Incredible performance of machine and detectors; hoping for 150 fb</a:t>
            </a:r>
            <a:r>
              <a:rPr lang="en-GB" sz="1800" baseline="30000" dirty="0" smtClean="0">
                <a:ea typeface="ＭＳ Ｐゴシック" pitchFamily="34" charset="-128"/>
              </a:rPr>
              <a:t>-1</a:t>
            </a:r>
            <a:r>
              <a:rPr lang="en-GB" sz="1800" dirty="0" smtClean="0">
                <a:ea typeface="ＭＳ Ｐゴシック" pitchFamily="34" charset="-128"/>
              </a:rPr>
              <a:t> until 2018!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2420888"/>
            <a:ext cx="5940152" cy="3879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5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644008" y="908720"/>
            <a:ext cx="4190408" cy="4267636"/>
            <a:chOff x="4644008" y="908720"/>
            <a:chExt cx="4190408" cy="4267636"/>
          </a:xfrm>
        </p:grpSpPr>
        <p:pic>
          <p:nvPicPr>
            <p:cNvPr id="7" name="Picture 6" descr="fig_1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75" r="2963"/>
            <a:stretch/>
          </p:blipFill>
          <p:spPr>
            <a:xfrm>
              <a:off x="4644008" y="908720"/>
              <a:ext cx="4190408" cy="39604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4644008" y="4653136"/>
              <a:ext cx="2508206" cy="523220"/>
            </a:xfrm>
            <a:prstGeom prst="rect">
              <a:avLst/>
            </a:prstGeom>
            <a:solidFill>
              <a:srgbClr val="00A5EB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chemeClr val="bg1"/>
                  </a:solidFill>
                </a:rPr>
                <a:t>Higgs properties measurements</a:t>
              </a:r>
              <a:br>
                <a:rPr lang="en-US" sz="1400" b="0" dirty="0" smtClean="0">
                  <a:solidFill>
                    <a:schemeClr val="bg1"/>
                  </a:solidFill>
                </a:rPr>
              </a:br>
              <a:r>
                <a:rPr lang="en-US" sz="1400" b="0" dirty="0" smtClean="0">
                  <a:solidFill>
                    <a:schemeClr val="bg1"/>
                  </a:solidFill>
                </a:rPr>
                <a:t>e.g. couplings versus mass</a:t>
              </a:r>
              <a:endParaRPr lang="en-US" sz="1400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Highlights</a:t>
            </a: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de-DE" sz="1800" dirty="0" smtClean="0">
                <a:solidFill>
                  <a:srgbClr val="F29F00"/>
                </a:solidFill>
              </a:rPr>
              <a:t>LHC </a:t>
            </a:r>
            <a:r>
              <a:rPr lang="de-DE" sz="1800" dirty="0" err="1" smtClean="0">
                <a:solidFill>
                  <a:srgbClr val="F29F00"/>
                </a:solidFill>
              </a:rPr>
              <a:t>luminosity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smtClean="0">
                <a:solidFill>
                  <a:srgbClr val="F29F00"/>
                </a:solidFill>
                <a:sym typeface="Wingdings"/>
              </a:rPr>
              <a:t> </a:t>
            </a:r>
            <a:r>
              <a:rPr lang="de-DE" sz="1800" dirty="0" err="1" smtClean="0">
                <a:solidFill>
                  <a:srgbClr val="F29F00"/>
                </a:solidFill>
                <a:sym typeface="Wingdings"/>
              </a:rPr>
              <a:t>precision</a:t>
            </a:r>
            <a:r>
              <a:rPr lang="de-DE" sz="1800" dirty="0" smtClean="0">
                <a:solidFill>
                  <a:srgbClr val="F29F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  <a:sym typeface="Wingdings"/>
              </a:rPr>
              <a:t>physics</a:t>
            </a:r>
            <a:r>
              <a:rPr lang="de-DE" sz="1800" dirty="0" smtClean="0">
                <a:solidFill>
                  <a:srgbClr val="F29F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  <a:sym typeface="Wingdings"/>
              </a:rPr>
              <a:t>and</a:t>
            </a:r>
            <a:r>
              <a:rPr lang="de-DE" sz="1800" dirty="0" smtClean="0">
                <a:solidFill>
                  <a:srgbClr val="F29F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  <a:sym typeface="Wingdings"/>
              </a:rPr>
              <a:t>increased</a:t>
            </a:r>
            <a:r>
              <a:rPr lang="de-DE" sz="1800" dirty="0" smtClean="0">
                <a:solidFill>
                  <a:srgbClr val="F29F00"/>
                </a:solidFill>
                <a:sym typeface="Wingdings"/>
              </a:rPr>
              <a:t> BSM </a:t>
            </a:r>
            <a:r>
              <a:rPr lang="de-DE" sz="1800" dirty="0" err="1" smtClean="0">
                <a:solidFill>
                  <a:srgbClr val="F29F00"/>
                </a:solidFill>
                <a:sym typeface="Wingdings"/>
              </a:rPr>
              <a:t>reach</a:t>
            </a:r>
            <a:r>
              <a:rPr lang="de-DE" sz="1800" dirty="0" smtClean="0">
                <a:solidFill>
                  <a:srgbClr val="F29F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  <a:sym typeface="Wingdings"/>
              </a:rPr>
              <a:t>and</a:t>
            </a:r>
            <a:r>
              <a:rPr lang="de-DE" sz="1800" dirty="0" smtClean="0">
                <a:solidFill>
                  <a:srgbClr val="F29F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  <a:sym typeface="Wingdings"/>
              </a:rPr>
              <a:t>sensitivity</a:t>
            </a:r>
            <a:endParaRPr lang="de-DE" sz="1800" dirty="0">
              <a:solidFill>
                <a:srgbClr val="F29F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1520" y="980728"/>
            <a:ext cx="4230935" cy="3187515"/>
            <a:chOff x="251520" y="1628801"/>
            <a:chExt cx="4230935" cy="3187515"/>
          </a:xfrm>
        </p:grpSpPr>
        <p:pic>
          <p:nvPicPr>
            <p:cNvPr id="3" name="Picture 2" descr="lhctopwg_ttxsec_sqrts_aug2016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926828" y="953493"/>
              <a:ext cx="2880319" cy="42309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258022" y="4293096"/>
              <a:ext cx="3235585" cy="523220"/>
            </a:xfrm>
            <a:prstGeom prst="rect">
              <a:avLst/>
            </a:prstGeom>
            <a:solidFill>
              <a:srgbClr val="00A5EB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chemeClr val="bg1"/>
                  </a:solidFill>
                </a:rPr>
                <a:t>Top </a:t>
              </a:r>
              <a:r>
                <a:rPr lang="en-US" sz="1400" b="0" dirty="0" err="1" smtClean="0">
                  <a:solidFill>
                    <a:schemeClr val="bg1"/>
                  </a:solidFill>
                </a:rPr>
                <a:t>Xsection</a:t>
              </a:r>
              <a:r>
                <a:rPr lang="en-US" sz="1400" b="0" dirty="0" smtClean="0">
                  <a:solidFill>
                    <a:schemeClr val="bg1"/>
                  </a:solidFill>
                </a:rPr>
                <a:t> </a:t>
              </a:r>
              <a:r>
                <a:rPr lang="mr-IN" sz="1400" b="0" dirty="0" smtClean="0">
                  <a:solidFill>
                    <a:schemeClr val="bg1"/>
                  </a:solidFill>
                </a:rPr>
                <a:t>–</a:t>
              </a:r>
              <a:r>
                <a:rPr lang="en-US" sz="1400" b="0" dirty="0" smtClean="0">
                  <a:solidFill>
                    <a:schemeClr val="bg1"/>
                  </a:solidFill>
                </a:rPr>
                <a:t> precision tests of EW</a:t>
              </a:r>
              <a:br>
                <a:rPr lang="en-US" sz="1400" b="0" dirty="0" smtClean="0">
                  <a:solidFill>
                    <a:schemeClr val="bg1"/>
                  </a:solidFill>
                </a:rPr>
              </a:br>
              <a:r>
                <a:rPr lang="en-US" sz="1400" b="0" dirty="0" smtClean="0">
                  <a:solidFill>
                    <a:schemeClr val="bg1"/>
                  </a:solidFill>
                </a:rPr>
                <a:t>physics, α</a:t>
              </a:r>
              <a:r>
                <a:rPr lang="en-US" sz="1400" b="0" baseline="-25000" dirty="0" smtClean="0">
                  <a:solidFill>
                    <a:schemeClr val="bg1"/>
                  </a:solidFill>
                </a:rPr>
                <a:t>S</a:t>
              </a:r>
              <a:r>
                <a:rPr lang="en-US" sz="1400" b="0" dirty="0" smtClean="0">
                  <a:solidFill>
                    <a:schemeClr val="bg1"/>
                  </a:solidFill>
                </a:rPr>
                <a:t>, PDFs, window for new physics</a:t>
              </a:r>
              <a:endParaRPr lang="en-US" sz="14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23528" y="2060848"/>
            <a:ext cx="7128792" cy="4320480"/>
            <a:chOff x="107504" y="2060848"/>
            <a:chExt cx="7128792" cy="4320480"/>
          </a:xfrm>
        </p:grpSpPr>
        <p:grpSp>
          <p:nvGrpSpPr>
            <p:cNvPr id="17" name="Group 16"/>
            <p:cNvGrpSpPr/>
            <p:nvPr/>
          </p:nvGrpSpPr>
          <p:grpSpPr>
            <a:xfrm>
              <a:off x="107504" y="2060848"/>
              <a:ext cx="7128792" cy="4320480"/>
              <a:chOff x="251520" y="908720"/>
              <a:chExt cx="7128792" cy="432048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51520" y="908720"/>
                <a:ext cx="7128792" cy="432048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395536" y="1082409"/>
                <a:ext cx="6835230" cy="4009503"/>
                <a:chOff x="1547664" y="2276872"/>
                <a:chExt cx="6835230" cy="4009503"/>
              </a:xfrm>
            </p:grpSpPr>
            <p:pic>
              <p:nvPicPr>
                <p:cNvPr id="8" name="Picture 7" descr="CMS-PAS-EXO-16-032_Figure_001-b.png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860032" y="2276872"/>
                  <a:ext cx="3522862" cy="4009503"/>
                </a:xfrm>
                <a:prstGeom prst="rect">
                  <a:avLst/>
                </a:prstGeom>
              </p:spPr>
            </p:pic>
            <p:pic>
              <p:nvPicPr>
                <p:cNvPr id="11" name="Picture 10" descr="CMS-PAS-EXO-16-032_Figure_002-b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47664" y="2276872"/>
                  <a:ext cx="3362921" cy="3986462"/>
                </a:xfrm>
                <a:prstGeom prst="rect">
                  <a:avLst/>
                </a:prstGeom>
              </p:spPr>
            </p:pic>
          </p:grpSp>
        </p:grpSp>
        <p:sp>
          <p:nvSpPr>
            <p:cNvPr id="24" name="TextBox 23"/>
            <p:cNvSpPr txBox="1"/>
            <p:nvPr/>
          </p:nvSpPr>
          <p:spPr>
            <a:xfrm>
              <a:off x="235142" y="5733256"/>
              <a:ext cx="2540993" cy="523220"/>
            </a:xfrm>
            <a:prstGeom prst="rect">
              <a:avLst/>
            </a:prstGeom>
            <a:solidFill>
              <a:srgbClr val="00A5EB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chemeClr val="bg1"/>
                  </a:solidFill>
                </a:rPr>
                <a:t>Dijet events up to inv. masses of </a:t>
              </a:r>
              <a:br>
                <a:rPr lang="en-US" sz="1400" b="0" dirty="0" smtClean="0">
                  <a:solidFill>
                    <a:schemeClr val="bg1"/>
                  </a:solidFill>
                </a:rPr>
              </a:br>
              <a:r>
                <a:rPr lang="en-US" sz="1400" b="0" dirty="0" smtClean="0">
                  <a:solidFill>
                    <a:schemeClr val="bg1"/>
                  </a:solidFill>
                </a:rPr>
                <a:t>8 </a:t>
              </a:r>
              <a:r>
                <a:rPr lang="en-US" sz="1400" b="0" dirty="0" err="1" smtClean="0">
                  <a:solidFill>
                    <a:schemeClr val="bg1"/>
                  </a:solidFill>
                </a:rPr>
                <a:t>TeV</a:t>
              </a:r>
              <a:r>
                <a:rPr lang="en-US" sz="1400" b="0" dirty="0" smtClean="0">
                  <a:solidFill>
                    <a:schemeClr val="bg1"/>
                  </a:solidFill>
                </a:rPr>
                <a:t> (SM, PDFs, searches)</a:t>
              </a:r>
              <a:endParaRPr lang="en-US" sz="14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707904" y="1340768"/>
            <a:ext cx="5269631" cy="4771691"/>
            <a:chOff x="3563888" y="332657"/>
            <a:chExt cx="5269631" cy="4771691"/>
          </a:xfrm>
        </p:grpSpPr>
        <p:pic>
          <p:nvPicPr>
            <p:cNvPr id="19" name="Picture 18" descr="ATLAS_SUSY_EWSummary_sleptons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930997" y="-34452"/>
              <a:ext cx="4535414" cy="52696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3912663" y="4581128"/>
              <a:ext cx="2707554" cy="523220"/>
            </a:xfrm>
            <a:prstGeom prst="rect">
              <a:avLst/>
            </a:prstGeom>
            <a:solidFill>
              <a:srgbClr val="00A5EB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chemeClr val="bg1"/>
                  </a:solidFill>
                </a:rPr>
                <a:t>Narrowing down on “new physics”</a:t>
              </a:r>
              <a:br>
                <a:rPr lang="en-US" sz="1400" b="0" dirty="0" smtClean="0">
                  <a:solidFill>
                    <a:schemeClr val="bg1"/>
                  </a:solidFill>
                </a:rPr>
              </a:br>
              <a:r>
                <a:rPr lang="en-US" sz="1400" b="0" dirty="0" smtClean="0">
                  <a:solidFill>
                    <a:schemeClr val="bg1"/>
                  </a:solidFill>
                </a:rPr>
                <a:t>(here: SUSY exclusions)</a:t>
              </a:r>
              <a:endParaRPr lang="en-US" sz="1400" b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40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Highlights</a:t>
            </a: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de-DE" sz="1800" dirty="0" smtClean="0">
                <a:solidFill>
                  <a:srgbClr val="F29F00"/>
                </a:solidFill>
              </a:rPr>
              <a:t>LHC </a:t>
            </a:r>
            <a:r>
              <a:rPr lang="de-DE" sz="1800" dirty="0" err="1" smtClean="0">
                <a:solidFill>
                  <a:srgbClr val="F29F00"/>
                </a:solidFill>
              </a:rPr>
              <a:t>luminosity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smtClean="0">
                <a:solidFill>
                  <a:srgbClr val="F29F00"/>
                </a:solidFill>
                <a:sym typeface="Wingdings"/>
              </a:rPr>
              <a:t> </a:t>
            </a:r>
            <a:r>
              <a:rPr lang="de-DE" sz="1800" dirty="0" err="1" smtClean="0">
                <a:solidFill>
                  <a:srgbClr val="F29F00"/>
                </a:solidFill>
                <a:sym typeface="Wingdings"/>
              </a:rPr>
              <a:t>precision</a:t>
            </a:r>
            <a:r>
              <a:rPr lang="de-DE" sz="1800" dirty="0" smtClean="0">
                <a:solidFill>
                  <a:srgbClr val="F29F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  <a:sym typeface="Wingdings"/>
              </a:rPr>
              <a:t>physics</a:t>
            </a:r>
            <a:r>
              <a:rPr lang="de-DE" sz="1800" dirty="0" smtClean="0">
                <a:solidFill>
                  <a:srgbClr val="F29F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  <a:sym typeface="Wingdings"/>
              </a:rPr>
              <a:t>and</a:t>
            </a:r>
            <a:r>
              <a:rPr lang="de-DE" sz="1800" dirty="0" smtClean="0">
                <a:solidFill>
                  <a:srgbClr val="F29F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  <a:sym typeface="Wingdings"/>
              </a:rPr>
              <a:t>increased</a:t>
            </a:r>
            <a:r>
              <a:rPr lang="de-DE" sz="1800" dirty="0" smtClean="0">
                <a:solidFill>
                  <a:srgbClr val="F29F00"/>
                </a:solidFill>
                <a:sym typeface="Wingdings"/>
              </a:rPr>
              <a:t> BSM </a:t>
            </a:r>
            <a:r>
              <a:rPr lang="de-DE" sz="1800" dirty="0" err="1" smtClean="0">
                <a:solidFill>
                  <a:srgbClr val="F29F00"/>
                </a:solidFill>
                <a:sym typeface="Wingdings"/>
              </a:rPr>
              <a:t>reach</a:t>
            </a:r>
            <a:r>
              <a:rPr lang="de-DE" sz="1800" dirty="0" smtClean="0">
                <a:solidFill>
                  <a:srgbClr val="F29F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  <a:sym typeface="Wingdings"/>
              </a:rPr>
              <a:t>and</a:t>
            </a:r>
            <a:r>
              <a:rPr lang="de-DE" sz="1800" dirty="0" smtClean="0">
                <a:solidFill>
                  <a:srgbClr val="F29F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  <a:sym typeface="Wingdings"/>
              </a:rPr>
              <a:t>sensitivity</a:t>
            </a:r>
            <a:endParaRPr lang="de-DE" sz="1800" dirty="0">
              <a:solidFill>
                <a:srgbClr val="F29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90" y="908720"/>
            <a:ext cx="8756298" cy="3421443"/>
          </a:xfrm>
          <a:prstGeom prst="rect">
            <a:avLst/>
          </a:prstGeom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79512" y="4365104"/>
            <a:ext cx="8712968" cy="19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079500" indent="-10795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7800" indent="-177800">
              <a:spcBef>
                <a:spcPct val="50000"/>
              </a:spcBef>
            </a:pPr>
            <a:r>
              <a:rPr lang="de-DE" altLang="ja-JP" sz="1800" dirty="0" smtClean="0">
                <a:solidFill>
                  <a:srgbClr val="F29F00"/>
                </a:solidFill>
              </a:rPr>
              <a:t>&gt;</a:t>
            </a:r>
            <a:r>
              <a:rPr lang="de-DE" altLang="ja-JP" sz="1800" dirty="0" smtClean="0">
                <a:solidFill>
                  <a:srgbClr val="FF6600"/>
                </a:solidFill>
              </a:rPr>
              <a:t> </a:t>
            </a:r>
            <a:r>
              <a:rPr lang="de-DE" altLang="ja-JP" sz="1800" dirty="0" smtClean="0"/>
              <a:t>HL-</a:t>
            </a:r>
            <a:r>
              <a:rPr lang="en-GB" sz="1800" dirty="0" smtClean="0">
                <a:ea typeface="ＭＳ Ｐゴシック" pitchFamily="34" charset="-128"/>
              </a:rPr>
              <a:t>LHC upgrades approved; now detector upgrades in funding process (trackers, calorimeters, </a:t>
            </a:r>
            <a:r>
              <a:rPr lang="en-GB" sz="1800" dirty="0" err="1" smtClean="0">
                <a:ea typeface="ＭＳ Ｐゴシック" pitchFamily="34" charset="-128"/>
              </a:rPr>
              <a:t>muon</a:t>
            </a:r>
            <a:r>
              <a:rPr lang="en-GB" sz="1800" dirty="0" smtClean="0">
                <a:ea typeface="ＭＳ Ｐゴシック" pitchFamily="34" charset="-128"/>
              </a:rPr>
              <a:t> systems, </a:t>
            </a:r>
            <a:r>
              <a:rPr lang="en-GB" sz="1800" dirty="0" err="1" smtClean="0">
                <a:ea typeface="ＭＳ Ｐゴシック" pitchFamily="34" charset="-128"/>
              </a:rPr>
              <a:t>trigger&amp;DAQ</a:t>
            </a:r>
            <a:r>
              <a:rPr lang="en-GB" sz="1800" dirty="0" smtClean="0">
                <a:ea typeface="ＭＳ Ｐゴシック" pitchFamily="34" charset="-128"/>
              </a:rPr>
              <a:t>)</a:t>
            </a:r>
          </a:p>
          <a:p>
            <a:pPr marL="182563" indent="-182563">
              <a:lnSpc>
                <a:spcPct val="80000"/>
              </a:lnSpc>
              <a:spcBef>
                <a:spcPct val="50000"/>
              </a:spcBef>
            </a:pPr>
            <a:r>
              <a:rPr lang="de-DE" altLang="ja-JP" sz="1800" dirty="0" smtClean="0">
                <a:solidFill>
                  <a:srgbClr val="F29F00"/>
                </a:solidFill>
              </a:rPr>
              <a:t>&gt;</a:t>
            </a:r>
            <a:r>
              <a:rPr lang="de-DE" altLang="ja-JP" sz="1800" dirty="0" smtClean="0">
                <a:solidFill>
                  <a:srgbClr val="FF6600"/>
                </a:solidFill>
              </a:rPr>
              <a:t> </a:t>
            </a:r>
            <a:r>
              <a:rPr lang="en-GB" sz="1800" dirty="0" smtClean="0">
                <a:ea typeface="ＭＳ Ｐゴシック" pitchFamily="34" charset="-128"/>
              </a:rPr>
              <a:t>Germany: &gt; 100 M€ approved for phase 2 upgrades!</a:t>
            </a:r>
            <a:endParaRPr lang="en-GB" sz="1600" dirty="0" smtClean="0">
              <a:solidFill>
                <a:srgbClr val="00A6EB"/>
              </a:solidFill>
              <a:ea typeface="ＭＳ Ｐゴシック" pitchFamily="34" charset="-128"/>
            </a:endParaRPr>
          </a:p>
          <a:p>
            <a:pPr marL="182563" indent="-4763">
              <a:lnSpc>
                <a:spcPct val="80000"/>
              </a:lnSpc>
              <a:spcBef>
                <a:spcPct val="50000"/>
              </a:spcBef>
            </a:pP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-- </a:t>
            </a:r>
            <a:r>
              <a:rPr lang="en-GB" sz="1600" dirty="0">
                <a:solidFill>
                  <a:srgbClr val="00A6EB"/>
                </a:solidFill>
                <a:ea typeface="ＭＳ Ｐゴシック" pitchFamily="34" charset="-128"/>
              </a:rPr>
              <a:t>90 M</a:t>
            </a: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€ BMBF funds for universities 2015-24</a:t>
            </a:r>
          </a:p>
          <a:p>
            <a:pPr marL="182563" indent="-4763">
              <a:lnSpc>
                <a:spcPct val="80000"/>
              </a:lnSpc>
              <a:spcBef>
                <a:spcPct val="50000"/>
              </a:spcBef>
            </a:pPr>
            <a:r>
              <a:rPr lang="en-GB" sz="1600" dirty="0">
                <a:solidFill>
                  <a:srgbClr val="00A6EB"/>
                </a:solidFill>
                <a:ea typeface="ＭＳ Ｐゴシック" pitchFamily="34" charset="-128"/>
              </a:rPr>
              <a:t>-- </a:t>
            </a: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20 </a:t>
            </a:r>
            <a:r>
              <a:rPr lang="en-GB" sz="1600" dirty="0">
                <a:solidFill>
                  <a:srgbClr val="00A6EB"/>
                </a:solidFill>
                <a:ea typeface="ＭＳ Ｐゴシック" pitchFamily="34" charset="-128"/>
              </a:rPr>
              <a:t>M</a:t>
            </a: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€ Helmholtz strategic invest funds for ATLAS+CMS tracker </a:t>
            </a:r>
            <a:r>
              <a:rPr lang="en-GB" sz="1600" dirty="0" err="1" smtClean="0">
                <a:solidFill>
                  <a:srgbClr val="00A6EB"/>
                </a:solidFill>
                <a:ea typeface="ＭＳ Ｐゴシック" pitchFamily="34" charset="-128"/>
              </a:rPr>
              <a:t>endcaps</a:t>
            </a: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 + ALICE</a:t>
            </a:r>
          </a:p>
          <a:p>
            <a:pPr marL="182563" indent="-4763">
              <a:lnSpc>
                <a:spcPct val="80000"/>
              </a:lnSpc>
              <a:spcBef>
                <a:spcPct val="50000"/>
              </a:spcBef>
            </a:pP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-- </a:t>
            </a:r>
            <a:r>
              <a:rPr lang="en-GB" sz="1600" dirty="0">
                <a:solidFill>
                  <a:srgbClr val="00A6EB"/>
                </a:solidFill>
                <a:ea typeface="ＭＳ Ｐゴシック" pitchFamily="34" charset="-128"/>
              </a:rPr>
              <a:t>10 M€ </a:t>
            </a:r>
            <a:r>
              <a:rPr lang="en-GB" sz="1600" dirty="0" smtClean="0">
                <a:solidFill>
                  <a:srgbClr val="00A6EB"/>
                </a:solidFill>
                <a:ea typeface="ＭＳ Ｐゴシック" pitchFamily="34" charset="-128"/>
              </a:rPr>
              <a:t>DESY invest / base funds for detector assembly facility</a:t>
            </a:r>
          </a:p>
        </p:txBody>
      </p:sp>
    </p:spTree>
    <p:extLst>
      <p:ext uri="{BB962C8B-B14F-4D97-AF65-F5344CB8AC3E}">
        <p14:creationId xmlns:p14="http://schemas.microsoft.com/office/powerpoint/2010/main" val="119023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Highlights</a:t>
            </a: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de-DE" sz="1800" dirty="0" smtClean="0">
                <a:solidFill>
                  <a:srgbClr val="F29F00"/>
                </a:solidFill>
              </a:rPr>
              <a:t>LHC </a:t>
            </a:r>
            <a:r>
              <a:rPr lang="de-DE" sz="1800" dirty="0" err="1" smtClean="0">
                <a:solidFill>
                  <a:srgbClr val="F29F00"/>
                </a:solidFill>
              </a:rPr>
              <a:t>upgrades</a:t>
            </a:r>
            <a:r>
              <a:rPr lang="de-DE" sz="1800" dirty="0" smtClean="0">
                <a:solidFill>
                  <a:srgbClr val="F29F00"/>
                </a:solidFill>
              </a:rPr>
              <a:t> </a:t>
            </a:r>
            <a:r>
              <a:rPr lang="de-DE" sz="1800" dirty="0" err="1" smtClean="0">
                <a:solidFill>
                  <a:srgbClr val="F29F00"/>
                </a:solidFill>
              </a:rPr>
              <a:t>well</a:t>
            </a:r>
            <a:r>
              <a:rPr lang="de-DE" sz="1800" dirty="0" smtClean="0">
                <a:solidFill>
                  <a:srgbClr val="F29F00"/>
                </a:solidFill>
              </a:rPr>
              <a:t> on </a:t>
            </a:r>
            <a:r>
              <a:rPr lang="de-DE" sz="1800" dirty="0" err="1" smtClean="0">
                <a:solidFill>
                  <a:srgbClr val="F29F00"/>
                </a:solidFill>
              </a:rPr>
              <a:t>track</a:t>
            </a:r>
            <a:r>
              <a:rPr lang="de-DE" sz="1800" dirty="0" smtClean="0">
                <a:solidFill>
                  <a:srgbClr val="F29F00"/>
                </a:solidFill>
              </a:rPr>
              <a:t>!</a:t>
            </a:r>
            <a:endParaRPr lang="de-DE" sz="1800" dirty="0">
              <a:solidFill>
                <a:srgbClr val="F29F00"/>
              </a:solidFill>
            </a:endParaRPr>
          </a:p>
        </p:txBody>
      </p:sp>
      <p:pic>
        <p:nvPicPr>
          <p:cNvPr id="8" name="Picture 7" descr="DSCN0805-cro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980728"/>
            <a:ext cx="3320770" cy="2607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37487" y="3212976"/>
            <a:ext cx="3401826" cy="307777"/>
          </a:xfrm>
          <a:prstGeom prst="rect">
            <a:avLst/>
          </a:prstGeom>
          <a:solidFill>
            <a:srgbClr val="00A5EB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</a:rPr>
              <a:t>Phase1: CMS 4</a:t>
            </a:r>
            <a:r>
              <a:rPr lang="en-US" sz="1400" b="0" baseline="30000" dirty="0" smtClean="0">
                <a:solidFill>
                  <a:schemeClr val="bg1"/>
                </a:solidFill>
              </a:rPr>
              <a:t>th</a:t>
            </a:r>
            <a:r>
              <a:rPr lang="en-US" sz="1400" b="0" dirty="0" smtClean="0">
                <a:solidFill>
                  <a:schemeClr val="bg1"/>
                </a:solidFill>
              </a:rPr>
              <a:t> pixel layer </a:t>
            </a:r>
            <a:r>
              <a:rPr lang="en-US" sz="1400" dirty="0">
                <a:solidFill>
                  <a:schemeClr val="bg1"/>
                </a:solidFill>
              </a:rPr>
              <a:t>(</a:t>
            </a:r>
            <a:r>
              <a:rPr lang="en-US" sz="1400" b="0" dirty="0" smtClean="0">
                <a:solidFill>
                  <a:schemeClr val="bg1"/>
                </a:solidFill>
              </a:rPr>
              <a:t>DESY, KIT, UHH)</a:t>
            </a:r>
            <a:endParaRPr lang="en-US" sz="1400" b="0" dirty="0">
              <a:solidFill>
                <a:schemeClr val="bg1"/>
              </a:solidFill>
            </a:endParaRPr>
          </a:p>
        </p:txBody>
      </p:sp>
      <p:pic>
        <p:nvPicPr>
          <p:cNvPr id="12" name="Picture 11" descr="Screen Shot 2016-11-02 at 12.11.0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260648"/>
            <a:ext cx="416253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Screen Shot 2016-11-02 at 11.59.47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789040"/>
            <a:ext cx="3816424" cy="256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07504" y="5949280"/>
            <a:ext cx="2034030" cy="523220"/>
          </a:xfrm>
          <a:prstGeom prst="rect">
            <a:avLst/>
          </a:prstGeom>
          <a:solidFill>
            <a:srgbClr val="00A5EB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</a:rPr>
              <a:t>DAF ready for production</a:t>
            </a:r>
            <a:br>
              <a:rPr lang="en-US" sz="1400" b="0" dirty="0" smtClean="0">
                <a:solidFill>
                  <a:schemeClr val="bg1"/>
                </a:solidFill>
              </a:rPr>
            </a:br>
            <a:r>
              <a:rPr lang="en-US" sz="1400" b="0" dirty="0" smtClean="0">
                <a:solidFill>
                  <a:schemeClr val="bg1"/>
                </a:solidFill>
              </a:rPr>
              <a:t>mid-2017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0232" y="2924944"/>
            <a:ext cx="1952678" cy="523220"/>
          </a:xfrm>
          <a:prstGeom prst="rect">
            <a:avLst/>
          </a:prstGeom>
          <a:solidFill>
            <a:srgbClr val="00A5EB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</a:rPr>
              <a:t>Phase 2 tracker </a:t>
            </a:r>
            <a:r>
              <a:rPr lang="en-US" sz="1400" b="0" dirty="0" err="1" smtClean="0">
                <a:solidFill>
                  <a:schemeClr val="bg1"/>
                </a:solidFill>
              </a:rPr>
              <a:t>endcaps</a:t>
            </a:r>
            <a:r>
              <a:rPr lang="en-US" sz="1400" b="0" dirty="0" smtClean="0">
                <a:solidFill>
                  <a:schemeClr val="bg1"/>
                </a:solidFill>
              </a:rPr>
              <a:t> </a:t>
            </a:r>
            <a:br>
              <a:rPr lang="en-US" sz="1400" b="0" dirty="0" smtClean="0">
                <a:solidFill>
                  <a:schemeClr val="bg1"/>
                </a:solidFill>
              </a:rPr>
            </a:br>
            <a:r>
              <a:rPr lang="en-US" sz="1400" b="0" dirty="0" smtClean="0">
                <a:solidFill>
                  <a:schemeClr val="bg1"/>
                </a:solidFill>
              </a:rPr>
              <a:t>upgrade </a:t>
            </a:r>
            <a:r>
              <a:rPr lang="en-US" sz="1400" b="0" dirty="0" err="1" smtClean="0">
                <a:solidFill>
                  <a:schemeClr val="bg1"/>
                </a:solidFill>
              </a:rPr>
              <a:t>organisation</a:t>
            </a:r>
            <a:endParaRPr lang="en-US" sz="1400" b="0" dirty="0">
              <a:solidFill>
                <a:schemeClr val="bg1"/>
              </a:solidFill>
            </a:endParaRPr>
          </a:p>
        </p:txBody>
      </p:sp>
      <p:pic>
        <p:nvPicPr>
          <p:cNvPr id="17" name="Picture 16" descr="Screen Shot 2016-11-02 at 12.11.1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9" y="3464799"/>
            <a:ext cx="4248472" cy="290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57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7338" y="28575"/>
            <a:ext cx="8567737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/>
              <a:t> </a:t>
            </a:r>
          </a:p>
        </p:txBody>
      </p:sp>
      <p:sp>
        <p:nvSpPr>
          <p:cNvPr id="18440" name="Titel 1"/>
          <p:cNvSpPr>
            <a:spLocks noGrp="1"/>
          </p:cNvSpPr>
          <p:nvPr>
            <p:ph type="title"/>
          </p:nvPr>
        </p:nvSpPr>
        <p:spPr>
          <a:xfrm>
            <a:off x="252413" y="95250"/>
            <a:ext cx="7361237" cy="552450"/>
          </a:xfrm>
        </p:spPr>
        <p:txBody>
          <a:bodyPr wrap="none" lIns="0" tIns="0" rIns="0" bIns="0" anchor="t"/>
          <a:lstStyle/>
          <a:p>
            <a:pPr algn="l" eaLnBrk="1" hangingPunct="1"/>
            <a:r>
              <a:rPr lang="de-DE" sz="3000" b="1" dirty="0" smtClean="0">
                <a:solidFill>
                  <a:srgbClr val="00A6EB"/>
                </a:solidFill>
                <a:ea typeface="ＭＳ Ｐゴシック" pitchFamily="34" charset="-128"/>
                <a:cs typeface="Arial" pitchFamily="34" charset="0"/>
              </a:rPr>
              <a:t>Highlights</a:t>
            </a: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252413" y="490538"/>
            <a:ext cx="7845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de-DE" sz="1800" dirty="0" smtClean="0">
                <a:solidFill>
                  <a:srgbClr val="F29F00"/>
                </a:solidFill>
              </a:rPr>
              <a:t>Belle </a:t>
            </a:r>
            <a:r>
              <a:rPr lang="de-DE" sz="1800" dirty="0" err="1" smtClean="0">
                <a:solidFill>
                  <a:srgbClr val="F29F00"/>
                </a:solidFill>
              </a:rPr>
              <a:t>data</a:t>
            </a:r>
            <a:endParaRPr lang="de-DE" sz="1800" dirty="0">
              <a:solidFill>
                <a:srgbClr val="F29F0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9512" y="908720"/>
            <a:ext cx="424847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079500" indent="-10795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7800" indent="-177800">
              <a:spcBef>
                <a:spcPct val="50000"/>
              </a:spcBef>
            </a:pPr>
            <a:r>
              <a:rPr lang="de-DE" altLang="ja-JP" sz="1600" dirty="0" smtClean="0">
                <a:solidFill>
                  <a:srgbClr val="F29F00"/>
                </a:solidFill>
              </a:rPr>
              <a:t>&gt; </a:t>
            </a:r>
            <a:r>
              <a:rPr lang="de-DE" altLang="ja-JP" sz="1600" dirty="0" smtClean="0"/>
              <a:t>FCNC: angular </a:t>
            </a:r>
            <a:r>
              <a:rPr lang="de-DE" altLang="ja-JP" sz="1600" dirty="0" err="1" smtClean="0"/>
              <a:t>analysis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of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>
                <a:latin typeface="Bradley Hand Bold"/>
                <a:cs typeface="Bradley Hand Bold"/>
              </a:rPr>
              <a:t>B</a:t>
            </a:r>
            <a:r>
              <a:rPr lang="de-DE" altLang="ja-JP" sz="1600" dirty="0" err="1" smtClean="0">
                <a:latin typeface="Bradley Hand Bold"/>
                <a:cs typeface="Bradley Hand Bold"/>
                <a:sym typeface="Wingdings"/>
              </a:rPr>
              <a:t>Kll</a:t>
            </a:r>
            <a:r>
              <a:rPr lang="de-DE" altLang="ja-JP" sz="1600" dirty="0">
                <a:sym typeface="Wingdings"/>
              </a:rPr>
              <a:t> </a:t>
            </a:r>
            <a:r>
              <a:rPr lang="de-DE" altLang="ja-JP" sz="1600" dirty="0" err="1" smtClean="0">
                <a:sym typeface="Wingdings"/>
              </a:rPr>
              <a:t>decay</a:t>
            </a:r>
            <a:r>
              <a:rPr lang="de-DE" altLang="ja-JP" sz="1600" dirty="0" smtClean="0">
                <a:sym typeface="Wingdings"/>
              </a:rPr>
              <a:t> </a:t>
            </a:r>
            <a:r>
              <a:rPr lang="mr-IN" altLang="ja-JP" sz="1600" dirty="0" smtClean="0">
                <a:sym typeface="Wingdings"/>
              </a:rPr>
              <a:t>–</a:t>
            </a:r>
            <a:r>
              <a:rPr lang="de-DE" altLang="ja-JP" sz="1600" dirty="0" smtClean="0">
                <a:sym typeface="Wingdings"/>
              </a:rPr>
              <a:t/>
            </a:r>
            <a:br>
              <a:rPr lang="de-DE" altLang="ja-JP" sz="1600" dirty="0" smtClean="0">
                <a:sym typeface="Wingdings"/>
              </a:rPr>
            </a:br>
            <a:r>
              <a:rPr lang="de-DE" altLang="ja-JP" sz="1600" dirty="0" err="1" smtClean="0">
                <a:sym typeface="Wingdings"/>
              </a:rPr>
              <a:t>LHCb</a:t>
            </a:r>
            <a:r>
              <a:rPr lang="de-DE" altLang="ja-JP" sz="1600" dirty="0" smtClean="0">
                <a:sym typeface="Wingdings"/>
              </a:rPr>
              <a:t> </a:t>
            </a:r>
            <a:r>
              <a:rPr lang="de-DE" altLang="ja-JP" sz="1600" dirty="0" err="1" smtClean="0">
                <a:sym typeface="Wingdings"/>
              </a:rPr>
              <a:t>deviation</a:t>
            </a:r>
            <a:r>
              <a:rPr lang="de-DE" altLang="ja-JP" sz="1600" dirty="0" smtClean="0">
                <a:sym typeface="Wingdings"/>
              </a:rPr>
              <a:t> </a:t>
            </a:r>
            <a:r>
              <a:rPr lang="de-DE" altLang="ja-JP" sz="1600" dirty="0" err="1" smtClean="0">
                <a:sym typeface="Wingdings"/>
              </a:rPr>
              <a:t>of</a:t>
            </a:r>
            <a:r>
              <a:rPr lang="de-DE" altLang="ja-JP" sz="1600" dirty="0" smtClean="0">
                <a:sym typeface="Wingdings"/>
              </a:rPr>
              <a:t> 3.4σ in µ </a:t>
            </a:r>
            <a:r>
              <a:rPr lang="de-DE" altLang="ja-JP" sz="1600" dirty="0" err="1" smtClean="0">
                <a:sym typeface="Wingdings"/>
              </a:rPr>
              <a:t>channel</a:t>
            </a:r>
            <a:r>
              <a:rPr lang="de-DE" altLang="ja-JP" sz="1600" dirty="0" smtClean="0">
                <a:sym typeface="Wingdings"/>
              </a:rPr>
              <a:t> </a:t>
            </a:r>
            <a:br>
              <a:rPr lang="de-DE" altLang="ja-JP" sz="1600" dirty="0" smtClean="0">
                <a:sym typeface="Wingdings"/>
              </a:rPr>
            </a:br>
            <a:r>
              <a:rPr lang="de-DE" altLang="ja-JP" sz="1600" dirty="0" err="1" smtClean="0">
                <a:sym typeface="Wingdings"/>
              </a:rPr>
              <a:t>confirmed</a:t>
            </a:r>
            <a:r>
              <a:rPr lang="de-DE" altLang="ja-JP" sz="1600" dirty="0" smtClean="0">
                <a:sym typeface="Wingdings"/>
              </a:rPr>
              <a:t> </a:t>
            </a:r>
            <a:r>
              <a:rPr lang="de-DE" altLang="ja-JP" sz="1600" dirty="0" err="1" smtClean="0">
                <a:sym typeface="Wingdings"/>
              </a:rPr>
              <a:t>by</a:t>
            </a:r>
            <a:r>
              <a:rPr lang="de-DE" altLang="ja-JP" sz="1600" dirty="0" smtClean="0">
                <a:sym typeface="Wingdings"/>
              </a:rPr>
              <a:t> 2.1σ in </a:t>
            </a:r>
            <a:r>
              <a:rPr lang="de-DE" altLang="ja-JP" sz="1600" dirty="0" err="1" smtClean="0">
                <a:sym typeface="Wingdings"/>
              </a:rPr>
              <a:t>e</a:t>
            </a:r>
            <a:r>
              <a:rPr lang="de-DE" altLang="ja-JP" sz="1600" dirty="0" smtClean="0">
                <a:sym typeface="Wingdings"/>
              </a:rPr>
              <a:t>+µ in Belle </a:t>
            </a:r>
            <a:r>
              <a:rPr lang="de-DE" altLang="ja-JP" sz="1600" dirty="0" err="1" smtClean="0">
                <a:sym typeface="Wingdings"/>
              </a:rPr>
              <a:t>data</a:t>
            </a:r>
            <a:r>
              <a:rPr lang="de-DE" altLang="ja-JP" sz="1600" dirty="0"/>
              <a:t/>
            </a:r>
            <a:br>
              <a:rPr lang="de-DE" altLang="ja-JP" sz="1600" dirty="0"/>
            </a:br>
            <a:r>
              <a:rPr lang="de-DE" altLang="ja-JP" sz="1600" dirty="0">
                <a:solidFill>
                  <a:srgbClr val="00A6EB"/>
                </a:solidFill>
                <a:sym typeface="Wingdings"/>
              </a:rPr>
              <a:t>-- </a:t>
            </a:r>
            <a:r>
              <a:rPr lang="de-DE" altLang="ja-JP" sz="1600" dirty="0" err="1">
                <a:solidFill>
                  <a:srgbClr val="00A6EB"/>
                </a:solidFill>
                <a:sym typeface="Wingdings"/>
              </a:rPr>
              <a:t>C</a:t>
            </a:r>
            <a:r>
              <a:rPr lang="de-DE" altLang="ja-JP" sz="1600" dirty="0" err="1" smtClean="0">
                <a:solidFill>
                  <a:srgbClr val="00A6EB"/>
                </a:solidFill>
                <a:sym typeface="Wingdings"/>
              </a:rPr>
              <a:t>omplementary</a:t>
            </a: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 </a:t>
            </a:r>
            <a:r>
              <a:rPr lang="de-DE" altLang="ja-JP" sz="1600" dirty="0" err="1" smtClean="0">
                <a:solidFill>
                  <a:srgbClr val="00A6EB"/>
                </a:solidFill>
                <a:sym typeface="Wingdings"/>
              </a:rPr>
              <a:t>LHCb</a:t>
            </a: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 </a:t>
            </a:r>
            <a:r>
              <a:rPr lang="mr-IN" altLang="ja-JP" sz="1600" dirty="0" smtClean="0">
                <a:solidFill>
                  <a:srgbClr val="00A6EB"/>
                </a:solidFill>
                <a:sym typeface="Wingdings"/>
              </a:rPr>
              <a:t>–</a:t>
            </a: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 Belle!</a:t>
            </a:r>
            <a:endParaRPr lang="de-DE" altLang="ja-JP" sz="1600" dirty="0" smtClean="0">
              <a:sym typeface="Wingdings"/>
            </a:endParaRPr>
          </a:p>
          <a:p>
            <a:pPr marL="177800" indent="-177800">
              <a:spcBef>
                <a:spcPct val="50000"/>
              </a:spcBef>
            </a:pPr>
            <a:r>
              <a:rPr lang="de-DE" altLang="ja-JP" sz="1600" dirty="0" smtClean="0">
                <a:solidFill>
                  <a:srgbClr val="F29F00"/>
                </a:solidFill>
              </a:rPr>
              <a:t>&gt; </a:t>
            </a:r>
            <a:r>
              <a:rPr lang="de-DE" altLang="ja-JP" sz="1600" dirty="0" smtClean="0"/>
              <a:t>Supports </a:t>
            </a:r>
            <a:r>
              <a:rPr lang="de-DE" altLang="ja-JP" sz="1600" dirty="0" err="1" smtClean="0"/>
              <a:t>evidence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for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discrepancy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with</a:t>
            </a:r>
            <a:r>
              <a:rPr lang="de-DE" altLang="ja-JP" sz="1600" dirty="0" smtClean="0"/>
              <a:t> Standard Model</a:t>
            </a:r>
            <a:r>
              <a:rPr lang="de-DE" altLang="ja-JP" sz="1600" dirty="0"/>
              <a:t/>
            </a:r>
            <a:br>
              <a:rPr lang="de-DE" altLang="ja-JP" sz="1600" dirty="0"/>
            </a:b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-- </a:t>
            </a:r>
            <a:r>
              <a:rPr lang="de-DE" altLang="ja-JP" sz="1600" dirty="0" err="1" smtClean="0">
                <a:solidFill>
                  <a:srgbClr val="00A6EB"/>
                </a:solidFill>
                <a:sym typeface="Wingdings"/>
              </a:rPr>
              <a:t>can</a:t>
            </a: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 </a:t>
            </a:r>
            <a:r>
              <a:rPr lang="de-DE" altLang="ja-JP" sz="1600" dirty="0" err="1" smtClean="0">
                <a:solidFill>
                  <a:srgbClr val="00A6EB"/>
                </a:solidFill>
                <a:sym typeface="Wingdings"/>
              </a:rPr>
              <a:t>be</a:t>
            </a: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 </a:t>
            </a:r>
            <a:r>
              <a:rPr lang="de-DE" altLang="ja-JP" sz="1600" dirty="0" err="1" smtClean="0">
                <a:solidFill>
                  <a:srgbClr val="00A6EB"/>
                </a:solidFill>
                <a:sym typeface="Wingdings"/>
              </a:rPr>
              <a:t>cured</a:t>
            </a: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 </a:t>
            </a:r>
            <a:r>
              <a:rPr lang="de-DE" altLang="ja-JP" sz="1600" dirty="0" err="1" smtClean="0">
                <a:solidFill>
                  <a:srgbClr val="00A6EB"/>
                </a:solidFill>
                <a:sym typeface="Wingdings"/>
              </a:rPr>
              <a:t>with</a:t>
            </a: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 BSM </a:t>
            </a:r>
            <a:r>
              <a:rPr lang="de-DE" altLang="ja-JP" sz="1600" dirty="0" err="1" smtClean="0">
                <a:solidFill>
                  <a:srgbClr val="00A6EB"/>
                </a:solidFill>
                <a:sym typeface="Wingdings"/>
              </a:rPr>
              <a:t>contribution</a:t>
            </a: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 </a:t>
            </a:r>
            <a:br>
              <a:rPr lang="de-DE" altLang="ja-JP" sz="1600" dirty="0" smtClean="0">
                <a:solidFill>
                  <a:srgbClr val="00A6EB"/>
                </a:solidFill>
                <a:sym typeface="Wingdings"/>
              </a:rPr>
            </a:b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   </a:t>
            </a:r>
            <a:r>
              <a:rPr lang="de-DE" altLang="ja-JP" sz="1600" dirty="0" err="1" smtClean="0">
                <a:solidFill>
                  <a:srgbClr val="00A6EB"/>
                </a:solidFill>
                <a:sym typeface="Wingdings"/>
              </a:rPr>
              <a:t>to</a:t>
            </a: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 Wilson </a:t>
            </a:r>
            <a:r>
              <a:rPr lang="de-DE" altLang="ja-JP" sz="1600" dirty="0" err="1" smtClean="0">
                <a:solidFill>
                  <a:srgbClr val="00A6EB"/>
                </a:solidFill>
                <a:sym typeface="Wingdings"/>
              </a:rPr>
              <a:t>coefficient</a:t>
            </a: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 C</a:t>
            </a:r>
            <a:r>
              <a:rPr lang="de-DE" altLang="ja-JP" sz="1600" baseline="-25000" dirty="0" smtClean="0">
                <a:solidFill>
                  <a:srgbClr val="00A6EB"/>
                </a:solidFill>
                <a:sym typeface="Wingdings"/>
              </a:rPr>
              <a:t>9</a:t>
            </a: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!</a:t>
            </a:r>
          </a:p>
          <a:p>
            <a:pPr marL="177800" indent="-177800">
              <a:spcBef>
                <a:spcPct val="50000"/>
              </a:spcBef>
            </a:pPr>
            <a:endParaRPr lang="de-DE" altLang="ja-JP" sz="1600" dirty="0" smtClean="0">
              <a:sym typeface="Wingdings"/>
            </a:endParaRPr>
          </a:p>
        </p:txBody>
      </p:sp>
      <p:pic>
        <p:nvPicPr>
          <p:cNvPr id="7" name="Picture 6" descr="Screen Shot 2016-11-13 at 22.26.4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188640"/>
            <a:ext cx="4320480" cy="291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804248" y="2276872"/>
            <a:ext cx="2094869" cy="307777"/>
          </a:xfrm>
          <a:prstGeom prst="rect">
            <a:avLst/>
          </a:prstGeom>
          <a:solidFill>
            <a:srgbClr val="00A6EB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Simon </a:t>
            </a:r>
            <a:r>
              <a:rPr lang="en-US" sz="1400" dirty="0" err="1" smtClean="0">
                <a:solidFill>
                  <a:schemeClr val="bg1"/>
                </a:solidFill>
              </a:rPr>
              <a:t>Wehle</a:t>
            </a:r>
            <a:r>
              <a:rPr lang="en-US" sz="1400" dirty="0" smtClean="0">
                <a:solidFill>
                  <a:schemeClr val="bg1"/>
                </a:solidFill>
              </a:rPr>
              <a:t>, Ph.D. thesis</a:t>
            </a:r>
          </a:p>
        </p:txBody>
      </p:sp>
      <p:pic>
        <p:nvPicPr>
          <p:cNvPr id="9" name="Picture 8" descr="Screen Shot 2016-11-13 at 23.45.5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479563"/>
            <a:ext cx="4896544" cy="276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131840" y="3429000"/>
            <a:ext cx="1944216" cy="523220"/>
          </a:xfrm>
          <a:prstGeom prst="rect">
            <a:avLst/>
          </a:prstGeom>
          <a:solidFill>
            <a:srgbClr val="00A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</a:rPr>
              <a:t>arXiv:1605.06059</a:t>
            </a:r>
          </a:p>
          <a:p>
            <a:pPr algn="ctr"/>
            <a:r>
              <a:rPr lang="en-US" sz="1400" b="0" dirty="0" smtClean="0">
                <a:solidFill>
                  <a:schemeClr val="bg1"/>
                </a:solidFill>
              </a:rPr>
              <a:t>S. </a:t>
            </a:r>
            <a:r>
              <a:rPr lang="en-US" sz="1400" b="0" dirty="0" err="1" smtClean="0">
                <a:solidFill>
                  <a:schemeClr val="bg1"/>
                </a:solidFill>
              </a:rPr>
              <a:t>Descotes-Genonet</a:t>
            </a:r>
            <a:r>
              <a:rPr lang="en-US" sz="1400" b="0" dirty="0" smtClean="0">
                <a:solidFill>
                  <a:schemeClr val="bg1"/>
                </a:solidFill>
              </a:rPr>
              <a:t> al.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436096" y="3861048"/>
            <a:ext cx="3528392" cy="22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1079500" indent="-10795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7800" indent="-177800">
              <a:spcBef>
                <a:spcPct val="50000"/>
              </a:spcBef>
            </a:pPr>
            <a:r>
              <a:rPr lang="de-DE" altLang="ja-JP" sz="1600" dirty="0" smtClean="0">
                <a:solidFill>
                  <a:srgbClr val="F29F00"/>
                </a:solidFill>
              </a:rPr>
              <a:t>&gt; </a:t>
            </a:r>
            <a:r>
              <a:rPr lang="de-DE" altLang="ja-JP" sz="1600" dirty="0" err="1" smtClean="0"/>
              <a:t>Preparing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for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similar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analysis</a:t>
            </a:r>
            <a:r>
              <a:rPr lang="de-DE" altLang="ja-JP" sz="1600" dirty="0" smtClean="0"/>
              <a:t> </a:t>
            </a:r>
            <a:r>
              <a:rPr lang="de-DE" altLang="ja-JP" sz="1600" dirty="0" err="1" smtClean="0"/>
              <a:t>at</a:t>
            </a:r>
            <a:r>
              <a:rPr lang="de-DE" altLang="ja-JP" sz="1600" dirty="0" smtClean="0"/>
              <a:t> Belle II:</a:t>
            </a:r>
          </a:p>
          <a:p>
            <a:pPr marL="177800" indent="0">
              <a:lnSpc>
                <a:spcPct val="80000"/>
              </a:lnSpc>
              <a:spcBef>
                <a:spcPct val="50000"/>
              </a:spcBef>
            </a:pP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-- </a:t>
            </a:r>
            <a:r>
              <a:rPr lang="de-DE" altLang="ja-JP" sz="1600" dirty="0" err="1" smtClean="0">
                <a:solidFill>
                  <a:srgbClr val="00A6EB"/>
                </a:solidFill>
                <a:sym typeface="Wingdings"/>
              </a:rPr>
              <a:t>e</a:t>
            </a: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 - µ </a:t>
            </a:r>
            <a:r>
              <a:rPr lang="de-DE" altLang="ja-JP" sz="1600" dirty="0" err="1" smtClean="0">
                <a:solidFill>
                  <a:srgbClr val="00A6EB"/>
                </a:solidFill>
                <a:sym typeface="Wingdings"/>
              </a:rPr>
              <a:t>separation</a:t>
            </a:r>
            <a:endParaRPr lang="de-DE" altLang="ja-JP" sz="1600" dirty="0" smtClean="0">
              <a:solidFill>
                <a:srgbClr val="00A6EB"/>
              </a:solidFill>
              <a:sym typeface="Wingdings"/>
            </a:endParaRPr>
          </a:p>
          <a:p>
            <a:pPr marL="177800" indent="0">
              <a:lnSpc>
                <a:spcPct val="80000"/>
              </a:lnSpc>
              <a:spcBef>
                <a:spcPct val="50000"/>
              </a:spcBef>
            </a:pP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-- tau </a:t>
            </a:r>
            <a:r>
              <a:rPr lang="de-DE" altLang="ja-JP" sz="1600" dirty="0" err="1" smtClean="0">
                <a:solidFill>
                  <a:srgbClr val="00A6EB"/>
                </a:solidFill>
                <a:sym typeface="Wingdings"/>
              </a:rPr>
              <a:t>channel</a:t>
            </a:r>
            <a:endParaRPr lang="de-DE" altLang="ja-JP" sz="1600" dirty="0" smtClean="0">
              <a:solidFill>
                <a:srgbClr val="00A6EB"/>
              </a:solidFill>
              <a:sym typeface="Wingdings"/>
            </a:endParaRPr>
          </a:p>
          <a:p>
            <a:pPr marL="177800" indent="0">
              <a:lnSpc>
                <a:spcPct val="80000"/>
              </a:lnSpc>
              <a:spcBef>
                <a:spcPct val="50000"/>
              </a:spcBef>
            </a:pP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-- </a:t>
            </a:r>
            <a:r>
              <a:rPr lang="de-DE" altLang="ja-JP" sz="1600" dirty="0" err="1" smtClean="0">
                <a:solidFill>
                  <a:srgbClr val="00A6EB"/>
                </a:solidFill>
                <a:sym typeface="Wingdings"/>
              </a:rPr>
              <a:t>neutrino</a:t>
            </a:r>
            <a:r>
              <a:rPr lang="de-DE" altLang="ja-JP" sz="1600" dirty="0" smtClean="0">
                <a:solidFill>
                  <a:srgbClr val="00A6EB"/>
                </a:solidFill>
                <a:sym typeface="Wingdings"/>
              </a:rPr>
              <a:t> </a:t>
            </a:r>
            <a:r>
              <a:rPr lang="de-DE" altLang="ja-JP" sz="1600" dirty="0" err="1" smtClean="0">
                <a:solidFill>
                  <a:srgbClr val="00A6EB"/>
                </a:solidFill>
                <a:sym typeface="Wingdings"/>
              </a:rPr>
              <a:t>channels</a:t>
            </a:r>
            <a:endParaRPr lang="de-DE" altLang="ja-JP" sz="1600" dirty="0" smtClean="0">
              <a:solidFill>
                <a:srgbClr val="00A6EB"/>
              </a:solidFill>
              <a:sym typeface="Wingdings"/>
            </a:endParaRPr>
          </a:p>
          <a:p>
            <a:pPr marL="177800" indent="-177800">
              <a:lnSpc>
                <a:spcPct val="80000"/>
              </a:lnSpc>
              <a:spcBef>
                <a:spcPct val="50000"/>
              </a:spcBef>
            </a:pPr>
            <a:r>
              <a:rPr lang="de-DE" altLang="ja-JP" sz="1600" dirty="0">
                <a:solidFill>
                  <a:srgbClr val="F29F00"/>
                </a:solidFill>
              </a:rPr>
              <a:t>&gt; </a:t>
            </a:r>
            <a:r>
              <a:rPr lang="de-DE" altLang="ja-JP" sz="1600" dirty="0" err="1" smtClean="0"/>
              <a:t>Investigations</a:t>
            </a:r>
            <a:r>
              <a:rPr lang="de-DE" altLang="ja-JP" sz="1600" dirty="0" smtClean="0"/>
              <a:t> e.g. </a:t>
            </a:r>
            <a:r>
              <a:rPr lang="de-DE" altLang="ja-JP" sz="1600" dirty="0" err="1" smtClean="0"/>
              <a:t>by</a:t>
            </a:r>
            <a:r>
              <a:rPr lang="de-DE" altLang="ja-JP" sz="1600" dirty="0" smtClean="0"/>
              <a:t> KIT </a:t>
            </a:r>
            <a:r>
              <a:rPr lang="de-DE" altLang="ja-JP" sz="1600" dirty="0" err="1" smtClean="0"/>
              <a:t>theory</a:t>
            </a:r>
            <a:r>
              <a:rPr lang="de-DE" altLang="ja-JP" sz="1600" dirty="0" smtClean="0"/>
              <a:t>!</a:t>
            </a:r>
            <a:endParaRPr lang="de-DE" altLang="ja-JP" sz="1600" dirty="0" smtClean="0">
              <a:solidFill>
                <a:srgbClr val="00A6EB"/>
              </a:solidFill>
              <a:sym typeface="Wingdings"/>
            </a:endParaRPr>
          </a:p>
          <a:p>
            <a:pPr marL="177800" indent="-177800">
              <a:spcBef>
                <a:spcPct val="50000"/>
              </a:spcBef>
            </a:pPr>
            <a:r>
              <a:rPr lang="de-DE" altLang="ja-JP" sz="1600" dirty="0" smtClean="0">
                <a:sym typeface="Wingdings"/>
              </a:rPr>
              <a:t> Pin down </a:t>
            </a:r>
            <a:r>
              <a:rPr lang="de-DE" altLang="ja-JP" sz="1600" dirty="0" err="1" smtClean="0">
                <a:sym typeface="Wingdings"/>
              </a:rPr>
              <a:t>lepton</a:t>
            </a:r>
            <a:r>
              <a:rPr lang="de-DE" altLang="ja-JP" sz="1600" dirty="0" smtClean="0">
                <a:sym typeface="Wingdings"/>
              </a:rPr>
              <a:t> non-</a:t>
            </a:r>
            <a:r>
              <a:rPr lang="de-DE" altLang="ja-JP" sz="1600" dirty="0" err="1" smtClean="0">
                <a:sym typeface="Wingdings"/>
              </a:rPr>
              <a:t>universality</a:t>
            </a:r>
            <a:r>
              <a:rPr lang="de-DE" altLang="ja-JP" sz="1600" dirty="0" smtClean="0">
                <a:sym typeface="Wingding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20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8942</TotalTime>
  <Words>1306</Words>
  <Application>Microsoft Macintosh PowerPoint</Application>
  <PresentationFormat>On-screen Show (4:3)</PresentationFormat>
  <Paragraphs>318</Paragraphs>
  <Slides>35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Larissa</vt:lpstr>
      <vt:lpstr>PowerPoint Presentation</vt:lpstr>
      <vt:lpstr>Outline</vt:lpstr>
      <vt:lpstr>Fundamental Particles and Forces</vt:lpstr>
      <vt:lpstr>Fundamental Particles and Forces</vt:lpstr>
      <vt:lpstr>Highlights</vt:lpstr>
      <vt:lpstr>Highlights</vt:lpstr>
      <vt:lpstr>Highlights</vt:lpstr>
      <vt:lpstr>Highlights</vt:lpstr>
      <vt:lpstr>Highlights</vt:lpstr>
      <vt:lpstr>Highlights</vt:lpstr>
      <vt:lpstr>Highlights</vt:lpstr>
      <vt:lpstr>Highlights – Nature 539 (2016) 69-71</vt:lpstr>
      <vt:lpstr>Highlights</vt:lpstr>
      <vt:lpstr>Highlights</vt:lpstr>
      <vt:lpstr>Highlights</vt:lpstr>
      <vt:lpstr>Strategies and roadmaps</vt:lpstr>
      <vt:lpstr>Strategies and roadmaps</vt:lpstr>
      <vt:lpstr>Plans and ideas for POF 4</vt:lpstr>
      <vt:lpstr>Plans and ideas for POF 4</vt:lpstr>
      <vt:lpstr>Plans and ideas for POF 4</vt:lpstr>
      <vt:lpstr>Plans and ideas for POF 4</vt:lpstr>
      <vt:lpstr>Set for POF 4</vt:lpstr>
      <vt:lpstr>Options: ILC?</vt:lpstr>
      <vt:lpstr>Options: FCC? </vt:lpstr>
      <vt:lpstr>Advertisement: FCC week in Berlin 2017</vt:lpstr>
      <vt:lpstr>Options: CLIC?</vt:lpstr>
      <vt:lpstr>Options: CEPC?</vt:lpstr>
      <vt:lpstr>Options: IAXO? </vt:lpstr>
      <vt:lpstr>Options: DUNE?</vt:lpstr>
      <vt:lpstr>Instead of a summary</vt:lpstr>
      <vt:lpstr>Backup</vt:lpstr>
      <vt:lpstr>Challenges</vt:lpstr>
      <vt:lpstr>Answers? </vt:lpstr>
      <vt:lpstr>MUON G-2 LATTICE CALCULATION</vt:lpstr>
      <vt:lpstr>PWA SIMULATIONS ON JuQUEEN HPC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Ritz, Beate</dc:creator>
  <cp:lastModifiedBy>Thomas Schörner-Sadenius</cp:lastModifiedBy>
  <cp:revision>386</cp:revision>
  <cp:lastPrinted>2016-12-09T14:24:47Z</cp:lastPrinted>
  <dcterms:created xsi:type="dcterms:W3CDTF">2014-03-17T13:43:13Z</dcterms:created>
  <dcterms:modified xsi:type="dcterms:W3CDTF">2016-12-12T09:10:11Z</dcterms:modified>
</cp:coreProperties>
</file>