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637" r:id="rId2"/>
    <p:sldId id="1055" r:id="rId3"/>
    <p:sldId id="1056" r:id="rId4"/>
    <p:sldId id="1058" r:id="rId5"/>
    <p:sldId id="1060" r:id="rId6"/>
    <p:sldId id="1061" r:id="rId7"/>
    <p:sldId id="1062" r:id="rId8"/>
    <p:sldId id="1063" r:id="rId9"/>
    <p:sldId id="1064" r:id="rId10"/>
    <p:sldId id="1065" r:id="rId11"/>
    <p:sldId id="1066" r:id="rId12"/>
    <p:sldId id="1067" r:id="rId13"/>
    <p:sldId id="1068" r:id="rId14"/>
    <p:sldId id="1069" r:id="rId15"/>
    <p:sldId id="1070" r:id="rId16"/>
    <p:sldId id="1071" r:id="rId17"/>
    <p:sldId id="1072" r:id="rId18"/>
    <p:sldId id="1073" r:id="rId19"/>
    <p:sldId id="1074" r:id="rId20"/>
    <p:sldId id="1075" r:id="rId21"/>
    <p:sldId id="1076" r:id="rId22"/>
    <p:sldId id="1057" r:id="rId23"/>
  </p:sldIdLst>
  <p:sldSz cx="9144000" cy="6858000" type="screen4x3"/>
  <p:notesSz cx="6794500" cy="9906000"/>
  <p:custDataLst>
    <p:tags r:id="rId2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87BC9"/>
    <a:srgbClr val="425B90"/>
    <a:srgbClr val="114990"/>
    <a:srgbClr val="FFFF0B"/>
    <a:srgbClr val="0066CC"/>
    <a:srgbClr val="005B82"/>
    <a:srgbClr val="006682"/>
    <a:srgbClr val="005A82"/>
    <a:srgbClr val="005A7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47" autoAdjust="0"/>
    <p:restoredTop sz="94567" autoAdjust="0"/>
  </p:normalViewPr>
  <p:slideViewPr>
    <p:cSldViewPr snapToGrid="0">
      <p:cViewPr varScale="1">
        <p:scale>
          <a:sx n="75" d="100"/>
          <a:sy n="75" d="100"/>
        </p:scale>
        <p:origin x="-112" y="-568"/>
      </p:cViewPr>
      <p:guideLst>
        <p:guide orient="horz" pos="1933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63AED5-3209-49B4-8A4E-157A0A8842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982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1669EC-64C2-46B2-9271-B235791FCC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119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C9B05-2739-4B94-91DB-D7701F1C2F3C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25" y="2312988"/>
            <a:ext cx="9144000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3A6F8A"/>
              </a:solidFill>
              <a:ea typeface="ＭＳ Ｐゴシック" charset="-128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127000" cy="6858000"/>
            <a:chOff x="0" y="0"/>
            <a:chExt cx="80" cy="432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1" y="0"/>
              <a:ext cx="79" cy="1440"/>
            </a:xfrm>
            <a:prstGeom prst="rect">
              <a:avLst/>
            </a:prstGeom>
            <a:solidFill>
              <a:srgbClr val="B9B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2400">
                <a:ea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1440"/>
              <a:ext cx="79" cy="1440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240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2880"/>
              <a:ext cx="79" cy="1440"/>
            </a:xfrm>
            <a:prstGeom prst="rect">
              <a:avLst/>
            </a:prstGeom>
            <a:solidFill>
              <a:srgbClr val="51535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2400">
                <a:ea typeface="ＭＳ Ｐゴシック" charset="-128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 userDrawn="1"/>
        </p:nvGrpSpPr>
        <p:grpSpPr bwMode="auto">
          <a:xfrm>
            <a:off x="114300" y="0"/>
            <a:ext cx="127000" cy="6858000"/>
            <a:chOff x="72" y="0"/>
            <a:chExt cx="80" cy="432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3" y="0"/>
              <a:ext cx="79" cy="1440"/>
            </a:xfrm>
            <a:prstGeom prst="rect">
              <a:avLst/>
            </a:prstGeom>
            <a:solidFill>
              <a:srgbClr val="005B8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2400">
                <a:ea typeface="ＭＳ Ｐゴシック" charset="-128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2" y="1440"/>
              <a:ext cx="79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240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2" y="2880"/>
              <a:ext cx="79" cy="1440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2400">
                <a:ea typeface="ＭＳ Ｐゴシック" charset="-128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62000" y="6345175"/>
            <a:ext cx="558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dirty="0" smtClean="0">
                <a:solidFill>
                  <a:srgbClr val="F4F4F4"/>
                </a:solidFill>
                <a:ea typeface="ＭＳ Ｐゴシック" charset="-128"/>
              </a:rPr>
              <a:t>Jim Ritman		Forschungszentrum Juelich</a:t>
            </a:r>
            <a:endParaRPr lang="de-DE" sz="1400" dirty="0">
              <a:solidFill>
                <a:srgbClr val="F4F4F4"/>
              </a:solidFill>
              <a:ea typeface="ＭＳ Ｐゴシック" charset="-128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460375" y="2868613"/>
            <a:ext cx="83153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Strongly Interacting Matter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A Summary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l"/>
            <a:endParaRPr lang="en-US" sz="2800" dirty="0" smtClean="0">
              <a:solidFill>
                <a:schemeClr val="bg1"/>
              </a:solidFill>
            </a:endParaRPr>
          </a:p>
          <a:p>
            <a:pPr algn="l"/>
            <a:endParaRPr lang="en-US" sz="2800" dirty="0" smtClean="0">
              <a:solidFill>
                <a:schemeClr val="bg1"/>
              </a:solidFill>
            </a:endParaRPr>
          </a:p>
          <a:p>
            <a:pPr algn="l"/>
            <a:endParaRPr lang="en-US" sz="2800" dirty="0" smtClean="0">
              <a:solidFill>
                <a:schemeClr val="bg1"/>
              </a:solidFill>
            </a:endParaRPr>
          </a:p>
          <a:p>
            <a:pPr algn="l"/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4" name="Picture 17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75"/>
          <p:cNvSpPr>
            <a:spLocks noChangeShapeType="1"/>
          </p:cNvSpPr>
          <p:nvPr userDrawn="1"/>
        </p:nvSpPr>
        <p:spPr bwMode="auto">
          <a:xfrm>
            <a:off x="3331692" y="78564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8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Finding tomorrow today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</a:endParaRP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</a:endParaRP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</a:endParaRPr>
          </a:p>
        </p:txBody>
      </p:sp>
      <p:sp>
        <p:nvSpPr>
          <p:cNvPr id="653319" name="Rectangle 7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53320" name="Rectangle 8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</a:endParaRPr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457200" y="6477000"/>
            <a:ext cx="838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000" dirty="0">
                <a:solidFill>
                  <a:srgbClr val="3A6F8A"/>
                </a:solidFill>
                <a:ea typeface="ＭＳ Ｐゴシック" charset="-128"/>
              </a:rPr>
              <a:t>		                            </a:t>
            </a:r>
            <a:r>
              <a:rPr lang="de-DE" sz="1000" dirty="0" smtClean="0">
                <a:solidFill>
                  <a:srgbClr val="3A6F8A"/>
                </a:solidFill>
                <a:ea typeface="ＭＳ Ｐゴシック" charset="-128"/>
              </a:rPr>
              <a:t>Jim</a:t>
            </a:r>
            <a:r>
              <a:rPr lang="de-DE" sz="1000" baseline="0" dirty="0" smtClean="0">
                <a:solidFill>
                  <a:srgbClr val="3A6F8A"/>
                </a:solidFill>
                <a:ea typeface="ＭＳ Ｐゴシック" charset="-128"/>
              </a:rPr>
              <a:t> Ritman								</a:t>
            </a:r>
            <a:r>
              <a:rPr lang="de-DE" sz="1000" dirty="0">
                <a:solidFill>
                  <a:srgbClr val="3A6F8A"/>
                </a:solidFill>
                <a:ea typeface="ＭＳ Ｐゴシック" charset="-128"/>
              </a:rPr>
              <a:t>	                                        		 </a:t>
            </a:r>
            <a:r>
              <a:rPr lang="de-DE" sz="1000" dirty="0" smtClean="0">
                <a:solidFill>
                  <a:srgbClr val="3A6F8A"/>
                </a:solidFill>
                <a:ea typeface="ＭＳ Ｐゴシック" charset="-128"/>
              </a:rPr>
              <a:t>		   </a:t>
            </a:r>
            <a:fld id="{10F37CC4-9A29-42E3-8F0E-C2C8EEDB17B8}" type="slidenum">
              <a:rPr lang="de-DE" sz="1000">
                <a:solidFill>
                  <a:srgbClr val="3A6F8A"/>
                </a:solidFill>
                <a:ea typeface="ＭＳ Ｐゴシック" charset="-128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de-DE" sz="1000" dirty="0">
              <a:solidFill>
                <a:srgbClr val="3A6F8A"/>
              </a:solidFill>
              <a:ea typeface="ＭＳ Ｐゴシック" charset="-128"/>
            </a:endParaRPr>
          </a:p>
        </p:txBody>
      </p:sp>
      <p:pic>
        <p:nvPicPr>
          <p:cNvPr id="2058" name="Picture 12" descr="Logo_FZ_Jülich_NEU_rgb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935"/>
            <a:ext cx="7772400" cy="764397"/>
          </a:xfrm>
        </p:spPr>
        <p:txBody>
          <a:bodyPr/>
          <a:lstStyle/>
          <a:p>
            <a:r>
              <a:rPr lang="en-US" dirty="0" smtClean="0"/>
              <a:t>Low sensitivity to forward region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5" y="775248"/>
            <a:ext cx="8046658" cy="55526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638" y="6203291"/>
            <a:ext cx="482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Info on low x (~10^-6) now from J/Psi    </a:t>
            </a:r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1588" y="6488668"/>
            <a:ext cx="186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Paolo </a:t>
            </a:r>
            <a:r>
              <a:rPr lang="en-US" dirty="0" err="1" smtClean="0"/>
              <a:t>Gunnellini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7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3" y="591791"/>
            <a:ext cx="8654862" cy="59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2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12338"/>
          </a:xfrm>
        </p:spPr>
        <p:txBody>
          <a:bodyPr/>
          <a:lstStyle/>
          <a:p>
            <a:r>
              <a:rPr lang="en-US" dirty="0" smtClean="0"/>
              <a:t>Prompt </a:t>
            </a:r>
            <a:r>
              <a:rPr lang="en-US" dirty="0" err="1" smtClean="0"/>
              <a:t>vs</a:t>
            </a:r>
            <a:r>
              <a:rPr lang="en-US" dirty="0" smtClean="0"/>
              <a:t> Conventional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58925"/>
            <a:ext cx="7772400" cy="4860875"/>
          </a:xfrm>
        </p:spPr>
        <p:txBody>
          <a:bodyPr/>
          <a:lstStyle/>
          <a:p>
            <a:r>
              <a:rPr lang="en-US" dirty="0" smtClean="0"/>
              <a:t>Critical energy:  below this energy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decay probability &gt; interaction probability</a:t>
            </a:r>
            <a:br>
              <a:rPr lang="en-US" dirty="0" smtClean="0"/>
            </a:b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~ 115 GeV    	K ~ 850 GeV</a:t>
            </a:r>
          </a:p>
          <a:p>
            <a:r>
              <a:rPr lang="en-US" dirty="0" smtClean="0"/>
              <a:t>Open charm  ~ 10</a:t>
            </a:r>
            <a:r>
              <a:rPr lang="en-US" baseline="30000" dirty="0" smtClean="0"/>
              <a:t>8</a:t>
            </a:r>
            <a:r>
              <a:rPr lang="en-US" dirty="0" smtClean="0"/>
              <a:t> GeV</a:t>
            </a:r>
          </a:p>
          <a:p>
            <a:endParaRPr lang="en-US" dirty="0"/>
          </a:p>
          <a:p>
            <a:r>
              <a:rPr lang="en-US" dirty="0" smtClean="0"/>
              <a:t>Atmospheric neutrinos from pi, K decay “</a:t>
            </a:r>
            <a:r>
              <a:rPr lang="en-US" dirty="0" smtClean="0">
                <a:solidFill>
                  <a:srgbClr val="FF0000"/>
                </a:solidFill>
              </a:rPr>
              <a:t>conventional flux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Atmospheric neutrinos from open charm “</a:t>
            </a:r>
            <a:r>
              <a:rPr lang="en-US" dirty="0" smtClean="0">
                <a:solidFill>
                  <a:srgbClr val="FF0000"/>
                </a:solidFill>
              </a:rPr>
              <a:t>prompt flux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2" y="4392939"/>
            <a:ext cx="8885077" cy="1061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001" y="6190962"/>
            <a:ext cx="129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Jim Talbert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6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39" y="653436"/>
            <a:ext cx="8855261" cy="55605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001" y="6190962"/>
            <a:ext cx="129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Jim Talbert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6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28" y="203201"/>
            <a:ext cx="8675472" cy="6115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0001" y="6190962"/>
            <a:ext cx="129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Jim Talbert</a:t>
            </a:r>
            <a:endParaRPr lang="en-US" dirty="0"/>
          </a:p>
        </p:txBody>
      </p:sp>
      <p:sp>
        <p:nvSpPr>
          <p:cNvPr id="8" name="Donut 7"/>
          <p:cNvSpPr/>
          <p:nvPr/>
        </p:nvSpPr>
        <p:spPr>
          <a:xfrm>
            <a:off x="7952645" y="5400097"/>
            <a:ext cx="702791" cy="715081"/>
          </a:xfrm>
          <a:prstGeom prst="donut">
            <a:avLst/>
          </a:prstGeom>
          <a:solidFill>
            <a:srgbClr val="FF0000">
              <a:alpha val="34000"/>
            </a:srgbClr>
          </a:soli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8823" y="6318704"/>
            <a:ext cx="127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QCD Input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607413" y="6127507"/>
            <a:ext cx="406880" cy="33288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604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23299"/>
          </a:xfrm>
        </p:spPr>
        <p:txBody>
          <a:bodyPr/>
          <a:lstStyle/>
          <a:p>
            <a:r>
              <a:rPr lang="en-US" dirty="0" smtClean="0"/>
              <a:t>Prompt Atmospheric </a:t>
            </a:r>
            <a:r>
              <a:rPr lang="en-US" dirty="0"/>
              <a:t>N</a:t>
            </a:r>
            <a:r>
              <a:rPr lang="en-US" dirty="0" smtClean="0"/>
              <a:t>eutrino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0472"/>
            <a:ext cx="3235039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Perturbative QCD with Charmed hadron and small-x gluon PDF</a:t>
            </a:r>
          </a:p>
          <a:p>
            <a:pPr>
              <a:buFont typeface="Wingdings" charset="0"/>
              <a:buChar char="à"/>
            </a:pPr>
            <a:r>
              <a:rPr lang="en-US" dirty="0" err="1" smtClean="0">
                <a:sym typeface="Wingdings"/>
              </a:rPr>
              <a:t>LHCb</a:t>
            </a:r>
            <a:endParaRPr lang="en-US" dirty="0" smtClean="0">
              <a:sym typeface="Wingdings"/>
            </a:endParaRPr>
          </a:p>
          <a:p>
            <a:pPr>
              <a:buFont typeface="Wingdings" charset="0"/>
              <a:buChar char="à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Consistency with previous estimates, but better estimate of uncertainties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0" y="1358899"/>
            <a:ext cx="5422900" cy="414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70" y="5266752"/>
            <a:ext cx="7533437" cy="1432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7551" y="6092330"/>
            <a:ext cx="129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Jim Talbert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0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59" y="2361173"/>
            <a:ext cx="7772400" cy="4114800"/>
          </a:xfrm>
        </p:spPr>
        <p:txBody>
          <a:bodyPr/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/>
              <a:t> regeneration by D-recombination at </a:t>
            </a:r>
            <a:r>
              <a:rPr lang="en-US" dirty="0" err="1" smtClean="0"/>
              <a:t>freezeout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51" y="385851"/>
            <a:ext cx="6842973" cy="1774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15" y="2835667"/>
            <a:ext cx="3476593" cy="3282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762" y="2833777"/>
            <a:ext cx="3137602" cy="32444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0001" y="6190962"/>
            <a:ext cx="1763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Anton </a:t>
            </a:r>
            <a:r>
              <a:rPr lang="en-US" dirty="0" err="1" smtClean="0"/>
              <a:t>Andronic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3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p-</a:t>
            </a:r>
            <a:r>
              <a:rPr lang="en-US" dirty="0" err="1" smtClean="0"/>
              <a:t>Pb</a:t>
            </a:r>
            <a:r>
              <a:rPr lang="en-US" dirty="0" smtClean="0"/>
              <a:t> with </a:t>
            </a:r>
            <a:r>
              <a:rPr lang="en-US" dirty="0" err="1" smtClean="0"/>
              <a:t>Pb-Pb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0342"/>
            <a:ext cx="7772400" cy="4114800"/>
          </a:xfrm>
        </p:spPr>
        <p:txBody>
          <a:bodyPr/>
          <a:lstStyle/>
          <a:p>
            <a:r>
              <a:rPr lang="en-US" dirty="0" smtClean="0"/>
              <a:t>Differences between </a:t>
            </a:r>
            <a:r>
              <a:rPr lang="en-US" dirty="0" err="1" smtClean="0"/>
              <a:t>pPb</a:t>
            </a:r>
            <a:r>
              <a:rPr lang="en-US" dirty="0" smtClean="0"/>
              <a:t> and </a:t>
            </a:r>
            <a:r>
              <a:rPr lang="en-US" dirty="0" err="1" smtClean="0"/>
              <a:t>PbPb</a:t>
            </a:r>
            <a:r>
              <a:rPr lang="en-US" dirty="0" smtClean="0"/>
              <a:t> further support conjecture that low </a:t>
            </a:r>
            <a:r>
              <a:rPr lang="en-US" dirty="0" err="1" smtClean="0"/>
              <a:t>Pt</a:t>
            </a:r>
            <a:r>
              <a:rPr lang="en-US" dirty="0" smtClean="0"/>
              <a:t> J/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/>
              <a:t> are from recombination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463" y="2680757"/>
            <a:ext cx="5373187" cy="3848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001" y="6178633"/>
            <a:ext cx="1763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Anton </a:t>
            </a:r>
            <a:r>
              <a:rPr lang="en-US" dirty="0" err="1" smtClean="0"/>
              <a:t>Andronic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0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27403"/>
          </a:xfrm>
        </p:spPr>
        <p:txBody>
          <a:bodyPr/>
          <a:lstStyle/>
          <a:p>
            <a:r>
              <a:rPr lang="en-US" dirty="0" smtClean="0"/>
              <a:t>Bottom (</a:t>
            </a:r>
            <a:r>
              <a:rPr lang="en-US" dirty="0" smtClean="0">
                <a:latin typeface="Symbol" charset="2"/>
                <a:cs typeface="Symbol" charset="2"/>
              </a:rPr>
              <a:t>U</a:t>
            </a:r>
            <a:r>
              <a:rPr lang="en-US" dirty="0" smtClean="0"/>
              <a:t>) Sector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27" y="1090761"/>
            <a:ext cx="8330241" cy="5189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0001" y="6178633"/>
            <a:ext cx="1763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Anton </a:t>
            </a:r>
            <a:r>
              <a:rPr lang="en-US" dirty="0" err="1" smtClean="0"/>
              <a:t>Andronic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6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Muon Magnetic moment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-1"/>
            <a:ext cx="7237524" cy="1952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60" y="2588625"/>
            <a:ext cx="8786439" cy="33205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0001" y="6178633"/>
            <a:ext cx="1647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Jeremy 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2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9320"/>
            <a:ext cx="7772400" cy="478971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10" y="770938"/>
            <a:ext cx="7028781" cy="60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27403"/>
          </a:xfrm>
        </p:spPr>
        <p:txBody>
          <a:bodyPr/>
          <a:lstStyle/>
          <a:p>
            <a:r>
              <a:rPr lang="en-US" dirty="0" smtClean="0"/>
              <a:t>Uncertainty Dominated by Hadronic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4544"/>
            <a:ext cx="7772400" cy="4725256"/>
          </a:xfrm>
        </p:spPr>
        <p:txBody>
          <a:bodyPr/>
          <a:lstStyle/>
          <a:p>
            <a:r>
              <a:rPr lang="en-US" dirty="0" smtClean="0"/>
              <a:t>Hadronic Vacuum Polarization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Hadronic light-by-light scattering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about 2/3 of theory predictions come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exchange diagrams, also large</a:t>
            </a:r>
            <a:br>
              <a:rPr lang="en-US" dirty="0" smtClean="0"/>
            </a:br>
            <a:r>
              <a:rPr lang="en-US" dirty="0" smtClean="0"/>
              <a:t>contributions from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and 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’.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0001" y="6178633"/>
            <a:ext cx="1647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Jeremy Green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609" y="1217459"/>
            <a:ext cx="2053455" cy="1782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446" y="1904372"/>
            <a:ext cx="3517900" cy="54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88" y="3693559"/>
            <a:ext cx="4648200" cy="44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129" y="3046230"/>
            <a:ext cx="1905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638" y="5511058"/>
            <a:ext cx="4220461" cy="9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73" y="419184"/>
            <a:ext cx="8249687" cy="61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1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1516"/>
            <a:ext cx="7772400" cy="53014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58925"/>
            <a:ext cx="7772400" cy="4860875"/>
          </a:xfrm>
        </p:spPr>
        <p:txBody>
          <a:bodyPr/>
          <a:lstStyle/>
          <a:p>
            <a:r>
              <a:rPr lang="en-US" dirty="0" smtClean="0"/>
              <a:t>Very active working group</a:t>
            </a:r>
          </a:p>
          <a:p>
            <a:r>
              <a:rPr lang="en-US" dirty="0" smtClean="0"/>
              <a:t>Strong interconnections:</a:t>
            </a:r>
          </a:p>
          <a:p>
            <a:pPr lvl="1"/>
            <a:r>
              <a:rPr lang="en-US" dirty="0" smtClean="0"/>
              <a:t>LHC </a:t>
            </a:r>
            <a:r>
              <a:rPr lang="mr-IN" dirty="0" smtClean="0"/>
              <a:t>–</a:t>
            </a:r>
            <a:r>
              <a:rPr lang="en-US" dirty="0" smtClean="0"/>
              <a:t> Air showers</a:t>
            </a:r>
          </a:p>
          <a:p>
            <a:pPr lvl="1"/>
            <a:r>
              <a:rPr lang="en-US" dirty="0" smtClean="0"/>
              <a:t>Modeling LHC interactions</a:t>
            </a:r>
          </a:p>
          <a:p>
            <a:pPr lvl="1"/>
            <a:r>
              <a:rPr lang="en-US" dirty="0" err="1" smtClean="0"/>
              <a:t>Charm@LHCB</a:t>
            </a:r>
            <a:r>
              <a:rPr lang="en-US" dirty="0" smtClean="0"/>
              <a:t> </a:t>
            </a:r>
            <a:r>
              <a:rPr lang="mr-IN" dirty="0"/>
              <a:t>–</a:t>
            </a:r>
            <a:r>
              <a:rPr lang="en-US" dirty="0" smtClean="0"/>
              <a:t> prompt/cosmic neutrinos</a:t>
            </a:r>
          </a:p>
          <a:p>
            <a:pPr lvl="1"/>
            <a:r>
              <a:rPr lang="en-US" dirty="0" smtClean="0"/>
              <a:t>Heavy Quark recombination in heavy ion reactions</a:t>
            </a:r>
          </a:p>
          <a:p>
            <a:pPr lvl="1"/>
            <a:r>
              <a:rPr lang="en-US" dirty="0" smtClean="0"/>
              <a:t>Lattice QCD for Muon g-2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83" y="420243"/>
            <a:ext cx="5225143" cy="1463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04" y="2752145"/>
            <a:ext cx="4602155" cy="2993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750" y="3209278"/>
            <a:ext cx="4517250" cy="22586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Goal:  better understanding of hadronic interactions, (in particular important early in the shower development.)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0001" y="6277265"/>
            <a:ext cx="1660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Tanguy </a:t>
            </a:r>
            <a:r>
              <a:rPr lang="en-US" dirty="0" err="1" smtClean="0"/>
              <a:t>Pierog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9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“Money plots”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38" y="1695964"/>
            <a:ext cx="6214158" cy="2518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06" y="3998715"/>
            <a:ext cx="6214160" cy="2578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9734" y="2479937"/>
            <a:ext cx="235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Cross section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759549" y="4851555"/>
            <a:ext cx="1840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Multiplicity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10001" y="6351239"/>
            <a:ext cx="1660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Tanguy </a:t>
            </a:r>
            <a:r>
              <a:rPr lang="en-US" dirty="0" err="1" smtClean="0"/>
              <a:t>Pierog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7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“tuning” models, clear signal for change of </a:t>
            </a:r>
            <a:r>
              <a:rPr lang="en-US" dirty="0"/>
              <a:t>c</a:t>
            </a:r>
            <a:r>
              <a:rPr lang="en-US" dirty="0" smtClean="0"/>
              <a:t>omposition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69" y="1720695"/>
            <a:ext cx="6189501" cy="40659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6247" y="5936506"/>
            <a:ext cx="4872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Pion and muon results/simulations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10001" y="6314252"/>
            <a:ext cx="1660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Tanguy </a:t>
            </a:r>
            <a:r>
              <a:rPr lang="en-US" dirty="0" err="1" smtClean="0"/>
              <a:t>Pierog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4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9" y="-1"/>
            <a:ext cx="6552990" cy="1984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90" y="1668319"/>
            <a:ext cx="6815874" cy="48329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0001" y="6190962"/>
            <a:ext cx="186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Paolo </a:t>
            </a:r>
            <a:r>
              <a:rPr lang="en-US" dirty="0" err="1" smtClean="0"/>
              <a:t>Gunnellini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5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9" y="-1"/>
            <a:ext cx="6552990" cy="1984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90" y="1668319"/>
            <a:ext cx="6815874" cy="4832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0297" y="1103543"/>
            <a:ext cx="8693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096" y="2749364"/>
            <a:ext cx="3464446" cy="34644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0001" y="6190962"/>
            <a:ext cx="186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Paolo </a:t>
            </a:r>
            <a:r>
              <a:rPr lang="en-US" dirty="0" err="1" smtClean="0"/>
              <a:t>Gunnellini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4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13706"/>
          </a:xfrm>
        </p:spPr>
        <p:txBody>
          <a:bodyPr/>
          <a:lstStyle/>
          <a:p>
            <a:r>
              <a:rPr lang="en-US" dirty="0" err="1" smtClean="0"/>
              <a:t>Rivit</a:t>
            </a:r>
            <a:r>
              <a:rPr lang="en-US" dirty="0" smtClean="0"/>
              <a:t> and Professor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068795" y="2602643"/>
            <a:ext cx="4619007" cy="3450890"/>
            <a:chOff x="4068795" y="2602643"/>
            <a:chExt cx="4619007" cy="34508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8034" y="2602643"/>
              <a:ext cx="3989768" cy="345089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068795" y="3600065"/>
              <a:ext cx="1787804" cy="56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2215"/>
            <a:ext cx="7772400" cy="4737585"/>
          </a:xfrm>
        </p:spPr>
        <p:txBody>
          <a:bodyPr/>
          <a:lstStyle/>
          <a:p>
            <a:r>
              <a:rPr lang="en-US" dirty="0" smtClean="0"/>
              <a:t>Tune parameters of MC generators</a:t>
            </a:r>
          </a:p>
          <a:p>
            <a:r>
              <a:rPr lang="en-US" dirty="0" smtClean="0"/>
              <a:t>Needed for correct description of the data</a:t>
            </a:r>
          </a:p>
          <a:p>
            <a:r>
              <a:rPr lang="en-US" dirty="0" smtClean="0"/>
              <a:t>Good physics predictions: models may “fail”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DANGER: </a:t>
            </a:r>
            <a:r>
              <a:rPr lang="en-US" sz="2400" dirty="0" err="1" smtClean="0">
                <a:solidFill>
                  <a:srgbClr val="FF0000"/>
                </a:solidFill>
              </a:rPr>
              <a:t>overtuning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001" y="6190962"/>
            <a:ext cx="186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Paolo </a:t>
            </a:r>
            <a:r>
              <a:rPr lang="en-US" dirty="0" err="1" smtClean="0"/>
              <a:t>Gunnellini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5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6857"/>
            <a:ext cx="7772400" cy="715081"/>
          </a:xfrm>
        </p:spPr>
        <p:txBody>
          <a:bodyPr/>
          <a:lstStyle/>
          <a:p>
            <a:r>
              <a:rPr lang="en-US" dirty="0" smtClean="0"/>
              <a:t>Mostly works well with the 13 </a:t>
            </a:r>
            <a:r>
              <a:rPr lang="en-US" dirty="0" err="1" smtClean="0"/>
              <a:t>TeV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53" y="1088998"/>
            <a:ext cx="8589164" cy="5769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78247" y="741549"/>
            <a:ext cx="186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Paolo </a:t>
            </a:r>
            <a:r>
              <a:rPr lang="en-US" dirty="0" err="1" smtClean="0"/>
              <a:t>Gunnellini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68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 - &amp;quot;High Energy Storage Ring HESR&amp;#x0D;&amp;#x0A;&amp;#x0D;&amp;#x0A;FAIR MAC 1.-3. July 2009&amp;quot;&quot;/&gt;&lt;property id=&quot;20307&quot; value=&quot;637&quot;/&gt;&lt;/object&gt;&lt;object type=&quot;3&quot; unique_id=&quot;10005&quot;&gt;&lt;property id=&quot;20148&quot; value=&quot;5&quot;/&gt;&lt;property id=&quot;20300&quot; value=&quot;Folie 2 - &amp;quot;Outline&amp;quot;&quot;/&gt;&lt;property id=&quot;20307&quot; value=&quot;682&quot;/&gt;&lt;/object&gt;&lt;object type=&quot;3&quot; unique_id=&quot;10006&quot;&gt;&lt;property id=&quot;20148&quot; value=&quot;5&quot;/&gt;&lt;property id=&quot;20300&quot; value=&quot;Folie 3 - &amp;quot;Facility for Antiproton and Ion Research &amp;quot;&quot;/&gt;&lt;property id=&quot;20307&quot; value=&quot;655&quot;/&gt;&lt;/object&gt;&lt;object type=&quot;3&quot; unique_id=&quot;10007&quot;&gt;&lt;property id=&quot;20148&quot; value=&quot;5&quot;/&gt;&lt;property id=&quot;20300&quot; value=&quot;Folie 4&quot;/&gt;&lt;property id=&quot;20307&quot; value=&quot;658&quot;/&gt;&lt;/object&gt;&lt;object type=&quot;3&quot; unique_id=&quot;10008&quot;&gt;&lt;property id=&quot;20148&quot; value=&quot;5&quot;/&gt;&lt;property id=&quot;20300&quot; value=&quot;Folie 5 - &amp;quot;Basic Data of HESR&amp;quot;&quot;/&gt;&lt;property id=&quot;20307&quot; value=&quot;708&quot;/&gt;&lt;/object&gt;&lt;object type=&quot;3&quot; unique_id=&quot;10009&quot;&gt;&lt;property id=&quot;20148&quot; value=&quot;5&quot;/&gt;&lt;property id=&quot;20300&quot; value=&quot;Folie 6 - &amp;quot;HESR with PANDA and Electron Cooler&amp;quot;&quot;/&gt;&lt;property id=&quot;20307&quot; value=&quot;657&quot;/&gt;&lt;/object&gt;&lt;object type=&quot;3&quot; unique_id=&quot;10010&quot;&gt;&lt;property id=&quot;20148&quot; value=&quot;5&quot;/&gt;&lt;property id=&quot;20300&quot; value=&quot;Folie 7 - &amp;quot;Main Parameters&amp;quot;&quot;/&gt;&lt;property id=&quot;20307&quot; value=&quot;689&quot;/&gt;&lt;/object&gt;&lt;object type=&quot;3&quot; unique_id=&quot;10011&quot;&gt;&lt;property id=&quot;20148&quot; value=&quot;5&quot;/&gt;&lt;property id=&quot;20300&quot; value=&quot;Folie 8 - &amp;quot;HESR Arc&amp;quot;&quot;/&gt;&lt;property id=&quot;20307&quot; value=&quot;644&quot;/&gt;&lt;/object&gt;&lt;object type=&quot;3&quot; unique_id=&quot;10012&quot;&gt;&lt;property id=&quot;20148&quot; value=&quot;5&quot;/&gt;&lt;property id=&quot;20300&quot; value=&quot;Folie 9 - &amp;quot;Half FODO Cell&amp;quot;&quot;/&gt;&lt;property id=&quot;20307&quot; value=&quot;697&quot;/&gt;&lt;/object&gt;&lt;object type=&quot;3&quot; unique_id=&quot;10013&quot;&gt;&lt;property id=&quot;20148&quot; value=&quot;5&quot;/&gt;&lt;property id=&quot;20300&quot; value=&quot;Folie 10 - &amp;quot;The Arc with „missing dipole“ cells&amp;quot;&quot;/&gt;&lt;property id=&quot;20307&quot; value=&quot;709&quot;/&gt;&lt;/object&gt;&lt;object type=&quot;3&quot; unique_id=&quot;10014&quot;&gt;&lt;property id=&quot;20148&quot; value=&quot;5&quot;/&gt;&lt;property id=&quot;20300&quot; value=&quot;Folie 11&quot;/&gt;&lt;property id=&quot;20307&quot; value=&quot;681&quot;/&gt;&lt;/object&gt;&lt;object type=&quot;3&quot; unique_id=&quot;10015&quot;&gt;&lt;property id=&quot;20148&quot; value=&quot;5&quot;/&gt;&lt;property id=&quot;20300&quot; value=&quot;Folie 12 - &amp;quot;Tune Scan&amp;quot;&quot;/&gt;&lt;property id=&quot;20307&quot; value=&quot;704&quot;/&gt;&lt;/object&gt;&lt;object type=&quot;3&quot; unique_id=&quot;10016&quot;&gt;&lt;property id=&quot;20148&quot; value=&quot;5&quot;/&gt;&lt;property id=&quot;20300&quot; value=&quot;Folie 13 - &amp;quot;Frequency map with corresponding DA&amp;quot;&quot;/&gt;&lt;property id=&quot;20307&quot; value=&quot;705&quot;/&gt;&lt;/object&gt;&lt;object type=&quot;3&quot; unique_id=&quot;10017&quot;&gt;&lt;property id=&quot;20148&quot; value=&quot;5&quot;/&gt;&lt;property id=&quot;20300&quot; value=&quot;Folie 14 - &amp;quot;PANDA Chicane&amp;quot;&quot;/&gt;&lt;property id=&quot;20307&quot; value=&quot;647&quot;/&gt;&lt;/object&gt;&lt;object type=&quot;3&quot; unique_id=&quot;10018&quot;&gt;&lt;property id=&quot;20148&quot; value=&quot;5&quot;/&gt;&lt;property id=&quot;20300&quot; value=&quot;Folie 15&quot;/&gt;&lt;property id=&quot;20307&quot; value=&quot;680&quot;/&gt;&lt;/object&gt;&lt;object type=&quot;3&quot; unique_id=&quot;10019&quot;&gt;&lt;property id=&quot;20148&quot; value=&quot;5&quot;/&gt;&lt;property id=&quot;20300&quot; value=&quot;Folie 16&quot;/&gt;&lt;property id=&quot;20307&quot; value=&quot;648&quot;/&gt;&lt;/object&gt;&lt;object type=&quot;3&quot; unique_id=&quot;10020&quot;&gt;&lt;property id=&quot;20148&quot; value=&quot;5&quot;/&gt;&lt;property id=&quot;20300&quot; value=&quot;Folie 17 - &amp;quot;Dipoles&amp;quot;&quot;/&gt;&lt;property id=&quot;20307&quot; value=&quot;691&quot;/&gt;&lt;/object&gt;&lt;object type=&quot;3&quot; unique_id=&quot;10021&quot;&gt;&lt;property id=&quot;20148&quot; value=&quot;5&quot;/&gt;&lt;property id=&quot;20300&quot; value=&quot;Folie 18 - &amp;quot;Quadrupoles&amp;quot;&quot;/&gt;&lt;property id=&quot;20307&quot; value=&quot;690&quot;/&gt;&lt;/object&gt;&lt;object type=&quot;3&quot; unique_id=&quot;10022&quot;&gt;&lt;property id=&quot;20148&quot; value=&quot;5&quot;/&gt;&lt;property id=&quot;20300&quot; value=&quot;Folie 19 - &amp;quot; Setupoles&amp;quot;&quot;/&gt;&lt;property id=&quot;20307&quot; value=&quot;698&quot;/&gt;&lt;/object&gt;&lt;object type=&quot;3&quot; unique_id=&quot;10023&quot;&gt;&lt;property id=&quot;20148&quot; value=&quot;5&quot;/&gt;&lt;property id=&quot;20300&quot; value=&quot;Folie 20 - &amp;quot;Closed Orbit Correctors&amp;quot;&quot;/&gt;&lt;property id=&quot;20307&quot; value=&quot;699&quot;/&gt;&lt;/object&gt;&lt;object type=&quot;3&quot; unique_id=&quot;10024&quot;&gt;&lt;property id=&quot;20148&quot; value=&quot;5&quot;/&gt;&lt;property id=&quot;20300&quot; value=&quot;Folie 21 - &amp;quot;Power Converters&amp;quot;&quot;/&gt;&lt;property id=&quot;20307&quot; value=&quot;701&quot;/&gt;&lt;/object&gt;&lt;object type=&quot;3&quot; unique_id=&quot;10025&quot;&gt;&lt;property id=&quot;20148&quot; value=&quot;5&quot;/&gt;&lt;property id=&quot;20300&quot; value=&quot;Folie 22 - &amp;quot;Why beam cooling in the HESR?&amp;quot;&quot;/&gt;&lt;property id=&quot;20307&quot; value=&quot;683&quot;/&gt;&lt;/object&gt;&lt;object type=&quot;3&quot; unique_id=&quot;10026&quot;&gt;&lt;property id=&quot;20148&quot; value=&quot;5&quot;/&gt;&lt;property id=&quot;20300&quot; value=&quot;Folie 23 - &amp;quot;WHY ELECTRON COOLING AT HESR?&amp;quot;&quot;/&gt;&lt;property id=&quot;20307&quot; value=&quot;684&quot;/&gt;&lt;/object&gt;&lt;object type=&quot;3&quot; unique_id=&quot;10027&quot;&gt;&lt;property id=&quot;20148&quot; value=&quot;5&quot;/&gt;&lt;property id=&quot;20300&quot; value=&quot;Folie 24 - &amp;quot;Electron Cooling: Development Steps&amp;quot;&quot;/&gt;&lt;property id=&quot;20307&quot; value=&quot;663&quot;/&gt;&lt;/object&gt;&lt;object type=&quot;3&quot; unique_id=&quot;10028&quot;&gt;&lt;property id=&quot;20148&quot; value=&quot;5&quot;/&gt;&lt;property id=&quot;20300&quot; value=&quot;Folie 25&quot;/&gt;&lt;property id=&quot;20307&quot; value=&quot;668&quot;/&gt;&lt;/object&gt;&lt;object type=&quot;3&quot; unique_id=&quot;10029&quot;&gt;&lt;property id=&quot;20148&quot; value=&quot;5&quot;/&gt;&lt;property id=&quot;20300&quot; value=&quot;Folie 26 - &amp;quot;Stochastic cooling pickup (prototype) installed in COSY&amp;quot;&quot;/&gt;&lt;property id=&quot;20307&quot; value=&quot;653&quot;/&gt;&lt;/object&gt;&lt;object type=&quot;3&quot; unique_id=&quot;10030&quot;&gt;&lt;property id=&quot;20148&quot; value=&quot;5&quot;/&gt;&lt;property id=&quot;20300&quot; value=&quot;Folie 27 - &amp;quot;TOF Cooling &amp;quot;&quot;/&gt;&lt;property id=&quot;20307&quot; value=&quot;707&quot;/&gt;&lt;/object&gt;&lt;object type=&quot;3&quot; unique_id=&quot;10031&quot;&gt;&lt;property id=&quot;20148&quot; value=&quot;5&quot;/&gt;&lt;property id=&quot;20300&quot; value=&quot;Folie 28 - &amp;quot;Barrier Bucket cavity, in COSY installed &amp;quot;&quot;/&gt;&lt;property id=&quot;20307&quot; value=&quot;652&quot;/&gt;&lt;/object&gt;&lt;object type=&quot;3&quot; unique_id=&quot;10032&quot;&gt;&lt;property id=&quot;20148&quot; value=&quot;5&quot;/&gt;&lt;property id=&quot;20300&quot; value=&quot;Folie 29 - &amp;quot;Example: Gas Profile Monitor Test in COSY&amp;quot;&quot;/&gt;&lt;property id=&quot;20307&quot; value=&quot;670&quot;/&gt;&lt;/object&gt;&lt;object type=&quot;3&quot; unique_id=&quot;10033&quot;&gt;&lt;property id=&quot;20148&quot; value=&quot;5&quot;/&gt;&lt;property id=&quot;20300&quot; value=&quot;Folie 30 - &amp;quot;HESR Prototyping and Tests with COSY&amp;quot;&quot;/&gt;&lt;property id=&quot;20307&quot; value=&quot;672&quot;/&gt;&lt;/object&gt;&lt;object type=&quot;3&quot; unique_id=&quot;10034&quot;&gt;&lt;property id=&quot;20148&quot; value=&quot;5&quot;/&gt;&lt;property id=&quot;20300&quot; value=&quot;Folie 31 - &amp;quot;Example: Beam Cooling with WASA Pellet Target&amp;quot;&quot;/&gt;&lt;property id=&quot;20307&quot; value=&quot;669&quot;/&gt;&lt;/object&gt;&lt;object type=&quot;3&quot; unique_id=&quot;10035&quot;&gt;&lt;property id=&quot;20148&quot; value=&quot;5&quot;/&gt;&lt;property id=&quot;20300&quot; value=&quot;Folie 32 - &amp;quot;Timeline HESR (Construction and Installation)&amp;quot;&quot;/&gt;&lt;property id=&quot;20307&quot; value=&quot;671&quot;/&gt;&lt;/object&gt;&lt;object type=&quot;3&quot; unique_id=&quot;10036&quot;&gt;&lt;property id=&quot;20148&quot; value=&quot;5&quot;/&gt;&lt;property id=&quot;20300&quot; value=&quot;Folie 33 - &amp;quot;Equipment Status&amp;quot;&quot;/&gt;&lt;property id=&quot;20307&quot; value=&quot;700&quot;/&gt;&lt;/object&gt;&lt;object type=&quot;3&quot; unique_id=&quot;10037&quot;&gt;&lt;property id=&quot;20148&quot; value=&quot;5&quot;/&gt;&lt;property id=&quot;20300&quot; value=&quot;Folie 34 - &amp;quot;Summary&amp;quot;&quot;/&gt;&lt;property id=&quot;20307&quot; value=&quot;710&quot;/&gt;&lt;/object&gt;&lt;object type=&quot;3&quot; unique_id=&quot;10038&quot;&gt;&lt;property id=&quot;20148&quot; value=&quot;5&quot;/&gt;&lt;property id=&quot;20300&quot; value=&quot;Folie 35&quot;/&gt;&lt;property id=&quot;20307&quot; value=&quot;711&quot;/&gt;&lt;/object&gt;&lt;object type=&quot;3&quot; unique_id=&quot;10039&quot;&gt;&lt;property id=&quot;20148&quot; value=&quot;5&quot;/&gt;&lt;property id=&quot;20300&quot; value=&quot;Folie 36 - &amp;quot;PANDA Hall&amp;quot;&quot;/&gt;&lt;property id=&quot;20307&quot; value=&quot;649&quot;/&gt;&lt;/object&gt;&lt;object type=&quot;3&quot; unique_id=&quot;10040&quot;&gt;&lt;property id=&quot;20148&quot; value=&quot;5&quot;/&gt;&lt;property id=&quot;20300&quot; value=&quot;Folie 37 - &amp;quot;PANDA Physics Program&amp;quot;&quot;/&gt;&lt;property id=&quot;20307&quot; value=&quot;624&quot;/&gt;&lt;/object&gt;&lt;object type=&quot;3&quot; unique_id=&quot;10041&quot;&gt;&lt;property id=&quot;20148&quot; value=&quot;5&quot;/&gt;&lt;property id=&quot;20300&quot; value=&quot;Folie 38 - &amp;quot;Summary&amp;quot;&quot;/&gt;&lt;property id=&quot;20307&quot; value=&quot;6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_Standarddesign">
  <a:themeElements>
    <a:clrScheme name="4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FF00"/>
        </a:solidFill>
        <a:ln>
          <a:solidFill>
            <a:schemeClr val="accent1">
              <a:shade val="95000"/>
              <a:satMod val="105000"/>
              <a:alpha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36430</TotalTime>
  <Words>270</Words>
  <Application>Microsoft Macintosh PowerPoint</Application>
  <PresentationFormat>On-screen Show (4:3)</PresentationFormat>
  <Paragraphs>66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4_Standarddesign</vt:lpstr>
      <vt:lpstr>PowerPoint Presentation</vt:lpstr>
      <vt:lpstr>Agenda</vt:lpstr>
      <vt:lpstr>PowerPoint Presentation</vt:lpstr>
      <vt:lpstr>“Money plots”</vt:lpstr>
      <vt:lpstr>After “tuning” models, clear signal for change of composition</vt:lpstr>
      <vt:lpstr>PowerPoint Presentation</vt:lpstr>
      <vt:lpstr>PowerPoint Presentation</vt:lpstr>
      <vt:lpstr>Rivit and Professor</vt:lpstr>
      <vt:lpstr>Mostly works well with the 13 TeV data</vt:lpstr>
      <vt:lpstr>Low sensitivity to forward region</vt:lpstr>
      <vt:lpstr>PowerPoint Presentation</vt:lpstr>
      <vt:lpstr>Prompt vs Conventional</vt:lpstr>
      <vt:lpstr>PowerPoint Presentation</vt:lpstr>
      <vt:lpstr>PowerPoint Presentation</vt:lpstr>
      <vt:lpstr>Prompt Atmospheric Neutrino Flux</vt:lpstr>
      <vt:lpstr>PowerPoint Presentation</vt:lpstr>
      <vt:lpstr>Compare p-Pb with Pb-Pb</vt:lpstr>
      <vt:lpstr>Bottom (U) Sector</vt:lpstr>
      <vt:lpstr>PowerPoint Presentation</vt:lpstr>
      <vt:lpstr>Uncertainty Dominated by Hadronic Effects</vt:lpstr>
      <vt:lpstr>PowerPoint Presentation</vt:lpstr>
      <vt:lpstr>Summary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James Ritman</cp:lastModifiedBy>
  <cp:revision>1011</cp:revision>
  <cp:lastPrinted>2016-12-12T23:42:22Z</cp:lastPrinted>
  <dcterms:created xsi:type="dcterms:W3CDTF">2006-01-19T12:56:44Z</dcterms:created>
  <dcterms:modified xsi:type="dcterms:W3CDTF">2016-12-13T07:49:37Z</dcterms:modified>
</cp:coreProperties>
</file>